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1"/>
    <p:restoredTop sz="94666"/>
  </p:normalViewPr>
  <p:slideViewPr>
    <p:cSldViewPr snapToGrid="0">
      <p:cViewPr varScale="1">
        <p:scale>
          <a:sx n="115" d="100"/>
          <a:sy n="115" d="100"/>
        </p:scale>
        <p:origin x="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3F1-6E24-E044-BD2F-E6FA849A9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3C872-90D2-1B28-22D5-AF9F16F1F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19246-F2A5-532A-579E-5727B15FAFD4}"/>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5" name="Footer Placeholder 4">
            <a:extLst>
              <a:ext uri="{FF2B5EF4-FFF2-40B4-BE49-F238E27FC236}">
                <a16:creationId xmlns:a16="http://schemas.microsoft.com/office/drawing/2014/main" id="{1B53A0F1-9D95-C8D1-8544-751FA228B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50DD8-8660-3331-217A-216DF201C469}"/>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82378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358F-E717-7A52-A15C-13A28E89D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6EECDB-4924-4B3F-193B-8F193DD1C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E5A1B-7783-C8A8-81C5-DCA4B7BBC648}"/>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5" name="Footer Placeholder 4">
            <a:extLst>
              <a:ext uri="{FF2B5EF4-FFF2-40B4-BE49-F238E27FC236}">
                <a16:creationId xmlns:a16="http://schemas.microsoft.com/office/drawing/2014/main" id="{387ED438-B973-B54E-FCC0-D19C4DA24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D1687-A73C-B2E9-CA30-E1B7FD29BBA5}"/>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5503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B29E2-6013-2950-8C36-EA0A5AB7F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6BEA16-E248-8F1B-3C23-B6F2453B16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55ADE-F856-B5D1-DA38-76E7504714A1}"/>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5" name="Footer Placeholder 4">
            <a:extLst>
              <a:ext uri="{FF2B5EF4-FFF2-40B4-BE49-F238E27FC236}">
                <a16:creationId xmlns:a16="http://schemas.microsoft.com/office/drawing/2014/main" id="{28C4F8A2-92AC-AC23-569C-C1C5553C7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B19D1-FBF6-BA6A-3783-816969F4D4D8}"/>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4090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0D4B-4008-5755-3E0C-C4EBEE15E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15CFFD-CF54-766F-A443-32885A782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5725E-664F-3610-9E32-D607D07D18CD}"/>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5" name="Footer Placeholder 4">
            <a:extLst>
              <a:ext uri="{FF2B5EF4-FFF2-40B4-BE49-F238E27FC236}">
                <a16:creationId xmlns:a16="http://schemas.microsoft.com/office/drawing/2014/main" id="{CE44B2DB-7759-2F3C-A556-FE2236F93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42F28-62F5-FA81-D32D-6D10CEE9C94C}"/>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4613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F1CF-53EF-C696-E9A3-2F76ED574D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7358B-6405-B0D9-A66A-A5F5B9C674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49D9A-4151-D9D3-7D41-53B222783B1A}"/>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5" name="Footer Placeholder 4">
            <a:extLst>
              <a:ext uri="{FF2B5EF4-FFF2-40B4-BE49-F238E27FC236}">
                <a16:creationId xmlns:a16="http://schemas.microsoft.com/office/drawing/2014/main" id="{E5388753-8E89-5AE3-BB07-FE5264805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B7444-E668-1482-EE3B-3E807F0A7DA3}"/>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11250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DD04-405D-8ACD-C588-EAA5331C2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B5DA-7E46-812F-AD38-E41326C9C6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69D50-BC3E-69BB-9EC5-67E7422CF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8FB985-098A-0AEA-17E8-BB5DC0BF0C2A}"/>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6" name="Footer Placeholder 5">
            <a:extLst>
              <a:ext uri="{FF2B5EF4-FFF2-40B4-BE49-F238E27FC236}">
                <a16:creationId xmlns:a16="http://schemas.microsoft.com/office/drawing/2014/main" id="{30F44CD4-6C6B-825C-4BEB-16D6FC28C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AF722-2A8C-07D1-C278-38680BFE66A7}"/>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290238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8C4C-0D2B-438D-47CD-C4A946C7C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D5A4A9-4E67-4798-5D1C-4285112D2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A1E61-6F8E-F249-983C-BB1747F4C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9D3012-B1DC-7994-CE86-A81E5A6D7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31DA7A-AD8B-BDF4-7104-70D9AB9B0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5723B2-7FC6-0BD3-3DF0-50FB476C08F5}"/>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8" name="Footer Placeholder 7">
            <a:extLst>
              <a:ext uri="{FF2B5EF4-FFF2-40B4-BE49-F238E27FC236}">
                <a16:creationId xmlns:a16="http://schemas.microsoft.com/office/drawing/2014/main" id="{8E59D073-973F-EC47-4A9A-25C68143DA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F4958-16C4-67D9-D165-C17C9235702D}"/>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82081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55F0-7B2F-5593-4567-A693C77149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40A781-C274-4D75-7803-F85D248A2F0C}"/>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4" name="Footer Placeholder 3">
            <a:extLst>
              <a:ext uri="{FF2B5EF4-FFF2-40B4-BE49-F238E27FC236}">
                <a16:creationId xmlns:a16="http://schemas.microsoft.com/office/drawing/2014/main" id="{64FCFB2C-BC9F-3518-D49C-8491438CC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2FC52-65F5-2DED-A542-DC61F9BAE185}"/>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73794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33821-A531-285A-7328-198F1CECEA2B}"/>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3" name="Footer Placeholder 2">
            <a:extLst>
              <a:ext uri="{FF2B5EF4-FFF2-40B4-BE49-F238E27FC236}">
                <a16:creationId xmlns:a16="http://schemas.microsoft.com/office/drawing/2014/main" id="{DF96624D-4D9E-0F1A-E916-CA5AE44EE5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3AC00-E255-BA58-D682-8A78EA59CBD5}"/>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12846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5BA9-22FB-6336-B917-00840ED3EF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709EC7-03FC-4E34-367A-5A66A4247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8479E-942B-CA3C-F7AD-B0C93BD32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1375B-4D8E-14C3-8FF2-210C80517675}"/>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6" name="Footer Placeholder 5">
            <a:extLst>
              <a:ext uri="{FF2B5EF4-FFF2-40B4-BE49-F238E27FC236}">
                <a16:creationId xmlns:a16="http://schemas.microsoft.com/office/drawing/2014/main" id="{104861BB-B74C-7827-A9B9-9552ECC62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FF5C6-8D74-442B-AD21-6B3104A983EB}"/>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395956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FC92-73A7-7BF5-42A9-2A26A39F9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BAF25-CEE5-CFF3-5BE2-E5B694C04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22F85-2274-1BAA-D891-9EBCDEBCE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AC781-A738-A377-3CF7-73B87DEB3116}"/>
              </a:ext>
            </a:extLst>
          </p:cNvPr>
          <p:cNvSpPr>
            <a:spLocks noGrp="1"/>
          </p:cNvSpPr>
          <p:nvPr>
            <p:ph type="dt" sz="half" idx="10"/>
          </p:nvPr>
        </p:nvSpPr>
        <p:spPr/>
        <p:txBody>
          <a:bodyPr/>
          <a:lstStyle/>
          <a:p>
            <a:fld id="{4AC2AA9F-0CBB-5246-8E0C-81DC4DD823AD}" type="datetimeFigureOut">
              <a:rPr lang="en-US" smtClean="0"/>
              <a:t>9/3/25</a:t>
            </a:fld>
            <a:endParaRPr lang="en-US"/>
          </a:p>
        </p:txBody>
      </p:sp>
      <p:sp>
        <p:nvSpPr>
          <p:cNvPr id="6" name="Footer Placeholder 5">
            <a:extLst>
              <a:ext uri="{FF2B5EF4-FFF2-40B4-BE49-F238E27FC236}">
                <a16:creationId xmlns:a16="http://schemas.microsoft.com/office/drawing/2014/main" id="{643A1C55-5D53-1326-8FC6-EB9F944A6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FB7B2-6079-AC18-B808-3C41C7009B87}"/>
              </a:ext>
            </a:extLst>
          </p:cNvPr>
          <p:cNvSpPr>
            <a:spLocks noGrp="1"/>
          </p:cNvSpPr>
          <p:nvPr>
            <p:ph type="sldNum" sz="quarter" idx="12"/>
          </p:nvPr>
        </p:nvSpPr>
        <p:spPr/>
        <p:txBody>
          <a:bodyPr/>
          <a:lstStyle/>
          <a:p>
            <a:fld id="{CE2AFA8B-D69F-4A45-BC0E-E05C2B503493}" type="slidenum">
              <a:rPr lang="en-US" smtClean="0"/>
              <a:t>‹#›</a:t>
            </a:fld>
            <a:endParaRPr lang="en-US"/>
          </a:p>
        </p:txBody>
      </p:sp>
    </p:spTree>
    <p:extLst>
      <p:ext uri="{BB962C8B-B14F-4D97-AF65-F5344CB8AC3E}">
        <p14:creationId xmlns:p14="http://schemas.microsoft.com/office/powerpoint/2010/main" val="93083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4C5EC-0CE0-D49A-ACD4-DD3A7BACBE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11BF6-982F-6385-9B9C-F40A740CD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A0FAD-82E0-732C-B184-F31E8E6E2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C2AA9F-0CBB-5246-8E0C-81DC4DD823AD}" type="datetimeFigureOut">
              <a:rPr lang="en-US" smtClean="0"/>
              <a:t>9/3/25</a:t>
            </a:fld>
            <a:endParaRPr lang="en-US"/>
          </a:p>
        </p:txBody>
      </p:sp>
      <p:sp>
        <p:nvSpPr>
          <p:cNvPr id="5" name="Footer Placeholder 4">
            <a:extLst>
              <a:ext uri="{FF2B5EF4-FFF2-40B4-BE49-F238E27FC236}">
                <a16:creationId xmlns:a16="http://schemas.microsoft.com/office/drawing/2014/main" id="{B522742B-7008-C176-D4CD-D058BE39D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6F7DE6-95A0-D484-D56D-B1772AFF0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2AFA8B-D69F-4A45-BC0E-E05C2B503493}" type="slidenum">
              <a:rPr lang="en-US" smtClean="0"/>
              <a:t>‹#›</a:t>
            </a:fld>
            <a:endParaRPr lang="en-US"/>
          </a:p>
        </p:txBody>
      </p:sp>
    </p:spTree>
    <p:extLst>
      <p:ext uri="{BB962C8B-B14F-4D97-AF65-F5344CB8AC3E}">
        <p14:creationId xmlns:p14="http://schemas.microsoft.com/office/powerpoint/2010/main" val="217356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logo with white text&#10;&#10;AI-generated content may be incorrect.">
            <a:extLst>
              <a:ext uri="{FF2B5EF4-FFF2-40B4-BE49-F238E27FC236}">
                <a16:creationId xmlns:a16="http://schemas.microsoft.com/office/drawing/2014/main" id="{55E1756E-1556-2AFC-B371-E0137FBBB81A}"/>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58231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1AB4F6-D243-2C9A-BBCB-4731A6A2206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034189D-2B62-D70B-E3DB-8E5493C37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79209783-A071-2E5F-0C3A-64AF2D510633}"/>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578DB0F-B851-1D81-4C56-646D53063762}"/>
              </a:ext>
            </a:extLst>
          </p:cNvPr>
          <p:cNvSpPr txBox="1"/>
          <p:nvPr/>
        </p:nvSpPr>
        <p:spPr>
          <a:xfrm>
            <a:off x="512618" y="540328"/>
            <a:ext cx="11102439" cy="6586418"/>
          </a:xfrm>
          <a:prstGeom prst="rect">
            <a:avLst/>
          </a:prstGeom>
          <a:noFill/>
        </p:spPr>
        <p:txBody>
          <a:bodyPr wrap="square" rtlCol="0">
            <a:spAutoFit/>
          </a:bodyPr>
          <a:lstStyle/>
          <a:p>
            <a:endParaRPr lang="en-US" sz="4000" b="1" baseline="30000" dirty="0">
              <a:latin typeface="Montserrat" pitchFamily="2" charset="77"/>
            </a:endParaRPr>
          </a:p>
          <a:p>
            <a:endParaRPr lang="en-US" sz="4000" b="1" baseline="30000" dirty="0">
              <a:latin typeface="Montserrat" pitchFamily="2" charset="77"/>
            </a:endParaRPr>
          </a:p>
          <a:p>
            <a:endParaRPr lang="en-US" sz="4000" b="1" baseline="30000" dirty="0">
              <a:latin typeface="Montserrat" pitchFamily="2" charset="77"/>
            </a:endParaRPr>
          </a:p>
          <a:p>
            <a:pPr marL="742950" indent="-742950" fontAlgn="base">
              <a:buFont typeface="+mj-lt"/>
              <a:buAutoNum type="arabicPeriod"/>
            </a:pPr>
            <a:r>
              <a:rPr lang="en-US" sz="4000" dirty="0">
                <a:latin typeface="Montserrat" pitchFamily="2" charset="77"/>
              </a:rPr>
              <a:t>Your loves are indicative of your legacy.</a:t>
            </a:r>
          </a:p>
          <a:p>
            <a:pPr marL="742950" indent="-742950" fontAlgn="base">
              <a:buFont typeface="+mj-lt"/>
              <a:buAutoNum type="arabicPeriod"/>
            </a:pPr>
            <a:endParaRPr lang="en-US" sz="4000" dirty="0">
              <a:latin typeface="Montserrat" pitchFamily="2" charset="77"/>
            </a:endParaRPr>
          </a:p>
          <a:p>
            <a:pPr marL="742950" indent="-742950" fontAlgn="base">
              <a:buFont typeface="+mj-lt"/>
              <a:buAutoNum type="arabicPeriod"/>
            </a:pPr>
            <a:r>
              <a:rPr lang="en-US" sz="4000" dirty="0">
                <a:latin typeface="Montserrat" pitchFamily="2" charset="77"/>
              </a:rPr>
              <a:t>You are living in the legacies of others. </a:t>
            </a:r>
          </a:p>
          <a:p>
            <a:pPr marL="742950" indent="-742950" fontAlgn="base">
              <a:buFont typeface="+mj-lt"/>
              <a:buAutoNum type="arabicPeriod"/>
            </a:pPr>
            <a:endParaRPr lang="en-US" sz="4000" dirty="0">
              <a:latin typeface="Montserrat" pitchFamily="2" charset="77"/>
            </a:endParaRPr>
          </a:p>
          <a:p>
            <a:pPr marL="742950" indent="-742950" fontAlgn="base">
              <a:buFont typeface="+mj-lt"/>
              <a:buAutoNum type="arabicPeriod"/>
            </a:pPr>
            <a:r>
              <a:rPr lang="en-US" sz="4000" dirty="0">
                <a:latin typeface="Montserrat" pitchFamily="2" charset="77"/>
              </a:rPr>
              <a:t>Your legacy is not about you.</a:t>
            </a:r>
          </a:p>
          <a:p>
            <a:br>
              <a:rPr lang="en-US" sz="3600" dirty="0">
                <a:latin typeface="Montserrat" pitchFamily="2" charset="77"/>
              </a:rPr>
            </a:br>
            <a:endParaRPr lang="en-US" sz="35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351173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C33DB4-266F-E724-2CAF-DC05FDE5BE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6470E8A-8B9C-3EBE-8133-F37666C27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351679FE-6DCD-7023-2B8C-0EAADB335FA8}"/>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D331E6E-6405-86CE-BCEF-7F937F4A1ED5}"/>
              </a:ext>
            </a:extLst>
          </p:cNvPr>
          <p:cNvSpPr txBox="1"/>
          <p:nvPr/>
        </p:nvSpPr>
        <p:spPr>
          <a:xfrm>
            <a:off x="512618" y="540328"/>
            <a:ext cx="11102439" cy="5904180"/>
          </a:xfrm>
          <a:prstGeom prst="rect">
            <a:avLst/>
          </a:prstGeom>
          <a:noFill/>
        </p:spPr>
        <p:txBody>
          <a:bodyPr wrap="square" rtlCol="0">
            <a:spAutoFit/>
          </a:bodyPr>
          <a:lstStyle/>
          <a:p>
            <a:pPr marL="742950" indent="-742950">
              <a:buFont typeface="+mj-lt"/>
              <a:buAutoNum type="arabicPeriod"/>
            </a:pPr>
            <a:endParaRPr lang="en-US" sz="4000" b="1" baseline="30000" dirty="0">
              <a:latin typeface="Montserrat" pitchFamily="2" charset="77"/>
            </a:endParaRPr>
          </a:p>
          <a:p>
            <a:pPr fontAlgn="base"/>
            <a:endParaRPr lang="en-US" sz="4000" b="1" dirty="0">
              <a:latin typeface="Montserrat" pitchFamily="2" charset="77"/>
            </a:endParaRPr>
          </a:p>
          <a:p>
            <a:pPr fontAlgn="base"/>
            <a:endParaRPr lang="en-US" sz="4000" b="1" dirty="0">
              <a:latin typeface="Montserrat" pitchFamily="2" charset="77"/>
            </a:endParaRPr>
          </a:p>
          <a:p>
            <a:pPr algn="ctr" fontAlgn="base"/>
            <a:r>
              <a:rPr lang="en-US" sz="4000" b="1" dirty="0">
                <a:latin typeface="Montserrat" pitchFamily="2" charset="77"/>
              </a:rPr>
              <a:t>Your loves are indicative of your legacy</a:t>
            </a:r>
          </a:p>
          <a:p>
            <a:pPr algn="ctr" fontAlgn="base"/>
            <a:endParaRPr lang="en-US" sz="3200" dirty="0">
              <a:latin typeface="Montserrat" pitchFamily="2" charset="77"/>
            </a:endParaRPr>
          </a:p>
          <a:p>
            <a:pPr algn="ctr" fontAlgn="base"/>
            <a:r>
              <a:rPr lang="en-US" sz="3200" dirty="0">
                <a:latin typeface="Montserrat" pitchFamily="2" charset="77"/>
              </a:rPr>
              <a:t>“Love the Lord your God with all your heart and with all your soul and with all your strength.” </a:t>
            </a:r>
            <a:endParaRPr lang="en-US" sz="3200" b="1" dirty="0">
              <a:latin typeface="Montserrat" pitchFamily="2" charset="77"/>
            </a:endParaRPr>
          </a:p>
          <a:p>
            <a:br>
              <a:rPr lang="en-US" sz="3200" dirty="0">
                <a:latin typeface="Montserrat" pitchFamily="2" charset="77"/>
              </a:rPr>
            </a:br>
            <a:endParaRPr lang="en-US" sz="32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82687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180FC1-D09A-FE24-91CB-5E9A16B197C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25D1C12-16FD-A91B-F8AE-594E0F0AC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19C4C466-03B9-0EB7-9AB0-FA81FAE4136E}"/>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3330C16-353B-AC8D-05E3-D8BAC6C89980}"/>
              </a:ext>
            </a:extLst>
          </p:cNvPr>
          <p:cNvSpPr txBox="1"/>
          <p:nvPr/>
        </p:nvSpPr>
        <p:spPr>
          <a:xfrm>
            <a:off x="512618" y="540328"/>
            <a:ext cx="11102439" cy="7094250"/>
          </a:xfrm>
          <a:prstGeom prst="rect">
            <a:avLst/>
          </a:prstGeom>
          <a:noFill/>
        </p:spPr>
        <p:txBody>
          <a:bodyPr wrap="square" rtlCol="0">
            <a:spAutoFit/>
          </a:bodyPr>
          <a:lstStyle/>
          <a:p>
            <a:pPr fontAlgn="base"/>
            <a:endParaRPr lang="en-US" sz="4000" b="1" dirty="0">
              <a:latin typeface="Montserrat" pitchFamily="2" charset="77"/>
            </a:endParaRPr>
          </a:p>
          <a:p>
            <a:r>
              <a:rPr lang="en-US" sz="4000" dirty="0">
                <a:latin typeface="Montserrat" pitchFamily="2" charset="77"/>
              </a:rPr>
              <a:t>“Love the Lord your God with all your heart and with all your soul and with all your mind. This is the first and greatest commandment. And the second is like it: Love your neighbor as yourself. All the Law and the Prophets hang on these two commandments.”</a:t>
            </a:r>
            <a:br>
              <a:rPr lang="en-US" sz="4000" dirty="0"/>
            </a:br>
            <a:br>
              <a:rPr lang="en-US" sz="3200" dirty="0">
                <a:latin typeface="Montserrat" pitchFamily="2" charset="77"/>
              </a:rPr>
            </a:br>
            <a:endParaRPr lang="en-US" sz="32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46320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0C9B9A0C-C8C2-348A-D66C-395C0A0FDEF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683F9F51-C142-896F-6D21-6D378D9DF74B}"/>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7" name="TextBox 6">
            <a:extLst>
              <a:ext uri="{FF2B5EF4-FFF2-40B4-BE49-F238E27FC236}">
                <a16:creationId xmlns:a16="http://schemas.microsoft.com/office/drawing/2014/main" id="{829E696D-C666-C568-9C0A-0D1F686EA1C7}"/>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6000" b="1">
              <a:solidFill>
                <a:srgbClr val="FFFFFF"/>
              </a:solidFill>
              <a:latin typeface="+mj-lt"/>
              <a:ea typeface="+mj-ea"/>
              <a:cs typeface="+mj-cs"/>
            </a:endParaRPr>
          </a:p>
          <a:p>
            <a:pPr algn="ctr">
              <a:lnSpc>
                <a:spcPct val="90000"/>
              </a:lnSpc>
              <a:spcBef>
                <a:spcPct val="0"/>
              </a:spcBef>
              <a:spcAft>
                <a:spcPts val="600"/>
              </a:spcAft>
            </a:pPr>
            <a:r>
              <a:rPr lang="en-US" sz="6000" b="1">
                <a:solidFill>
                  <a:srgbClr val="FFFFFF"/>
                </a:solidFill>
                <a:latin typeface="+mj-lt"/>
                <a:ea typeface="+mj-ea"/>
                <a:cs typeface="+mj-cs"/>
              </a:rPr>
              <a:t>WHAT DO YOU LOVE?</a:t>
            </a:r>
          </a:p>
        </p:txBody>
      </p:sp>
      <p:sp>
        <p:nvSpPr>
          <p:cNvPr id="5" name="TextBox 4">
            <a:extLst>
              <a:ext uri="{FF2B5EF4-FFF2-40B4-BE49-F238E27FC236}">
                <a16:creationId xmlns:a16="http://schemas.microsoft.com/office/drawing/2014/main" id="{7EEBAC0E-5689-BAFF-B71E-91CA5442C502}"/>
              </a:ext>
            </a:extLst>
          </p:cNvPr>
          <p:cNvSpPr txBox="1"/>
          <p:nvPr/>
        </p:nvSpPr>
        <p:spPr>
          <a:xfrm>
            <a:off x="772887" y="2667000"/>
            <a:ext cx="10711542" cy="723275"/>
          </a:xfrm>
          <a:prstGeom prst="rect">
            <a:avLst/>
          </a:prstGeom>
          <a:noFill/>
        </p:spPr>
        <p:txBody>
          <a:bodyPr wrap="square" rtlCol="0">
            <a:spAutoFit/>
          </a:bodyPr>
          <a:lstStyle/>
          <a:p>
            <a:pPr algn="ctr">
              <a:spcAft>
                <a:spcPts val="600"/>
              </a:spcAft>
            </a:pPr>
            <a:endParaRPr lang="en-US"/>
          </a:p>
          <a:p>
            <a:pPr algn="ctr">
              <a:spcAft>
                <a:spcPts val="600"/>
              </a:spcAft>
            </a:pPr>
            <a:endParaRPr lang="en-US"/>
          </a:p>
        </p:txBody>
      </p:sp>
    </p:spTree>
    <p:extLst>
      <p:ext uri="{BB962C8B-B14F-4D97-AF65-F5344CB8AC3E}">
        <p14:creationId xmlns:p14="http://schemas.microsoft.com/office/powerpoint/2010/main" val="29565348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7AAB0D-9862-DE10-07B7-73348106744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E55B593-A06C-31EE-93C7-9AB2B51D9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51AC33DC-6AFA-2EAA-C715-78BA94EC3A70}"/>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5CD0C33-FCC0-57BC-653B-4A4192926A82}"/>
              </a:ext>
            </a:extLst>
          </p:cNvPr>
          <p:cNvSpPr txBox="1"/>
          <p:nvPr/>
        </p:nvSpPr>
        <p:spPr>
          <a:xfrm>
            <a:off x="512618" y="540328"/>
            <a:ext cx="11102439" cy="7032694"/>
          </a:xfrm>
          <a:prstGeom prst="rect">
            <a:avLst/>
          </a:prstGeom>
          <a:noFill/>
        </p:spPr>
        <p:txBody>
          <a:bodyPr wrap="square" rtlCol="0">
            <a:spAutoFit/>
          </a:bodyPr>
          <a:lstStyle/>
          <a:p>
            <a:r>
              <a:rPr lang="en-US" sz="3500" dirty="0">
                <a:latin typeface="Montserrat" pitchFamily="2" charset="77"/>
              </a:rPr>
              <a:t>“‘Your deepest desire is the one manifested by your daily life and habits’...  because our action —our doing—bubbles up from our loves, which, as we’ve observed, are habits we’ve acquired through the practices we’re immersed in. That means the formation of my loves and desires can be happening ‘under the hood’ of consciousness.”</a:t>
            </a:r>
          </a:p>
          <a:p>
            <a:r>
              <a:rPr lang="en-US" sz="3600" dirty="0">
                <a:latin typeface="Montserrat" pitchFamily="2" charset="77"/>
              </a:rPr>
              <a:t>							    James K.A. Smith</a:t>
            </a:r>
            <a:br>
              <a:rPr lang="en-US" sz="3600" dirty="0">
                <a:latin typeface="Montserrat" pitchFamily="2" charset="77"/>
              </a:rPr>
            </a:br>
            <a:br>
              <a:rPr lang="en-US" sz="3200" dirty="0">
                <a:latin typeface="Montserrat" pitchFamily="2" charset="77"/>
              </a:rPr>
            </a:br>
            <a:endParaRPr lang="en-US" sz="32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150707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D97A8D-8B9F-FEB3-69AE-FFA207311FE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7362479-7C92-4BDB-FA55-8DEECD077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11964740-0DC1-61A4-0460-11F6C83AF671}"/>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983FF2E-AF51-1DB8-D1F2-B849A2973B9C}"/>
              </a:ext>
            </a:extLst>
          </p:cNvPr>
          <p:cNvSpPr txBox="1"/>
          <p:nvPr/>
        </p:nvSpPr>
        <p:spPr>
          <a:xfrm>
            <a:off x="512618" y="540328"/>
            <a:ext cx="11102439" cy="8940909"/>
          </a:xfrm>
          <a:prstGeom prst="rect">
            <a:avLst/>
          </a:prstGeom>
          <a:noFill/>
        </p:spPr>
        <p:txBody>
          <a:bodyPr wrap="square" rtlCol="0">
            <a:spAutoFit/>
          </a:bodyPr>
          <a:lstStyle/>
          <a:p>
            <a:r>
              <a:rPr lang="en-US" sz="3600" b="1" baseline="30000" dirty="0">
                <a:latin typeface="Montserrat" pitchFamily="2" charset="77"/>
              </a:rPr>
              <a:t>6 </a:t>
            </a:r>
            <a:r>
              <a:rPr lang="en-US" sz="3600" dirty="0">
                <a:latin typeface="Montserrat" pitchFamily="2" charset="77"/>
              </a:rPr>
              <a:t>And you must commit yourselves wholeheartedly to these commands that I am giving you today. </a:t>
            </a:r>
            <a:r>
              <a:rPr lang="en-US" sz="3600" b="1" baseline="30000" dirty="0">
                <a:latin typeface="Montserrat" pitchFamily="2" charset="77"/>
              </a:rPr>
              <a:t>7</a:t>
            </a:r>
            <a:r>
              <a:rPr lang="en-US" sz="3600" b="1" dirty="0">
                <a:latin typeface="Montserrat" pitchFamily="2" charset="77"/>
              </a:rPr>
              <a:t> </a:t>
            </a:r>
            <a:r>
              <a:rPr lang="en-US" sz="3600" dirty="0">
                <a:latin typeface="Montserrat" pitchFamily="2" charset="77"/>
              </a:rPr>
              <a:t>Repeat them again and again to your children. Talk about them when you are at home and when you are on the road, when you are going to bed and when you are getting up.</a:t>
            </a:r>
            <a:r>
              <a:rPr lang="en-US" sz="3600" b="1" baseline="30000" dirty="0">
                <a:latin typeface="Montserrat" pitchFamily="2" charset="77"/>
              </a:rPr>
              <a:t>8</a:t>
            </a:r>
            <a:r>
              <a:rPr lang="en-US" sz="3600" b="1" dirty="0">
                <a:latin typeface="Montserrat" pitchFamily="2" charset="77"/>
              </a:rPr>
              <a:t> </a:t>
            </a:r>
            <a:r>
              <a:rPr lang="en-US" sz="3600" dirty="0">
                <a:latin typeface="Montserrat" pitchFamily="2" charset="77"/>
              </a:rPr>
              <a:t>Tie them to your hands and wear them on your forehead as reminders.  </a:t>
            </a:r>
            <a:r>
              <a:rPr lang="en-US" sz="3600" b="1" baseline="30000" dirty="0">
                <a:latin typeface="Montserrat" pitchFamily="2" charset="77"/>
              </a:rPr>
              <a:t>9</a:t>
            </a:r>
            <a:r>
              <a:rPr lang="en-US" sz="3600" b="1" dirty="0">
                <a:latin typeface="Montserrat" pitchFamily="2" charset="77"/>
              </a:rPr>
              <a:t> </a:t>
            </a:r>
            <a:r>
              <a:rPr lang="en-US" sz="3600" dirty="0">
                <a:latin typeface="Montserrat" pitchFamily="2" charset="77"/>
              </a:rPr>
              <a:t>Write them on the doorposts of your house and on your gates.</a:t>
            </a:r>
            <a:endParaRPr lang="en-US" sz="3600" b="0" dirty="0">
              <a:effectLst/>
              <a:latin typeface="Montserrat" pitchFamily="2" charset="77"/>
            </a:endParaRPr>
          </a:p>
          <a:p>
            <a:br>
              <a:rPr lang="en-US" sz="4000" dirty="0"/>
            </a:br>
            <a:br>
              <a:rPr lang="en-US" sz="4000" dirty="0"/>
            </a:br>
            <a:br>
              <a:rPr lang="en-US" sz="3200" dirty="0">
                <a:latin typeface="Montserrat" pitchFamily="2" charset="77"/>
              </a:rPr>
            </a:br>
            <a:endParaRPr lang="en-US" sz="32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249927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F999A3-E16D-91A6-6C72-2266901C098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98E081C-7A06-5A71-8C14-37A2EADD4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A97855C6-1CDE-9717-5A30-3A6F84FEBA85}"/>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1E3886D-6870-C64C-F57A-66220CF47F54}"/>
              </a:ext>
            </a:extLst>
          </p:cNvPr>
          <p:cNvSpPr txBox="1"/>
          <p:nvPr/>
        </p:nvSpPr>
        <p:spPr>
          <a:xfrm>
            <a:off x="512618" y="540328"/>
            <a:ext cx="11102439" cy="6458178"/>
          </a:xfrm>
          <a:prstGeom prst="rect">
            <a:avLst/>
          </a:prstGeom>
          <a:noFill/>
        </p:spPr>
        <p:txBody>
          <a:bodyPr wrap="square" rtlCol="0">
            <a:spAutoFit/>
          </a:bodyPr>
          <a:lstStyle/>
          <a:p>
            <a:pPr algn="ctr" fontAlgn="base"/>
            <a:r>
              <a:rPr lang="en-US" sz="4000" b="1" dirty="0">
                <a:latin typeface="Montserrat" pitchFamily="2" charset="77"/>
              </a:rPr>
              <a:t>You are living in the legacy of others</a:t>
            </a:r>
          </a:p>
          <a:p>
            <a:pPr fontAlgn="base"/>
            <a:endParaRPr lang="en-US" sz="2800" b="1" baseline="30000" dirty="0">
              <a:latin typeface="Montserrat" pitchFamily="2" charset="77"/>
            </a:endParaRPr>
          </a:p>
          <a:p>
            <a:pPr fontAlgn="base"/>
            <a:r>
              <a:rPr lang="en-US" sz="2800" b="1" baseline="30000" dirty="0">
                <a:latin typeface="Montserrat" pitchFamily="2" charset="77"/>
              </a:rPr>
              <a:t>10</a:t>
            </a:r>
            <a:r>
              <a:rPr lang="en-US" sz="2800" b="1" dirty="0">
                <a:latin typeface="Montserrat" pitchFamily="2" charset="77"/>
              </a:rPr>
              <a:t> </a:t>
            </a:r>
            <a:r>
              <a:rPr lang="en-US" sz="2800" dirty="0">
                <a:latin typeface="Montserrat" pitchFamily="2" charset="77"/>
              </a:rPr>
              <a:t>“The </a:t>
            </a:r>
            <a:r>
              <a:rPr lang="en-US" sz="2800" cap="small" dirty="0">
                <a:latin typeface="Montserrat" pitchFamily="2" charset="77"/>
              </a:rPr>
              <a:t>Lord</a:t>
            </a:r>
            <a:r>
              <a:rPr lang="en-US" sz="2800" dirty="0">
                <a:latin typeface="Montserrat" pitchFamily="2" charset="77"/>
              </a:rPr>
              <a:t> your God will soon bring you into the land he swore to give you when he made a vow to your ancestors Abraham, Isaac, and Jacob. It is a land with large, prosperous cities that you did not build. </a:t>
            </a:r>
            <a:r>
              <a:rPr lang="en-US" sz="2800" b="1" baseline="30000" dirty="0">
                <a:latin typeface="Montserrat" pitchFamily="2" charset="77"/>
              </a:rPr>
              <a:t>11</a:t>
            </a:r>
            <a:r>
              <a:rPr lang="en-US" sz="2800" b="1" dirty="0">
                <a:latin typeface="Montserrat" pitchFamily="2" charset="77"/>
              </a:rPr>
              <a:t> </a:t>
            </a:r>
            <a:r>
              <a:rPr lang="en-US" sz="2800" dirty="0">
                <a:latin typeface="Montserrat" pitchFamily="2" charset="77"/>
              </a:rPr>
              <a:t>The houses will be richly stocked with goods you did not produce. You will draw water from cisterns you did not dig, and you will eat from vineyards and olive trees you did not plant. When you have eaten your fill in this land, </a:t>
            </a:r>
            <a:r>
              <a:rPr lang="en-US" sz="2800" b="1" baseline="30000" dirty="0">
                <a:latin typeface="Montserrat" pitchFamily="2" charset="77"/>
              </a:rPr>
              <a:t>12</a:t>
            </a:r>
            <a:r>
              <a:rPr lang="en-US" sz="2800" b="1" dirty="0">
                <a:latin typeface="Montserrat" pitchFamily="2" charset="77"/>
              </a:rPr>
              <a:t> </a:t>
            </a:r>
            <a:r>
              <a:rPr lang="en-US" sz="2800" dirty="0">
                <a:latin typeface="Montserrat" pitchFamily="2" charset="77"/>
              </a:rPr>
              <a:t>be careful not to forget the </a:t>
            </a:r>
            <a:r>
              <a:rPr lang="en-US" sz="2800" cap="small" dirty="0">
                <a:latin typeface="Montserrat" pitchFamily="2" charset="77"/>
              </a:rPr>
              <a:t>Lord</a:t>
            </a:r>
            <a:r>
              <a:rPr lang="en-US" sz="2800" dirty="0">
                <a:latin typeface="Montserrat" pitchFamily="2" charset="77"/>
              </a:rPr>
              <a:t>, who rescued you from slavery in the land of Egypt.”</a:t>
            </a:r>
            <a:br>
              <a:rPr lang="en-US" sz="3200" dirty="0">
                <a:latin typeface="Montserrat" pitchFamily="2" charset="77"/>
              </a:rPr>
            </a:br>
            <a:endParaRPr lang="en-US" sz="32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202544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6DC526-F5E5-F4B5-3AA9-D4072BA3A6F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AD5FDC-8A9A-697B-5092-F0F091167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57C96321-2577-097E-F268-47A28DFDEACD}"/>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2B34192-FC2A-A42F-99AD-FC5E13AC1016}"/>
              </a:ext>
            </a:extLst>
          </p:cNvPr>
          <p:cNvSpPr txBox="1"/>
          <p:nvPr/>
        </p:nvSpPr>
        <p:spPr>
          <a:xfrm>
            <a:off x="566057" y="1045029"/>
            <a:ext cx="10874829" cy="4508927"/>
          </a:xfrm>
          <a:prstGeom prst="rect">
            <a:avLst/>
          </a:prstGeom>
          <a:noFill/>
        </p:spPr>
        <p:txBody>
          <a:bodyPr wrap="square" rtlCol="0">
            <a:spAutoFit/>
          </a:bodyPr>
          <a:lstStyle/>
          <a:p>
            <a:pPr algn="ctr" fontAlgn="base"/>
            <a:endParaRPr lang="en-US" sz="3600" dirty="0">
              <a:latin typeface="Montserrat" pitchFamily="2" charset="77"/>
            </a:endParaRPr>
          </a:p>
          <a:p>
            <a:pPr algn="ctr" fontAlgn="base"/>
            <a:endParaRPr lang="en-US" sz="3600" dirty="0">
              <a:latin typeface="Montserrat" pitchFamily="2" charset="77"/>
            </a:endParaRPr>
          </a:p>
          <a:p>
            <a:pPr algn="ctr" fontAlgn="base"/>
            <a:r>
              <a:rPr lang="en-US" sz="3600" dirty="0">
                <a:latin typeface="Montserrat" pitchFamily="2" charset="77"/>
              </a:rPr>
              <a:t>The story of Scripture does not occur in a single generation</a:t>
            </a:r>
            <a:r>
              <a:rPr lang="en-US" sz="3600" i="1" dirty="0">
                <a:latin typeface="Montserrat" pitchFamily="2" charset="77"/>
              </a:rPr>
              <a:t>.</a:t>
            </a:r>
            <a:endParaRPr lang="en-US" sz="3600" baseline="30000" dirty="0">
              <a:latin typeface="Montserrat" pitchFamily="2" charset="77"/>
            </a:endParaRPr>
          </a:p>
          <a:p>
            <a:pPr fontAlgn="base"/>
            <a:br>
              <a:rPr lang="en-US" sz="3600" dirty="0">
                <a:latin typeface="Montserrat" pitchFamily="2" charset="77"/>
              </a:rPr>
            </a:br>
            <a:endParaRPr lang="en-US" sz="36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31231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6B4235-3FB2-591C-875C-220985CFC38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DE25D7D-A181-7D0B-52B1-0E3FF8D5F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05A96604-4019-7BFC-DFBD-8110D5E13532}"/>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A781FB0-0DF9-B1E7-CD30-58E830F6A45A}"/>
              </a:ext>
            </a:extLst>
          </p:cNvPr>
          <p:cNvSpPr txBox="1"/>
          <p:nvPr/>
        </p:nvSpPr>
        <p:spPr>
          <a:xfrm>
            <a:off x="566057" y="1045029"/>
            <a:ext cx="10874829" cy="6170920"/>
          </a:xfrm>
          <a:prstGeom prst="rect">
            <a:avLst/>
          </a:prstGeom>
          <a:noFill/>
        </p:spPr>
        <p:txBody>
          <a:bodyPr wrap="square" rtlCol="0">
            <a:spAutoFit/>
          </a:bodyPr>
          <a:lstStyle/>
          <a:p>
            <a:pPr algn="ctr" fontAlgn="base"/>
            <a:endParaRPr lang="en-US" sz="3600" dirty="0">
              <a:latin typeface="Montserrat" pitchFamily="2" charset="77"/>
            </a:endParaRPr>
          </a:p>
          <a:p>
            <a:pPr algn="ctr" fontAlgn="base"/>
            <a:endParaRPr lang="en-US" sz="3600" dirty="0">
              <a:latin typeface="Montserrat" pitchFamily="2" charset="77"/>
            </a:endParaRPr>
          </a:p>
          <a:p>
            <a:pPr algn="ctr"/>
            <a:r>
              <a:rPr lang="en-US" sz="3600" dirty="0">
                <a:latin typeface="Montserrat" pitchFamily="2" charset="77"/>
              </a:rPr>
              <a:t>God has been active and present and at work in the world long before our lives began and will continue to be active and present and at work in the world long after we’re gone. </a:t>
            </a:r>
            <a:endParaRPr lang="en-US" sz="3600" b="0" dirty="0">
              <a:effectLst/>
              <a:latin typeface="Montserrat" pitchFamily="2" charset="77"/>
            </a:endParaRPr>
          </a:p>
          <a:p>
            <a:br>
              <a:rPr lang="en-US" sz="3600" dirty="0"/>
            </a:br>
            <a:br>
              <a:rPr lang="en-US" sz="3600" dirty="0">
                <a:latin typeface="Montserrat" pitchFamily="2" charset="77"/>
              </a:rPr>
            </a:br>
            <a:endParaRPr lang="en-US" sz="36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97606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2AFF4E-A2A0-2919-CCE1-DA27E523253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886AF98-9896-8EE3-00AC-F1F484EFD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6B1114C6-496A-F3EA-1D65-8F498B7166F7}"/>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607EC38-E397-9D9A-15DD-9CB3BE2FD5E0}"/>
              </a:ext>
            </a:extLst>
          </p:cNvPr>
          <p:cNvSpPr txBox="1"/>
          <p:nvPr/>
        </p:nvSpPr>
        <p:spPr>
          <a:xfrm>
            <a:off x="512618" y="540328"/>
            <a:ext cx="11102439" cy="5452775"/>
          </a:xfrm>
          <a:prstGeom prst="rect">
            <a:avLst/>
          </a:prstGeom>
          <a:noFill/>
        </p:spPr>
        <p:txBody>
          <a:bodyPr wrap="square" rtlCol="0">
            <a:spAutoFit/>
          </a:bodyPr>
          <a:lstStyle/>
          <a:p>
            <a:pPr algn="ctr" fontAlgn="base"/>
            <a:r>
              <a:rPr lang="en-US" sz="4000" b="1" dirty="0">
                <a:latin typeface="Montserrat" pitchFamily="2" charset="77"/>
              </a:rPr>
              <a:t>Your legacy is not about you</a:t>
            </a:r>
          </a:p>
          <a:p>
            <a:pPr algn="ctr" fontAlgn="base"/>
            <a:endParaRPr lang="en-US" sz="3200" b="1" baseline="30000" dirty="0">
              <a:latin typeface="Montserrat" pitchFamily="2" charset="77"/>
            </a:endParaRPr>
          </a:p>
          <a:p>
            <a:r>
              <a:rPr lang="en-US" sz="3600" b="1" baseline="30000" dirty="0">
                <a:latin typeface="Montserrat" pitchFamily="2" charset="77"/>
              </a:rPr>
              <a:t>20</a:t>
            </a:r>
            <a:r>
              <a:rPr lang="en-US" sz="3600" b="1" dirty="0">
                <a:latin typeface="Montserrat" pitchFamily="2" charset="77"/>
              </a:rPr>
              <a:t> </a:t>
            </a:r>
            <a:r>
              <a:rPr lang="en-US" sz="3600" dirty="0">
                <a:latin typeface="Montserrat" pitchFamily="2" charset="77"/>
              </a:rPr>
              <a:t>“In the future your children will ask you, ‘What is the meaning of these laws, decrees, and regulations that the </a:t>
            </a:r>
            <a:r>
              <a:rPr lang="en-US" sz="3600" cap="small" dirty="0">
                <a:latin typeface="Montserrat" pitchFamily="2" charset="77"/>
              </a:rPr>
              <a:t>Lord</a:t>
            </a:r>
            <a:r>
              <a:rPr lang="en-US" sz="3600" dirty="0">
                <a:latin typeface="Montserrat" pitchFamily="2" charset="77"/>
              </a:rPr>
              <a:t> our God has commanded us to obey?’ </a:t>
            </a:r>
            <a:r>
              <a:rPr lang="en-US" sz="3600" b="1" baseline="30000" dirty="0">
                <a:latin typeface="Montserrat" pitchFamily="2" charset="77"/>
              </a:rPr>
              <a:t>21</a:t>
            </a:r>
            <a:r>
              <a:rPr lang="en-US" sz="3600" b="1" dirty="0">
                <a:latin typeface="Montserrat" pitchFamily="2" charset="77"/>
              </a:rPr>
              <a:t> </a:t>
            </a:r>
            <a:r>
              <a:rPr lang="en-US" sz="3600" dirty="0">
                <a:latin typeface="Montserrat" pitchFamily="2" charset="77"/>
              </a:rPr>
              <a:t>“Then you must tell them, ‘We were Pharaoh’s slaves in Egypt, but the </a:t>
            </a:r>
            <a:r>
              <a:rPr lang="en-US" sz="3600" cap="small" dirty="0">
                <a:latin typeface="Montserrat" pitchFamily="2" charset="77"/>
              </a:rPr>
              <a:t>Lord</a:t>
            </a:r>
            <a:r>
              <a:rPr lang="en-US" sz="3600" dirty="0">
                <a:latin typeface="Montserrat" pitchFamily="2" charset="77"/>
              </a:rPr>
              <a:t> brought us out of Egypt with his strong hand. </a:t>
            </a:r>
            <a:br>
              <a:rPr lang="en-US" sz="3600" dirty="0"/>
            </a:br>
            <a:endParaRPr lang="en-US" sz="3500" dirty="0">
              <a:latin typeface="Helvetica" pitchFamily="2" charset="0"/>
            </a:endParaRPr>
          </a:p>
        </p:txBody>
      </p:sp>
    </p:spTree>
    <p:extLst>
      <p:ext uri="{BB962C8B-B14F-4D97-AF65-F5344CB8AC3E}">
        <p14:creationId xmlns:p14="http://schemas.microsoft.com/office/powerpoint/2010/main" val="160657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F0F5D801-DB73-AA8F-E3F0-9944FD39CE2B}"/>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92B6D4-744A-C796-628D-1B3EC2502BDC}"/>
              </a:ext>
            </a:extLst>
          </p:cNvPr>
          <p:cNvSpPr txBox="1"/>
          <p:nvPr/>
        </p:nvSpPr>
        <p:spPr>
          <a:xfrm>
            <a:off x="1527717" y="2977376"/>
            <a:ext cx="8865219" cy="2308324"/>
          </a:xfrm>
          <a:prstGeom prst="rect">
            <a:avLst/>
          </a:prstGeom>
          <a:noFill/>
        </p:spPr>
        <p:txBody>
          <a:bodyPr wrap="square" rtlCol="0">
            <a:spAutoFit/>
          </a:bodyPr>
          <a:lstStyle/>
          <a:p>
            <a:pPr algn="ctr"/>
            <a:endParaRPr lang="en-US" dirty="0"/>
          </a:p>
          <a:p>
            <a:pPr algn="ctr"/>
            <a:endParaRPr lang="en-US" dirty="0"/>
          </a:p>
          <a:p>
            <a:pPr algn="ctr"/>
            <a:r>
              <a:rPr lang="en-US" sz="3600" dirty="0">
                <a:latin typeface="Montserrat" pitchFamily="2" charset="77"/>
              </a:rPr>
              <a:t>It's planting seeds in a garden you never get to see.</a:t>
            </a:r>
          </a:p>
          <a:p>
            <a:pPr algn="ctr"/>
            <a:r>
              <a:rPr lang="en-US" sz="3600" dirty="0">
                <a:latin typeface="Montserrat" pitchFamily="2" charset="77"/>
              </a:rPr>
              <a:t>					</a:t>
            </a:r>
          </a:p>
        </p:txBody>
      </p:sp>
      <p:sp>
        <p:nvSpPr>
          <p:cNvPr id="7" name="TextBox 6">
            <a:extLst>
              <a:ext uri="{FF2B5EF4-FFF2-40B4-BE49-F238E27FC236}">
                <a16:creationId xmlns:a16="http://schemas.microsoft.com/office/drawing/2014/main" id="{F5B12E14-8D2A-4021-CAB7-1F77629B2A85}"/>
              </a:ext>
            </a:extLst>
          </p:cNvPr>
          <p:cNvSpPr txBox="1"/>
          <p:nvPr/>
        </p:nvSpPr>
        <p:spPr>
          <a:xfrm>
            <a:off x="3250660" y="2667000"/>
            <a:ext cx="5619159" cy="707886"/>
          </a:xfrm>
          <a:prstGeom prst="rect">
            <a:avLst/>
          </a:prstGeom>
          <a:noFill/>
        </p:spPr>
        <p:txBody>
          <a:bodyPr wrap="square" rtlCol="0">
            <a:spAutoFit/>
          </a:bodyPr>
          <a:lstStyle/>
          <a:p>
            <a:pPr algn="ctr"/>
            <a:r>
              <a:rPr lang="en-US" sz="4000" b="1" dirty="0">
                <a:latin typeface="Montserrat" pitchFamily="2" charset="77"/>
              </a:rPr>
              <a:t>WHAT IS LEGACY? </a:t>
            </a:r>
          </a:p>
        </p:txBody>
      </p:sp>
    </p:spTree>
    <p:extLst>
      <p:ext uri="{BB962C8B-B14F-4D97-AF65-F5344CB8AC3E}">
        <p14:creationId xmlns:p14="http://schemas.microsoft.com/office/powerpoint/2010/main" val="142434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40EA28-39A4-0883-F347-2E40D08F32E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D3D54F2-B8D5-278B-5790-845776A9A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F4E1ECFA-C626-EFB3-E68C-46E58227622F}"/>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F3C641B-493E-32BE-07D4-60A5A316FE2E}"/>
              </a:ext>
            </a:extLst>
          </p:cNvPr>
          <p:cNvSpPr txBox="1"/>
          <p:nvPr/>
        </p:nvSpPr>
        <p:spPr>
          <a:xfrm>
            <a:off x="512618" y="540328"/>
            <a:ext cx="11102439" cy="6663363"/>
          </a:xfrm>
          <a:prstGeom prst="rect">
            <a:avLst/>
          </a:prstGeom>
          <a:noFill/>
        </p:spPr>
        <p:txBody>
          <a:bodyPr wrap="square" rtlCol="0">
            <a:spAutoFit/>
          </a:bodyPr>
          <a:lstStyle/>
          <a:p>
            <a:r>
              <a:rPr lang="en-US" sz="3600" b="1" baseline="30000" dirty="0">
                <a:latin typeface="Montserrat" pitchFamily="2" charset="77"/>
              </a:rPr>
              <a:t>22 </a:t>
            </a:r>
            <a:r>
              <a:rPr lang="en-US" sz="3600" dirty="0">
                <a:latin typeface="Montserrat" pitchFamily="2" charset="77"/>
              </a:rPr>
              <a:t>The </a:t>
            </a:r>
            <a:r>
              <a:rPr lang="en-US" sz="3600" cap="small" dirty="0">
                <a:latin typeface="Montserrat" pitchFamily="2" charset="77"/>
              </a:rPr>
              <a:t>Lord</a:t>
            </a:r>
            <a:r>
              <a:rPr lang="en-US" sz="3600" dirty="0">
                <a:latin typeface="Montserrat" pitchFamily="2" charset="77"/>
              </a:rPr>
              <a:t> did miraculous signs and wonders before our eyes, dealing terrifying blows against Egypt and Pharaoh and all his people. </a:t>
            </a:r>
            <a:r>
              <a:rPr lang="en-US" sz="3600" b="1" baseline="30000" dirty="0">
                <a:latin typeface="Montserrat" pitchFamily="2" charset="77"/>
              </a:rPr>
              <a:t>23 </a:t>
            </a:r>
            <a:r>
              <a:rPr lang="en-US" sz="3600" dirty="0">
                <a:latin typeface="Montserrat" pitchFamily="2" charset="77"/>
              </a:rPr>
              <a:t>He brought us out of Egypt so he could give us this land he had sworn to give our ancestors.</a:t>
            </a:r>
            <a:r>
              <a:rPr lang="en-US" sz="3600" b="1" baseline="30000" dirty="0">
                <a:latin typeface="Montserrat" pitchFamily="2" charset="77"/>
              </a:rPr>
              <a:t>24</a:t>
            </a:r>
            <a:r>
              <a:rPr lang="en-US" sz="3600" b="1" dirty="0">
                <a:latin typeface="Montserrat" pitchFamily="2" charset="77"/>
              </a:rPr>
              <a:t> </a:t>
            </a:r>
            <a:r>
              <a:rPr lang="en-US" sz="3600" dirty="0">
                <a:latin typeface="Montserrat" pitchFamily="2" charset="77"/>
              </a:rPr>
              <a:t>And the </a:t>
            </a:r>
            <a:r>
              <a:rPr lang="en-US" sz="3600" cap="small" dirty="0">
                <a:latin typeface="Montserrat" pitchFamily="2" charset="77"/>
              </a:rPr>
              <a:t>Lord</a:t>
            </a:r>
            <a:r>
              <a:rPr lang="en-US" sz="3600" dirty="0">
                <a:latin typeface="Montserrat" pitchFamily="2" charset="77"/>
              </a:rPr>
              <a:t> our God commanded us to obey all these decrees and to fear him so he can continue to bless us and preserve our lives, as he has done to this day. </a:t>
            </a:r>
            <a:br>
              <a:rPr lang="en-US" sz="3200" dirty="0">
                <a:latin typeface="Montserrat" pitchFamily="2" charset="77"/>
              </a:rPr>
            </a:br>
            <a:endParaRPr lang="en-US" sz="32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344268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BF54D-4DFC-DC5F-9D61-2AFBEA6249F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419FBFA-CCA3-A406-7E83-DD1E0E3F0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26A261A4-54B4-729E-CAF9-B840E725B2DF}"/>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72077A-692F-CEA4-75F4-8EB13103A9E4}"/>
              </a:ext>
            </a:extLst>
          </p:cNvPr>
          <p:cNvSpPr txBox="1"/>
          <p:nvPr/>
        </p:nvSpPr>
        <p:spPr>
          <a:xfrm>
            <a:off x="457200" y="1099457"/>
            <a:ext cx="10874829" cy="3524042"/>
          </a:xfrm>
          <a:prstGeom prst="rect">
            <a:avLst/>
          </a:prstGeom>
          <a:noFill/>
        </p:spPr>
        <p:txBody>
          <a:bodyPr wrap="square" rtlCol="0">
            <a:spAutoFit/>
          </a:bodyPr>
          <a:lstStyle/>
          <a:p>
            <a:pPr algn="ctr" fontAlgn="base"/>
            <a:endParaRPr lang="en-US" sz="3600" dirty="0">
              <a:latin typeface="Montserrat" pitchFamily="2" charset="77"/>
            </a:endParaRPr>
          </a:p>
          <a:p>
            <a:pPr algn="ctr" fontAlgn="base"/>
            <a:endParaRPr lang="en-US" sz="3600" dirty="0">
              <a:latin typeface="Montserrat" pitchFamily="2" charset="77"/>
            </a:endParaRPr>
          </a:p>
          <a:p>
            <a:pPr algn="ctr" fontAlgn="base"/>
            <a:r>
              <a:rPr lang="en-US" sz="4000" dirty="0">
                <a:latin typeface="Montserrat" pitchFamily="2" charset="77"/>
              </a:rPr>
              <a:t>God does not </a:t>
            </a:r>
            <a:r>
              <a:rPr lang="en-US" sz="4000" i="1" dirty="0">
                <a:latin typeface="Montserrat" pitchFamily="2" charset="77"/>
              </a:rPr>
              <a:t>need</a:t>
            </a:r>
            <a:r>
              <a:rPr lang="en-US" sz="4000" dirty="0">
                <a:latin typeface="Montserrat" pitchFamily="2" charset="77"/>
              </a:rPr>
              <a:t> you.</a:t>
            </a:r>
            <a:br>
              <a:rPr lang="en-US" sz="4000" dirty="0">
                <a:latin typeface="Montserrat" pitchFamily="2" charset="77"/>
              </a:rPr>
            </a:br>
            <a:r>
              <a:rPr lang="en-US" sz="4000" dirty="0">
                <a:latin typeface="Montserrat" pitchFamily="2" charset="77"/>
              </a:rPr>
              <a:t>God </a:t>
            </a:r>
            <a:r>
              <a:rPr lang="en-US" sz="4000" b="1" i="1" dirty="0">
                <a:latin typeface="Montserrat" pitchFamily="2" charset="77"/>
              </a:rPr>
              <a:t>wants</a:t>
            </a:r>
            <a:r>
              <a:rPr lang="en-US" sz="4000" dirty="0">
                <a:latin typeface="Montserrat" pitchFamily="2" charset="77"/>
              </a:rPr>
              <a:t> you.</a:t>
            </a:r>
            <a:endParaRPr lang="en-US" sz="40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618404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746B99-2FE9-BEF3-24AD-09F4F1D0328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8D1D71-DA48-3C7C-2756-9AAB64AE1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52DD87AA-911F-562F-E771-57FF823E1F6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CDC7329-2387-EEDB-3250-EA28A1C3F0AE}"/>
              </a:ext>
            </a:extLst>
          </p:cNvPr>
          <p:cNvSpPr txBox="1"/>
          <p:nvPr/>
        </p:nvSpPr>
        <p:spPr>
          <a:xfrm>
            <a:off x="457200" y="1099457"/>
            <a:ext cx="10874829" cy="6047809"/>
          </a:xfrm>
          <a:prstGeom prst="rect">
            <a:avLst/>
          </a:prstGeom>
          <a:noFill/>
        </p:spPr>
        <p:txBody>
          <a:bodyPr wrap="square" rtlCol="0">
            <a:spAutoFit/>
          </a:bodyPr>
          <a:lstStyle/>
          <a:p>
            <a:pPr algn="ctr" fontAlgn="base"/>
            <a:endParaRPr lang="en-US" sz="3600" dirty="0">
              <a:latin typeface="Montserrat" pitchFamily="2" charset="77"/>
            </a:endParaRPr>
          </a:p>
          <a:p>
            <a:pPr algn="ctr" fontAlgn="base"/>
            <a:r>
              <a:rPr lang="en-US" sz="4000" dirty="0">
                <a:latin typeface="Montserrat" pitchFamily="2" charset="77"/>
              </a:rPr>
              <a:t>Your legacy is not tied up in how “successful” you can be for God - God isn’t after your success, but after you. God desires your obedience, not your achievements. </a:t>
            </a:r>
            <a:endParaRPr lang="en-US" sz="4000" b="0" dirty="0">
              <a:effectLst/>
              <a:latin typeface="Montserrat" pitchFamily="2" charset="77"/>
            </a:endParaRPr>
          </a:p>
          <a:p>
            <a:pPr algn="ctr" fontAlgn="base"/>
            <a:endParaRPr lang="en-US" sz="4000" dirty="0">
              <a:latin typeface="Helvetica" pitchFamily="2" charset="0"/>
            </a:endParaRPr>
          </a:p>
          <a:p>
            <a:br>
              <a:rPr lang="en-US" sz="4000" dirty="0"/>
            </a:br>
            <a:br>
              <a:rPr lang="en-US" sz="3600" dirty="0"/>
            </a:br>
            <a:endParaRPr lang="en-US" sz="3500" dirty="0">
              <a:latin typeface="Helvetica" pitchFamily="2" charset="0"/>
            </a:endParaRPr>
          </a:p>
        </p:txBody>
      </p:sp>
    </p:spTree>
    <p:extLst>
      <p:ext uri="{BB962C8B-B14F-4D97-AF65-F5344CB8AC3E}">
        <p14:creationId xmlns:p14="http://schemas.microsoft.com/office/powerpoint/2010/main" val="301360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6A2C9-155A-6B0F-D94F-DC4A3BD25B2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F434E18-EA81-B88E-99F3-13184ED1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49940CD1-152B-7200-F55D-EFF8F9B1331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9208FF3-2A0B-AD0E-F7FB-72326490734B}"/>
              </a:ext>
            </a:extLst>
          </p:cNvPr>
          <p:cNvSpPr txBox="1"/>
          <p:nvPr/>
        </p:nvSpPr>
        <p:spPr>
          <a:xfrm>
            <a:off x="457200" y="1099457"/>
            <a:ext cx="10874829" cy="4201150"/>
          </a:xfrm>
          <a:prstGeom prst="rect">
            <a:avLst/>
          </a:prstGeom>
          <a:noFill/>
        </p:spPr>
        <p:txBody>
          <a:bodyPr wrap="square" rtlCol="0">
            <a:spAutoFit/>
          </a:bodyPr>
          <a:lstStyle/>
          <a:p>
            <a:pPr algn="ctr" fontAlgn="base"/>
            <a:endParaRPr lang="en-US" sz="3600" dirty="0">
              <a:latin typeface="Montserrat" pitchFamily="2" charset="77"/>
            </a:endParaRPr>
          </a:p>
          <a:p>
            <a:pPr algn="ctr" fontAlgn="base"/>
            <a:r>
              <a:rPr lang="en-US" sz="4000" dirty="0">
                <a:latin typeface="Montserrat" pitchFamily="2" charset="77"/>
              </a:rPr>
              <a:t> </a:t>
            </a:r>
          </a:p>
          <a:p>
            <a:pPr algn="ctr" fontAlgn="base"/>
            <a:r>
              <a:rPr lang="en-US" sz="4000" dirty="0">
                <a:latin typeface="Montserrat" pitchFamily="2" charset="77"/>
              </a:rPr>
              <a:t>“When a dream dies, what is more important: God or the dream?” </a:t>
            </a:r>
          </a:p>
          <a:p>
            <a:br>
              <a:rPr lang="en-US" sz="4000" dirty="0"/>
            </a:br>
            <a:br>
              <a:rPr lang="en-US" sz="3600" dirty="0"/>
            </a:br>
            <a:endParaRPr lang="en-US" sz="3500" dirty="0">
              <a:latin typeface="Helvetica" pitchFamily="2" charset="0"/>
            </a:endParaRPr>
          </a:p>
        </p:txBody>
      </p:sp>
      <p:sp>
        <p:nvSpPr>
          <p:cNvPr id="2" name="Oval 1">
            <a:extLst>
              <a:ext uri="{FF2B5EF4-FFF2-40B4-BE49-F238E27FC236}">
                <a16:creationId xmlns:a16="http://schemas.microsoft.com/office/drawing/2014/main" id="{240048BE-E8AE-103C-5E4B-3D259983FD75}"/>
              </a:ext>
            </a:extLst>
          </p:cNvPr>
          <p:cNvSpPr/>
          <p:nvPr/>
        </p:nvSpPr>
        <p:spPr>
          <a:xfrm>
            <a:off x="11048999" y="5758542"/>
            <a:ext cx="642257" cy="640239"/>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9CE4B-9BFE-5CCB-9718-4A28DF6FC39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925F969-5515-0CF7-3A1D-B2D6A27C1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74E75F36-79B3-2665-A51E-4B22C8F6B63B}"/>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E9D26BB-496C-D2DB-C9A1-B7B9DC89F1D3}"/>
              </a:ext>
            </a:extLst>
          </p:cNvPr>
          <p:cNvSpPr txBox="1"/>
          <p:nvPr/>
        </p:nvSpPr>
        <p:spPr>
          <a:xfrm>
            <a:off x="457200" y="1099457"/>
            <a:ext cx="10874829" cy="3585597"/>
          </a:xfrm>
          <a:prstGeom prst="rect">
            <a:avLst/>
          </a:prstGeom>
          <a:noFill/>
        </p:spPr>
        <p:txBody>
          <a:bodyPr wrap="square" rtlCol="0">
            <a:spAutoFit/>
          </a:bodyPr>
          <a:lstStyle/>
          <a:p>
            <a:pPr algn="ctr" fontAlgn="base"/>
            <a:endParaRPr lang="en-US" sz="3600" dirty="0">
              <a:latin typeface="Montserrat" pitchFamily="2" charset="77"/>
            </a:endParaRPr>
          </a:p>
          <a:p>
            <a:pPr algn="ctr" fontAlgn="base"/>
            <a:r>
              <a:rPr lang="en-US" sz="4000" dirty="0">
                <a:latin typeface="Montserrat" pitchFamily="2" charset="77"/>
              </a:rPr>
              <a:t> </a:t>
            </a:r>
          </a:p>
          <a:p>
            <a:pPr algn="ctr" fontAlgn="base"/>
            <a:r>
              <a:rPr lang="en-US" sz="4000" dirty="0">
                <a:latin typeface="Montserrat" pitchFamily="2" charset="77"/>
              </a:rPr>
              <a:t>Is your legacy about </a:t>
            </a:r>
            <a:r>
              <a:rPr lang="en-US" sz="4000" b="1" i="1" dirty="0">
                <a:latin typeface="Montserrat" pitchFamily="2" charset="77"/>
              </a:rPr>
              <a:t>you</a:t>
            </a:r>
            <a:r>
              <a:rPr lang="en-US" sz="4000" dirty="0">
                <a:latin typeface="Montserrat" pitchFamily="2" charset="77"/>
              </a:rPr>
              <a:t> being remembered? </a:t>
            </a:r>
            <a:br>
              <a:rPr lang="en-US" sz="4000" dirty="0"/>
            </a:br>
            <a:br>
              <a:rPr lang="en-US" sz="3600" dirty="0"/>
            </a:br>
            <a:endParaRPr lang="en-US" sz="3500" dirty="0">
              <a:latin typeface="Helvetica" pitchFamily="2" charset="0"/>
            </a:endParaRPr>
          </a:p>
        </p:txBody>
      </p:sp>
    </p:spTree>
    <p:extLst>
      <p:ext uri="{BB962C8B-B14F-4D97-AF65-F5344CB8AC3E}">
        <p14:creationId xmlns:p14="http://schemas.microsoft.com/office/powerpoint/2010/main" val="90604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10373B-860A-5455-67B5-7B34280A489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6C4FC76-33F7-FC4B-AD7F-50F1E595B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410D00D1-8BCD-08C2-E4FF-588BF0DD1CB9}"/>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FECA55A-6334-4954-9068-B29E4B7633C5}"/>
              </a:ext>
            </a:extLst>
          </p:cNvPr>
          <p:cNvSpPr txBox="1"/>
          <p:nvPr/>
        </p:nvSpPr>
        <p:spPr>
          <a:xfrm>
            <a:off x="457200" y="1099457"/>
            <a:ext cx="10874829" cy="5401479"/>
          </a:xfrm>
          <a:prstGeom prst="rect">
            <a:avLst/>
          </a:prstGeom>
          <a:noFill/>
        </p:spPr>
        <p:txBody>
          <a:bodyPr wrap="square" rtlCol="0">
            <a:spAutoFit/>
          </a:bodyPr>
          <a:lstStyle/>
          <a:p>
            <a:pPr fontAlgn="base"/>
            <a:endParaRPr lang="en-US" sz="3600" b="1" baseline="30000" dirty="0">
              <a:latin typeface="Montserrat" pitchFamily="2" charset="77"/>
            </a:endParaRPr>
          </a:p>
          <a:p>
            <a:pPr fontAlgn="base"/>
            <a:endParaRPr lang="en-US" sz="3600" b="1" baseline="30000" dirty="0">
              <a:latin typeface="Montserrat" pitchFamily="2" charset="77"/>
            </a:endParaRPr>
          </a:p>
          <a:p>
            <a:pPr fontAlgn="base"/>
            <a:endParaRPr lang="en-US" sz="3600" b="1" baseline="30000" dirty="0">
              <a:latin typeface="Montserrat" pitchFamily="2" charset="77"/>
            </a:endParaRPr>
          </a:p>
          <a:p>
            <a:pPr fontAlgn="base"/>
            <a:r>
              <a:rPr lang="en-US" sz="3600" b="1" baseline="30000" dirty="0">
                <a:latin typeface="Montserrat" pitchFamily="2" charset="77"/>
              </a:rPr>
              <a:t>4</a:t>
            </a:r>
            <a:r>
              <a:rPr lang="en-US" sz="3600" b="1" dirty="0">
                <a:latin typeface="Montserrat" pitchFamily="2" charset="77"/>
              </a:rPr>
              <a:t> </a:t>
            </a:r>
            <a:r>
              <a:rPr lang="en-US" sz="3600" dirty="0">
                <a:latin typeface="Montserrat" pitchFamily="2" charset="77"/>
              </a:rPr>
              <a:t>“Listen, O Israel! The </a:t>
            </a:r>
            <a:r>
              <a:rPr lang="en-US" sz="3600" cap="small" dirty="0">
                <a:latin typeface="Montserrat" pitchFamily="2" charset="77"/>
              </a:rPr>
              <a:t>Lord</a:t>
            </a:r>
            <a:r>
              <a:rPr lang="en-US" sz="3600" dirty="0">
                <a:latin typeface="Montserrat" pitchFamily="2" charset="77"/>
              </a:rPr>
              <a:t> is our God, the </a:t>
            </a:r>
            <a:r>
              <a:rPr lang="en-US" sz="3600" cap="small" dirty="0">
                <a:latin typeface="Montserrat" pitchFamily="2" charset="77"/>
              </a:rPr>
              <a:t>Lord</a:t>
            </a:r>
            <a:r>
              <a:rPr lang="en-US" sz="3600" dirty="0">
                <a:latin typeface="Montserrat" pitchFamily="2" charset="77"/>
              </a:rPr>
              <a:t> alone. </a:t>
            </a:r>
            <a:r>
              <a:rPr lang="en-US" sz="3600" b="1" baseline="30000" dirty="0">
                <a:latin typeface="Montserrat" pitchFamily="2" charset="77"/>
              </a:rPr>
              <a:t>5</a:t>
            </a:r>
            <a:r>
              <a:rPr lang="en-US" sz="3600" b="1" dirty="0">
                <a:latin typeface="Montserrat" pitchFamily="2" charset="77"/>
              </a:rPr>
              <a:t> </a:t>
            </a:r>
            <a:r>
              <a:rPr lang="en-US" sz="3600" dirty="0">
                <a:latin typeface="Montserrat" pitchFamily="2" charset="77"/>
              </a:rPr>
              <a:t>And you must love the </a:t>
            </a:r>
            <a:r>
              <a:rPr lang="en-US" sz="3600" cap="small" dirty="0">
                <a:latin typeface="Montserrat" pitchFamily="2" charset="77"/>
              </a:rPr>
              <a:t>Lord</a:t>
            </a:r>
            <a:r>
              <a:rPr lang="en-US" sz="3600" dirty="0">
                <a:latin typeface="Montserrat" pitchFamily="2" charset="77"/>
              </a:rPr>
              <a:t> your God with all your heart, all your soul, and all your strength.</a:t>
            </a:r>
            <a:endParaRPr lang="en-US" sz="3600" b="0" dirty="0">
              <a:effectLst/>
              <a:latin typeface="Montserrat" pitchFamily="2" charset="77"/>
            </a:endParaRPr>
          </a:p>
          <a:p>
            <a:pPr fontAlgn="base"/>
            <a:endParaRPr lang="en-US" dirty="0">
              <a:latin typeface="Montserrat" pitchFamily="2" charset="77"/>
            </a:endParaRPr>
          </a:p>
          <a:p>
            <a:pPr algn="ctr" fontAlgn="base"/>
            <a:br>
              <a:rPr lang="en-US" sz="4000" dirty="0"/>
            </a:br>
            <a:br>
              <a:rPr lang="en-US" sz="3600" dirty="0"/>
            </a:br>
            <a:endParaRPr lang="en-US" sz="3500" dirty="0">
              <a:latin typeface="Helvetica" pitchFamily="2" charset="0"/>
            </a:endParaRPr>
          </a:p>
        </p:txBody>
      </p:sp>
    </p:spTree>
    <p:extLst>
      <p:ext uri="{BB962C8B-B14F-4D97-AF65-F5344CB8AC3E}">
        <p14:creationId xmlns:p14="http://schemas.microsoft.com/office/powerpoint/2010/main" val="22065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6405C1-77CB-C645-FC6B-EB59F3569A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58C2B4E-E8CA-9B91-6FC2-E55703C63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2FB33048-0DFF-9385-65BE-8A4123D1AF20}"/>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F653606-1748-8647-3A7A-EAA98728DDCF}"/>
              </a:ext>
            </a:extLst>
          </p:cNvPr>
          <p:cNvSpPr txBox="1"/>
          <p:nvPr/>
        </p:nvSpPr>
        <p:spPr>
          <a:xfrm>
            <a:off x="326572" y="337458"/>
            <a:ext cx="11479946" cy="6632585"/>
          </a:xfrm>
          <a:prstGeom prst="rect">
            <a:avLst/>
          </a:prstGeom>
          <a:noFill/>
        </p:spPr>
        <p:txBody>
          <a:bodyPr wrap="square" rtlCol="0">
            <a:spAutoFit/>
          </a:bodyPr>
          <a:lstStyle/>
          <a:p>
            <a:pPr fontAlgn="base"/>
            <a:endParaRPr lang="en-US" sz="3600" b="1" baseline="30000" dirty="0">
              <a:latin typeface="Montserrat" pitchFamily="2" charset="77"/>
            </a:endParaRPr>
          </a:p>
          <a:p>
            <a:pPr fontAlgn="base"/>
            <a:endParaRPr lang="en-US" sz="3600" b="1" baseline="30000" dirty="0">
              <a:latin typeface="Montserrat" pitchFamily="2" charset="77"/>
            </a:endParaRPr>
          </a:p>
          <a:p>
            <a:pPr fontAlgn="base"/>
            <a:endParaRPr lang="en-US" sz="3600" b="1" baseline="30000" dirty="0">
              <a:latin typeface="Montserrat" pitchFamily="2" charset="77"/>
            </a:endParaRPr>
          </a:p>
          <a:p>
            <a:pPr marL="514350" indent="-514350" fontAlgn="base">
              <a:buFont typeface="+mj-lt"/>
              <a:buAutoNum type="arabicPeriod"/>
            </a:pPr>
            <a:r>
              <a:rPr lang="en-US" sz="3200" dirty="0">
                <a:latin typeface="Montserrat" pitchFamily="2" charset="77"/>
              </a:rPr>
              <a:t>What is your deepest desire for your life? What kind of legacy is that desire leading you towards?</a:t>
            </a:r>
          </a:p>
          <a:p>
            <a:pPr marL="514350" indent="-514350" fontAlgn="base">
              <a:buFont typeface="+mj-lt"/>
              <a:buAutoNum type="arabicPeriod"/>
            </a:pPr>
            <a:endParaRPr lang="en-US" sz="3200" dirty="0">
              <a:latin typeface="Montserrat" pitchFamily="2" charset="77"/>
            </a:endParaRPr>
          </a:p>
          <a:p>
            <a:pPr marL="514350" indent="-514350" fontAlgn="base">
              <a:buFont typeface="+mj-lt"/>
              <a:buAutoNum type="arabicPeriod"/>
            </a:pPr>
            <a:r>
              <a:rPr lang="en-US" sz="3200" dirty="0">
                <a:latin typeface="Montserrat" pitchFamily="2" charset="77"/>
              </a:rPr>
              <a:t>Where might your love be misplaced?</a:t>
            </a:r>
          </a:p>
          <a:p>
            <a:pPr marL="514350" indent="-514350" fontAlgn="base">
              <a:buFont typeface="+mj-lt"/>
              <a:buAutoNum type="arabicPeriod"/>
            </a:pPr>
            <a:endParaRPr lang="en-US" sz="3200" dirty="0">
              <a:latin typeface="Montserrat" pitchFamily="2" charset="77"/>
            </a:endParaRPr>
          </a:p>
          <a:p>
            <a:pPr marL="514350" indent="-514350" fontAlgn="base">
              <a:buFont typeface="+mj-lt"/>
              <a:buAutoNum type="arabicPeriod"/>
            </a:pPr>
            <a:r>
              <a:rPr lang="en-US" sz="3200" dirty="0">
                <a:latin typeface="Montserrat" pitchFamily="2" charset="77"/>
              </a:rPr>
              <a:t>Is God enough for you? Are you willing to let your dream die?</a:t>
            </a:r>
          </a:p>
          <a:p>
            <a:pPr fontAlgn="base"/>
            <a:endParaRPr lang="en-US" dirty="0">
              <a:latin typeface="Montserrat" pitchFamily="2" charset="77"/>
            </a:endParaRPr>
          </a:p>
          <a:p>
            <a:pPr algn="ctr" fontAlgn="base"/>
            <a:br>
              <a:rPr lang="en-US" sz="4000" dirty="0"/>
            </a:br>
            <a:br>
              <a:rPr lang="en-US" sz="3600" dirty="0"/>
            </a:br>
            <a:endParaRPr lang="en-US" sz="3500" dirty="0">
              <a:latin typeface="Helvetica" pitchFamily="2" charset="0"/>
            </a:endParaRPr>
          </a:p>
        </p:txBody>
      </p:sp>
    </p:spTree>
    <p:extLst>
      <p:ext uri="{BB962C8B-B14F-4D97-AF65-F5344CB8AC3E}">
        <p14:creationId xmlns:p14="http://schemas.microsoft.com/office/powerpoint/2010/main" val="4078071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53E8D6-F1A3-9DD6-52DF-6285780EAA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FD418EF-B0C1-D70E-E2C4-970B9CA4F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22D7E5BD-BEBD-7E1A-15EF-D30437D8EA6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FFCC6-F2BD-B1C8-85F5-94EA6623D530}"/>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6:24</a:t>
            </a:r>
            <a:endParaRPr lang="en-US" sz="4000" dirty="0">
              <a:latin typeface="Montserrat" pitchFamily="2" charset="77"/>
            </a:endParaRPr>
          </a:p>
        </p:txBody>
      </p:sp>
      <p:sp>
        <p:nvSpPr>
          <p:cNvPr id="4" name="TextBox 3">
            <a:extLst>
              <a:ext uri="{FF2B5EF4-FFF2-40B4-BE49-F238E27FC236}">
                <a16:creationId xmlns:a16="http://schemas.microsoft.com/office/drawing/2014/main" id="{32FBBDE4-D689-B3E3-271C-BA70C719E7B2}"/>
              </a:ext>
            </a:extLst>
          </p:cNvPr>
          <p:cNvSpPr txBox="1"/>
          <p:nvPr/>
        </p:nvSpPr>
        <p:spPr>
          <a:xfrm>
            <a:off x="645459" y="1263058"/>
            <a:ext cx="10969598" cy="4775666"/>
          </a:xfrm>
          <a:prstGeom prst="rect">
            <a:avLst/>
          </a:prstGeom>
          <a:noFill/>
        </p:spPr>
        <p:txBody>
          <a:bodyPr wrap="square" rtlCol="0">
            <a:spAutoFit/>
          </a:bodyPr>
          <a:lstStyle/>
          <a:p>
            <a:endParaRPr lang="en-US" sz="3500" b="1" baseline="30000" dirty="0">
              <a:latin typeface="Montserrat" pitchFamily="2" charset="77"/>
            </a:endParaRPr>
          </a:p>
          <a:p>
            <a:r>
              <a:rPr lang="en-US" sz="3500" b="1" baseline="30000" dirty="0">
                <a:latin typeface="Montserrat" pitchFamily="2" charset="77"/>
              </a:rPr>
              <a:t>24</a:t>
            </a:r>
            <a:r>
              <a:rPr lang="en-US" sz="3500" b="1" dirty="0">
                <a:latin typeface="Montserrat" pitchFamily="2" charset="77"/>
              </a:rPr>
              <a:t> </a:t>
            </a:r>
            <a:r>
              <a:rPr lang="en-US" sz="3500" dirty="0">
                <a:latin typeface="Montserrat" pitchFamily="2" charset="77"/>
              </a:rPr>
              <a:t>And the </a:t>
            </a:r>
            <a:r>
              <a:rPr lang="en-US" sz="3500" cap="small" dirty="0">
                <a:latin typeface="Montserrat" pitchFamily="2" charset="77"/>
              </a:rPr>
              <a:t>Lord</a:t>
            </a:r>
            <a:r>
              <a:rPr lang="en-US" sz="3500" dirty="0">
                <a:latin typeface="Montserrat" pitchFamily="2" charset="77"/>
              </a:rPr>
              <a:t> our God commanded us to obey all these decrees and to fear him so he can continue to bless us and preserve our lives, as he has done to this day. </a:t>
            </a:r>
            <a:endParaRPr lang="en-US" sz="3500" b="0" dirty="0">
              <a:effectLst/>
              <a:latin typeface="Montserrat" pitchFamily="2" charset="77"/>
            </a:endParaRPr>
          </a:p>
          <a:p>
            <a:br>
              <a:rPr lang="en-US" sz="3600" dirty="0">
                <a:latin typeface="Montserrat" pitchFamily="2" charset="77"/>
              </a:rPr>
            </a:br>
            <a:endParaRPr lang="en-US" sz="35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253394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9BE58C-B275-24B4-7840-4F50808CE5E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A3215D6-791C-9617-C843-8BCF9716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4B6BC765-483F-CD22-241D-D61236E2776D}"/>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33787AA-F24C-EB6D-5B63-769ED67539ED}"/>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E2C7B21A-5F37-9DB4-28E3-AE1AAB04B855}"/>
              </a:ext>
            </a:extLst>
          </p:cNvPr>
          <p:cNvSpPr txBox="1"/>
          <p:nvPr/>
        </p:nvSpPr>
        <p:spPr>
          <a:xfrm>
            <a:off x="645459" y="1263058"/>
            <a:ext cx="10969598" cy="4103688"/>
          </a:xfrm>
          <a:prstGeom prst="rect">
            <a:avLst/>
          </a:prstGeom>
          <a:noFill/>
        </p:spPr>
        <p:txBody>
          <a:bodyPr wrap="square" rtlCol="0">
            <a:spAutoFit/>
          </a:bodyPr>
          <a:lstStyle/>
          <a:p>
            <a:endParaRPr lang="en-US" sz="3400" b="1" baseline="30000" dirty="0">
              <a:latin typeface="Montserrat" pitchFamily="2" charset="77"/>
            </a:endParaRPr>
          </a:p>
          <a:p>
            <a:r>
              <a:rPr lang="en-US" sz="3400" b="1" baseline="30000" dirty="0">
                <a:latin typeface="Montserrat" pitchFamily="2" charset="77"/>
              </a:rPr>
              <a:t>4</a:t>
            </a:r>
            <a:r>
              <a:rPr lang="en-US" sz="3400" b="1" dirty="0">
                <a:latin typeface="Montserrat" pitchFamily="2" charset="77"/>
              </a:rPr>
              <a:t> </a:t>
            </a:r>
            <a:r>
              <a:rPr lang="en-US" sz="3400" dirty="0">
                <a:latin typeface="Montserrat" pitchFamily="2" charset="77"/>
              </a:rPr>
              <a:t>“Listen, O Israel! The </a:t>
            </a:r>
            <a:r>
              <a:rPr lang="en-US" sz="3400" cap="small" dirty="0">
                <a:latin typeface="Montserrat" pitchFamily="2" charset="77"/>
              </a:rPr>
              <a:t>Lord</a:t>
            </a:r>
            <a:r>
              <a:rPr lang="en-US" sz="3400" dirty="0">
                <a:latin typeface="Montserrat" pitchFamily="2" charset="77"/>
              </a:rPr>
              <a:t> is our God, the </a:t>
            </a:r>
            <a:r>
              <a:rPr lang="en-US" sz="3400" cap="small" dirty="0">
                <a:latin typeface="Montserrat" pitchFamily="2" charset="77"/>
              </a:rPr>
              <a:t>Lord</a:t>
            </a:r>
            <a:r>
              <a:rPr lang="en-US" sz="3400" dirty="0">
                <a:latin typeface="Montserrat" pitchFamily="2" charset="77"/>
              </a:rPr>
              <a:t> alone. </a:t>
            </a:r>
            <a:r>
              <a:rPr lang="en-US" sz="3400" b="1" baseline="30000" dirty="0">
                <a:latin typeface="Montserrat" pitchFamily="2" charset="77"/>
              </a:rPr>
              <a:t>5</a:t>
            </a:r>
            <a:r>
              <a:rPr lang="en-US" sz="3400" b="1" dirty="0">
                <a:latin typeface="Montserrat" pitchFamily="2" charset="77"/>
              </a:rPr>
              <a:t> </a:t>
            </a:r>
            <a:r>
              <a:rPr lang="en-US" sz="3400" dirty="0">
                <a:latin typeface="Montserrat" pitchFamily="2" charset="77"/>
              </a:rPr>
              <a:t>And you must love the </a:t>
            </a:r>
            <a:r>
              <a:rPr lang="en-US" sz="3400" cap="small" dirty="0">
                <a:latin typeface="Montserrat" pitchFamily="2" charset="77"/>
              </a:rPr>
              <a:t>Lord</a:t>
            </a:r>
            <a:r>
              <a:rPr lang="en-US" sz="3400" dirty="0">
                <a:latin typeface="Montserrat" pitchFamily="2" charset="77"/>
              </a:rPr>
              <a:t> your God with all your heart, all your soul, and all your strength. </a:t>
            </a:r>
            <a:r>
              <a:rPr lang="en-US" sz="3400" b="1" baseline="30000" dirty="0">
                <a:latin typeface="Montserrat" pitchFamily="2" charset="77"/>
              </a:rPr>
              <a:t>6 </a:t>
            </a:r>
            <a:r>
              <a:rPr lang="en-US" sz="3400" dirty="0">
                <a:latin typeface="Montserrat" pitchFamily="2" charset="77"/>
              </a:rPr>
              <a:t>And you must commit yourselves wholeheartedly to these commands that I am giving you today. </a:t>
            </a:r>
            <a:r>
              <a:rPr lang="en-US" sz="3400" b="1" baseline="30000" dirty="0">
                <a:latin typeface="Montserrat" pitchFamily="2" charset="77"/>
              </a:rPr>
              <a:t>7</a:t>
            </a:r>
            <a:r>
              <a:rPr lang="en-US" sz="3400" b="1" dirty="0">
                <a:latin typeface="Montserrat" pitchFamily="2" charset="77"/>
              </a:rPr>
              <a:t> </a:t>
            </a:r>
            <a:r>
              <a:rPr lang="en-US" sz="3400" dirty="0">
                <a:latin typeface="Montserrat" pitchFamily="2" charset="77"/>
              </a:rPr>
              <a:t>Repeat them again and again to your children. </a:t>
            </a:r>
          </a:p>
        </p:txBody>
      </p:sp>
    </p:spTree>
    <p:extLst>
      <p:ext uri="{BB962C8B-B14F-4D97-AF65-F5344CB8AC3E}">
        <p14:creationId xmlns:p14="http://schemas.microsoft.com/office/powerpoint/2010/main" val="115443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B09D8F-6545-374C-D714-23392A01B86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961875A-E290-1D66-EF0B-A4162CB9B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C84FD6E7-0847-964C-E89A-D896FA8A9CFC}"/>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8B3D866-876B-E53B-F21B-D6CBAA4BF57D}"/>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B0D859F3-5EC1-7CFF-483D-E8E5E404C0A0}"/>
              </a:ext>
            </a:extLst>
          </p:cNvPr>
          <p:cNvSpPr txBox="1"/>
          <p:nvPr/>
        </p:nvSpPr>
        <p:spPr>
          <a:xfrm>
            <a:off x="645459" y="1263058"/>
            <a:ext cx="10969598" cy="3924151"/>
          </a:xfrm>
          <a:prstGeom prst="rect">
            <a:avLst/>
          </a:prstGeom>
          <a:noFill/>
        </p:spPr>
        <p:txBody>
          <a:bodyPr wrap="square" rtlCol="0">
            <a:spAutoFit/>
          </a:bodyPr>
          <a:lstStyle/>
          <a:p>
            <a:endParaRPr lang="en-US" sz="3600" dirty="0">
              <a:latin typeface="Montserrat" pitchFamily="2" charset="77"/>
            </a:endParaRPr>
          </a:p>
          <a:p>
            <a:r>
              <a:rPr lang="en-US" sz="3600" dirty="0">
                <a:latin typeface="Montserrat" pitchFamily="2" charset="77"/>
              </a:rPr>
              <a:t>Talk about them when you are at home and when you are on the road, when you are going to bed and when you are getting up.</a:t>
            </a:r>
            <a:endParaRPr lang="en-US" sz="3500" b="1" baseline="30000" dirty="0">
              <a:latin typeface="Montserrat" pitchFamily="2" charset="77"/>
            </a:endParaRPr>
          </a:p>
          <a:p>
            <a:r>
              <a:rPr lang="en-US" sz="3500" b="1" baseline="30000" dirty="0">
                <a:latin typeface="Montserrat" pitchFamily="2" charset="77"/>
              </a:rPr>
              <a:t>8</a:t>
            </a:r>
            <a:r>
              <a:rPr lang="en-US" sz="3500" b="1" dirty="0">
                <a:latin typeface="Montserrat" pitchFamily="2" charset="77"/>
              </a:rPr>
              <a:t> </a:t>
            </a:r>
            <a:r>
              <a:rPr lang="en-US" sz="3500" dirty="0">
                <a:latin typeface="Montserrat" pitchFamily="2" charset="77"/>
              </a:rPr>
              <a:t>Tie them to your hands and wear them on your forehead as reminders. </a:t>
            </a:r>
            <a:r>
              <a:rPr lang="en-US" sz="3500" b="1" baseline="30000" dirty="0">
                <a:latin typeface="Montserrat" pitchFamily="2" charset="77"/>
              </a:rPr>
              <a:t>9 </a:t>
            </a:r>
            <a:r>
              <a:rPr lang="en-US" sz="3500" dirty="0">
                <a:latin typeface="Montserrat" pitchFamily="2" charset="77"/>
              </a:rPr>
              <a:t>Write them on the doorposts of your house and on your gates.</a:t>
            </a:r>
            <a:endParaRPr lang="en-US" sz="3500" b="0" dirty="0">
              <a:effectLst/>
              <a:latin typeface="Montserrat" pitchFamily="2" charset="77"/>
            </a:endParaRPr>
          </a:p>
        </p:txBody>
      </p:sp>
    </p:spTree>
    <p:extLst>
      <p:ext uri="{BB962C8B-B14F-4D97-AF65-F5344CB8AC3E}">
        <p14:creationId xmlns:p14="http://schemas.microsoft.com/office/powerpoint/2010/main" val="14155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3892B0-779E-C4D0-CCD1-6C6A605B4C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FC54D32-BFE5-66A6-0B97-01D798926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71533A85-1F2F-8138-2154-3E59FE755187}"/>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A609962-A7B0-F865-3917-1A1FCF12EDA1}"/>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6E4F9AE8-0030-8C81-CC1A-8CDD89A33D0B}"/>
              </a:ext>
            </a:extLst>
          </p:cNvPr>
          <p:cNvSpPr txBox="1"/>
          <p:nvPr/>
        </p:nvSpPr>
        <p:spPr>
          <a:xfrm>
            <a:off x="645459" y="1263058"/>
            <a:ext cx="10969598" cy="4221669"/>
          </a:xfrm>
          <a:prstGeom prst="rect">
            <a:avLst/>
          </a:prstGeom>
          <a:noFill/>
        </p:spPr>
        <p:txBody>
          <a:bodyPr wrap="square" rtlCol="0">
            <a:spAutoFit/>
          </a:bodyPr>
          <a:lstStyle/>
          <a:p>
            <a:endParaRPr lang="en-US" sz="3500" b="1" baseline="30000" dirty="0">
              <a:latin typeface="Montserrat" pitchFamily="2" charset="77"/>
            </a:endParaRPr>
          </a:p>
          <a:p>
            <a:r>
              <a:rPr lang="en-US" sz="3500" b="1" baseline="30000" dirty="0">
                <a:latin typeface="Montserrat" pitchFamily="2" charset="77"/>
              </a:rPr>
              <a:t>10</a:t>
            </a:r>
            <a:r>
              <a:rPr lang="en-US" sz="3500" b="1" dirty="0">
                <a:latin typeface="Montserrat" pitchFamily="2" charset="77"/>
              </a:rPr>
              <a:t> </a:t>
            </a:r>
            <a:r>
              <a:rPr lang="en-US" sz="3500" dirty="0">
                <a:latin typeface="Montserrat" pitchFamily="2" charset="77"/>
              </a:rPr>
              <a:t>“The </a:t>
            </a:r>
            <a:r>
              <a:rPr lang="en-US" sz="3500" cap="small" dirty="0">
                <a:latin typeface="Montserrat" pitchFamily="2" charset="77"/>
              </a:rPr>
              <a:t>Lord</a:t>
            </a:r>
            <a:r>
              <a:rPr lang="en-US" sz="3500" dirty="0">
                <a:latin typeface="Montserrat" pitchFamily="2" charset="77"/>
              </a:rPr>
              <a:t> your God will soon bring you into the land he swore to give you when he made a vow to your ancestors Abraham, Isaac, and Jacob. It is a land with large, prosperous cities that you did not build. </a:t>
            </a:r>
            <a:r>
              <a:rPr lang="en-US" sz="3500" b="1" baseline="30000" dirty="0">
                <a:latin typeface="Montserrat" pitchFamily="2" charset="77"/>
              </a:rPr>
              <a:t>11 </a:t>
            </a:r>
            <a:r>
              <a:rPr lang="en-US" sz="3500" dirty="0">
                <a:latin typeface="Montserrat" pitchFamily="2" charset="77"/>
              </a:rPr>
              <a:t>The houses will be richly stocked with goods you did not produce. You will draw water from cisterns you did not dig, </a:t>
            </a:r>
          </a:p>
        </p:txBody>
      </p:sp>
    </p:spTree>
    <p:extLst>
      <p:ext uri="{BB962C8B-B14F-4D97-AF65-F5344CB8AC3E}">
        <p14:creationId xmlns:p14="http://schemas.microsoft.com/office/powerpoint/2010/main" val="383352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59D52C-BF2C-E2A1-8B40-77FC08C9797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2EA2DC7-2925-3F59-00B2-DA3251512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BDA78C7B-2AA3-36C8-B3E1-F0B23783382B}"/>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8BEE079-FC63-3A13-1F5E-74C14CB40B05}"/>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FB4CB7EC-13A1-21EF-E469-A7D70D0111FD}"/>
              </a:ext>
            </a:extLst>
          </p:cNvPr>
          <p:cNvSpPr txBox="1"/>
          <p:nvPr/>
        </p:nvSpPr>
        <p:spPr>
          <a:xfrm>
            <a:off x="645459" y="1263058"/>
            <a:ext cx="10969598" cy="4431983"/>
          </a:xfrm>
          <a:prstGeom prst="rect">
            <a:avLst/>
          </a:prstGeom>
          <a:noFill/>
        </p:spPr>
        <p:txBody>
          <a:bodyPr wrap="square" rtlCol="0">
            <a:spAutoFit/>
          </a:bodyPr>
          <a:lstStyle/>
          <a:p>
            <a:endParaRPr lang="en-US" sz="3500" dirty="0">
              <a:latin typeface="Montserrat" pitchFamily="2" charset="77"/>
            </a:endParaRPr>
          </a:p>
          <a:p>
            <a:r>
              <a:rPr lang="en-US" sz="3500" dirty="0">
                <a:latin typeface="Montserrat" pitchFamily="2" charset="77"/>
              </a:rPr>
              <a:t>and you will eat from vineyards and olive trees you did not plant. When you have eaten your fill in this land,</a:t>
            </a:r>
            <a:r>
              <a:rPr lang="en-US" sz="3600" b="1" dirty="0">
                <a:latin typeface="Montserrat" pitchFamily="2" charset="77"/>
              </a:rPr>
              <a:t> </a:t>
            </a:r>
            <a:r>
              <a:rPr lang="en-US" sz="3500" b="1" baseline="30000" dirty="0">
                <a:latin typeface="Montserrat" pitchFamily="2" charset="77"/>
              </a:rPr>
              <a:t>12</a:t>
            </a:r>
            <a:r>
              <a:rPr lang="en-US" sz="3500" b="1" dirty="0">
                <a:latin typeface="Montserrat" pitchFamily="2" charset="77"/>
              </a:rPr>
              <a:t> </a:t>
            </a:r>
            <a:r>
              <a:rPr lang="en-US" sz="3500" dirty="0">
                <a:latin typeface="Montserrat" pitchFamily="2" charset="77"/>
              </a:rPr>
              <a:t>be careful not to forget the </a:t>
            </a:r>
            <a:r>
              <a:rPr lang="en-US" sz="3500" cap="small" dirty="0">
                <a:latin typeface="Montserrat" pitchFamily="2" charset="77"/>
              </a:rPr>
              <a:t>Lord</a:t>
            </a:r>
            <a:r>
              <a:rPr lang="en-US" sz="3500" dirty="0">
                <a:latin typeface="Montserrat" pitchFamily="2" charset="77"/>
              </a:rPr>
              <a:t>, who rescued you from slavery in the land of Egypt. </a:t>
            </a:r>
            <a:endParaRPr lang="en-US" sz="3500" b="0" dirty="0">
              <a:effectLst/>
              <a:latin typeface="Helvetica" pitchFamily="2" charset="0"/>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409134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7EA258-6E9E-FC42-2C3C-2A03F49D830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7FD0E05-946C-756C-B325-126DC0647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E06C0403-22E3-B59D-B762-E5F8D6EB226E}"/>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FB7C573-0729-DCB5-EC31-A1E01B3F5F86}"/>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474C61D3-87D0-E42B-2462-68381B0F2A43}"/>
              </a:ext>
            </a:extLst>
          </p:cNvPr>
          <p:cNvSpPr txBox="1"/>
          <p:nvPr/>
        </p:nvSpPr>
        <p:spPr>
          <a:xfrm>
            <a:off x="645459" y="1263058"/>
            <a:ext cx="10969598" cy="4221669"/>
          </a:xfrm>
          <a:prstGeom prst="rect">
            <a:avLst/>
          </a:prstGeom>
          <a:noFill/>
        </p:spPr>
        <p:txBody>
          <a:bodyPr wrap="square" rtlCol="0">
            <a:spAutoFit/>
          </a:bodyPr>
          <a:lstStyle/>
          <a:p>
            <a:endParaRPr lang="en-US" sz="3500" b="1" baseline="30000" dirty="0">
              <a:latin typeface="Montserrat" pitchFamily="2" charset="77"/>
            </a:endParaRPr>
          </a:p>
          <a:p>
            <a:r>
              <a:rPr lang="en-US" sz="3500" b="1" baseline="30000" dirty="0">
                <a:latin typeface="Montserrat" pitchFamily="2" charset="77"/>
              </a:rPr>
              <a:t>20 </a:t>
            </a:r>
            <a:r>
              <a:rPr lang="en-US" sz="3500" dirty="0">
                <a:latin typeface="Montserrat" pitchFamily="2" charset="77"/>
              </a:rPr>
              <a:t>“In the future your children will ask you, ‘What is the meaning of these laws, decrees, and regulations that the </a:t>
            </a:r>
            <a:r>
              <a:rPr lang="en-US" sz="3500" cap="small" dirty="0">
                <a:latin typeface="Montserrat" pitchFamily="2" charset="77"/>
              </a:rPr>
              <a:t>Lord</a:t>
            </a:r>
            <a:r>
              <a:rPr lang="en-US" sz="3500" dirty="0">
                <a:latin typeface="Montserrat" pitchFamily="2" charset="77"/>
              </a:rPr>
              <a:t> our God has commanded us to obey?’ </a:t>
            </a:r>
            <a:r>
              <a:rPr lang="en-US" sz="3500" b="1" baseline="30000" dirty="0">
                <a:latin typeface="Montserrat" pitchFamily="2" charset="77"/>
              </a:rPr>
              <a:t>21</a:t>
            </a:r>
            <a:r>
              <a:rPr lang="en-US" sz="3500" b="1" dirty="0">
                <a:latin typeface="Montserrat" pitchFamily="2" charset="77"/>
              </a:rPr>
              <a:t> </a:t>
            </a:r>
            <a:r>
              <a:rPr lang="en-US" sz="3500" dirty="0">
                <a:latin typeface="Montserrat" pitchFamily="2" charset="77"/>
              </a:rPr>
              <a:t>“Then you must tell them, ‘We were Pharaoh’s slaves in Egypt, but the </a:t>
            </a:r>
            <a:r>
              <a:rPr lang="en-US" sz="3500" cap="small" dirty="0">
                <a:latin typeface="Montserrat" pitchFamily="2" charset="77"/>
              </a:rPr>
              <a:t>Lord</a:t>
            </a:r>
            <a:r>
              <a:rPr lang="en-US" sz="3500" dirty="0">
                <a:latin typeface="Montserrat" pitchFamily="2" charset="77"/>
              </a:rPr>
              <a:t> brought us out of Egypt with his strong hand. </a:t>
            </a:r>
            <a:endParaRPr lang="en-US" sz="3500" dirty="0">
              <a:latin typeface="Helvetica" pitchFamily="2" charset="0"/>
            </a:endParaRPr>
          </a:p>
        </p:txBody>
      </p:sp>
    </p:spTree>
    <p:extLst>
      <p:ext uri="{BB962C8B-B14F-4D97-AF65-F5344CB8AC3E}">
        <p14:creationId xmlns:p14="http://schemas.microsoft.com/office/powerpoint/2010/main" val="409049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801A8F-462D-4F80-5180-A2E02691790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60A5401-4C84-A5A0-2FB5-1E249E185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A57F5011-D2D4-2CD2-6468-AE2AC1E2B92A}"/>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9F8167C-9390-9AC4-D932-41CB2FDE92DC}"/>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C06C99CA-A414-AC82-5826-E397C93A87E6}"/>
              </a:ext>
            </a:extLst>
          </p:cNvPr>
          <p:cNvSpPr txBox="1"/>
          <p:nvPr/>
        </p:nvSpPr>
        <p:spPr>
          <a:xfrm>
            <a:off x="645459" y="1263058"/>
            <a:ext cx="10969598" cy="4775666"/>
          </a:xfrm>
          <a:prstGeom prst="rect">
            <a:avLst/>
          </a:prstGeom>
          <a:noFill/>
        </p:spPr>
        <p:txBody>
          <a:bodyPr wrap="square" rtlCol="0">
            <a:spAutoFit/>
          </a:bodyPr>
          <a:lstStyle/>
          <a:p>
            <a:endParaRPr lang="en-US" sz="3500" b="1" baseline="30000" dirty="0">
              <a:latin typeface="Montserrat" pitchFamily="2" charset="77"/>
            </a:endParaRPr>
          </a:p>
          <a:p>
            <a:r>
              <a:rPr lang="en-US" sz="3500" b="1" baseline="30000" dirty="0">
                <a:latin typeface="Montserrat" pitchFamily="2" charset="77"/>
              </a:rPr>
              <a:t>22</a:t>
            </a:r>
            <a:r>
              <a:rPr lang="en-US" sz="3500" b="1" dirty="0">
                <a:latin typeface="Montserrat" pitchFamily="2" charset="77"/>
              </a:rPr>
              <a:t> </a:t>
            </a:r>
            <a:r>
              <a:rPr lang="en-US" sz="3500" dirty="0">
                <a:latin typeface="Montserrat" pitchFamily="2" charset="77"/>
              </a:rPr>
              <a:t>The </a:t>
            </a:r>
            <a:r>
              <a:rPr lang="en-US" sz="3500" cap="small" dirty="0">
                <a:latin typeface="Montserrat" pitchFamily="2" charset="77"/>
              </a:rPr>
              <a:t>Lord</a:t>
            </a:r>
            <a:r>
              <a:rPr lang="en-US" sz="3500" dirty="0">
                <a:latin typeface="Montserrat" pitchFamily="2" charset="77"/>
              </a:rPr>
              <a:t> did miraculous signs and wonders before our eyes, dealing terrifying blows against Egypt and Pharaoh and all his people. </a:t>
            </a:r>
            <a:r>
              <a:rPr lang="en-US" sz="3500" b="1" baseline="30000" dirty="0">
                <a:latin typeface="Montserrat" pitchFamily="2" charset="77"/>
              </a:rPr>
              <a:t>23</a:t>
            </a:r>
            <a:r>
              <a:rPr lang="en-US" sz="3500" b="1" dirty="0">
                <a:latin typeface="Montserrat" pitchFamily="2" charset="77"/>
              </a:rPr>
              <a:t> </a:t>
            </a:r>
            <a:r>
              <a:rPr lang="en-US" sz="3500" dirty="0">
                <a:latin typeface="Montserrat" pitchFamily="2" charset="77"/>
              </a:rPr>
              <a:t>He brought us out of Egypt so he could give us this land he had sworn to give our ancestors.</a:t>
            </a:r>
            <a:br>
              <a:rPr lang="en-US" sz="3600" dirty="0">
                <a:latin typeface="Montserrat" pitchFamily="2" charset="77"/>
              </a:rPr>
            </a:br>
            <a:endParaRPr lang="en-US" sz="35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42152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84EDE9-6311-0C45-92AF-F2A727C9E32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635D2A6-43BF-3988-90BE-BE3BEC87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rectangular object with a black background&#10;&#10;AI-generated content may be incorrect.">
            <a:extLst>
              <a:ext uri="{FF2B5EF4-FFF2-40B4-BE49-F238E27FC236}">
                <a16:creationId xmlns:a16="http://schemas.microsoft.com/office/drawing/2014/main" id="{A4AB4EEB-744F-D23E-CB02-59F94505A107}"/>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D75A9D6-FADD-F6E8-06A2-995475337D03}"/>
              </a:ext>
            </a:extLst>
          </p:cNvPr>
          <p:cNvSpPr txBox="1"/>
          <p:nvPr/>
        </p:nvSpPr>
        <p:spPr>
          <a:xfrm>
            <a:off x="370114" y="555171"/>
            <a:ext cx="11244943" cy="707886"/>
          </a:xfrm>
          <a:prstGeom prst="rect">
            <a:avLst/>
          </a:prstGeom>
          <a:noFill/>
        </p:spPr>
        <p:txBody>
          <a:bodyPr wrap="square" rtlCol="0">
            <a:spAutoFit/>
          </a:bodyPr>
          <a:lstStyle/>
          <a:p>
            <a:pPr algn="ctr"/>
            <a:r>
              <a:rPr lang="en-US" sz="4000" b="1" dirty="0">
                <a:latin typeface="Montserrat" pitchFamily="2" charset="77"/>
              </a:rPr>
              <a:t>Deuteronomy 6:4-12; 20-24</a:t>
            </a:r>
            <a:endParaRPr lang="en-US" sz="4000" dirty="0">
              <a:latin typeface="Montserrat" pitchFamily="2" charset="77"/>
            </a:endParaRPr>
          </a:p>
        </p:txBody>
      </p:sp>
      <p:sp>
        <p:nvSpPr>
          <p:cNvPr id="4" name="TextBox 3">
            <a:extLst>
              <a:ext uri="{FF2B5EF4-FFF2-40B4-BE49-F238E27FC236}">
                <a16:creationId xmlns:a16="http://schemas.microsoft.com/office/drawing/2014/main" id="{02D84F55-A3B0-6DF6-4A05-050D3EC67CC0}"/>
              </a:ext>
            </a:extLst>
          </p:cNvPr>
          <p:cNvSpPr txBox="1"/>
          <p:nvPr/>
        </p:nvSpPr>
        <p:spPr>
          <a:xfrm>
            <a:off x="645459" y="1263058"/>
            <a:ext cx="10969598" cy="4775666"/>
          </a:xfrm>
          <a:prstGeom prst="rect">
            <a:avLst/>
          </a:prstGeom>
          <a:noFill/>
        </p:spPr>
        <p:txBody>
          <a:bodyPr wrap="square" rtlCol="0">
            <a:spAutoFit/>
          </a:bodyPr>
          <a:lstStyle/>
          <a:p>
            <a:endParaRPr lang="en-US" sz="3500" b="1" baseline="30000" dirty="0">
              <a:latin typeface="Montserrat" pitchFamily="2" charset="77"/>
            </a:endParaRPr>
          </a:p>
          <a:p>
            <a:r>
              <a:rPr lang="en-US" sz="3500" b="1" baseline="30000" dirty="0">
                <a:latin typeface="Montserrat" pitchFamily="2" charset="77"/>
              </a:rPr>
              <a:t>24</a:t>
            </a:r>
            <a:r>
              <a:rPr lang="en-US" sz="3500" b="1" dirty="0">
                <a:latin typeface="Montserrat" pitchFamily="2" charset="77"/>
              </a:rPr>
              <a:t> </a:t>
            </a:r>
            <a:r>
              <a:rPr lang="en-US" sz="3500" dirty="0">
                <a:latin typeface="Montserrat" pitchFamily="2" charset="77"/>
              </a:rPr>
              <a:t>And the </a:t>
            </a:r>
            <a:r>
              <a:rPr lang="en-US" sz="3500" cap="small" dirty="0">
                <a:latin typeface="Montserrat" pitchFamily="2" charset="77"/>
              </a:rPr>
              <a:t>Lord</a:t>
            </a:r>
            <a:r>
              <a:rPr lang="en-US" sz="3500" dirty="0">
                <a:latin typeface="Montserrat" pitchFamily="2" charset="77"/>
              </a:rPr>
              <a:t> our God commanded us to obey all these decrees and to fear him so he can continue to bless us and preserve our lives, as he has done to this day. </a:t>
            </a:r>
            <a:endParaRPr lang="en-US" sz="3500" b="0" dirty="0">
              <a:effectLst/>
              <a:latin typeface="Montserrat" pitchFamily="2" charset="77"/>
            </a:endParaRPr>
          </a:p>
          <a:p>
            <a:br>
              <a:rPr lang="en-US" sz="3600" dirty="0">
                <a:latin typeface="Montserrat" pitchFamily="2" charset="77"/>
              </a:rPr>
            </a:br>
            <a:endParaRPr lang="en-US" sz="3500" b="0" dirty="0">
              <a:effectLst/>
              <a:latin typeface="Montserrat" pitchFamily="2" charset="77"/>
            </a:endParaRPr>
          </a:p>
          <a:p>
            <a:br>
              <a:rPr lang="en-US" sz="3600" dirty="0"/>
            </a:br>
            <a:endParaRPr lang="en-US" sz="3500" dirty="0">
              <a:latin typeface="Helvetica" pitchFamily="2" charset="0"/>
            </a:endParaRPr>
          </a:p>
        </p:txBody>
      </p:sp>
    </p:spTree>
    <p:extLst>
      <p:ext uri="{BB962C8B-B14F-4D97-AF65-F5344CB8AC3E}">
        <p14:creationId xmlns:p14="http://schemas.microsoft.com/office/powerpoint/2010/main" val="58956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TotalTime>
  <Words>1275</Words>
  <Application>Microsoft Macintosh PowerPoint</Application>
  <PresentationFormat>Widescreen</PresentationFormat>
  <Paragraphs>115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Helvetica</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Anedra Butler</dc:creator>
  <cp:lastModifiedBy>Anedra Butler</cp:lastModifiedBy>
  <cp:revision>3</cp:revision>
  <dcterms:created xsi:type="dcterms:W3CDTF">2025-09-03T23:51:50Z</dcterms:created>
  <dcterms:modified xsi:type="dcterms:W3CDTF">2025-09-04T01:10:24Z</dcterms:modified>
</cp:coreProperties>
</file>