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</p:sldMasterIdLst>
  <p:notesMasterIdLst>
    <p:notesMasterId r:id="rId25"/>
  </p:notesMasterIdLst>
  <p:sldIdLst>
    <p:sldId id="256" r:id="rId5"/>
    <p:sldId id="260" r:id="rId6"/>
    <p:sldId id="258" r:id="rId7"/>
    <p:sldId id="261" r:id="rId8"/>
    <p:sldId id="262" r:id="rId9"/>
    <p:sldId id="263" r:id="rId10"/>
    <p:sldId id="265" r:id="rId11"/>
    <p:sldId id="266" r:id="rId12"/>
    <p:sldId id="267" r:id="rId13"/>
    <p:sldId id="271" r:id="rId14"/>
    <p:sldId id="272" r:id="rId15"/>
    <p:sldId id="268" r:id="rId16"/>
    <p:sldId id="273" r:id="rId17"/>
    <p:sldId id="269" r:id="rId18"/>
    <p:sldId id="270" r:id="rId19"/>
    <p:sldId id="274" r:id="rId20"/>
    <p:sldId id="275" r:id="rId21"/>
    <p:sldId id="276" r:id="rId22"/>
    <p:sldId id="264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A5603-DA7F-1C44-BB2E-CA843E508473}" v="14" dt="2025-07-13T00:55:27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860"/>
    <p:restoredTop sz="71408"/>
  </p:normalViewPr>
  <p:slideViewPr>
    <p:cSldViewPr snapToGrid="0">
      <p:cViewPr varScale="1">
        <p:scale>
          <a:sx n="32" d="100"/>
          <a:sy n="32" d="100"/>
        </p:scale>
        <p:origin x="184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2B358-21A2-3749-9AEB-108529A86F1D}" type="datetimeFigureOut">
              <a:rPr lang="en-US" smtClean="0"/>
              <a:t>7/12/25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82A7B-53A6-134B-93BA-554D8CC5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4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82A7B-53A6-134B-93BA-554D8CC54C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2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will be saved?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the ones who endure for a while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the ones who endured one time.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the ones who compromised the gospel for worldly pleasure.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ONES WHO ENDURE TO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82A7B-53A6-134B-93BA-554D8CC54C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5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been placed by God not to walk in compromise, but to walk in conviction. </a:t>
            </a:r>
          </a:p>
          <a:p>
            <a:r>
              <a:rPr lang="en-US" dirty="0"/>
              <a:t>Jesus said in John 16 that the Holy Spirit comes to convict us.  Walk by the Spirit and walk in conviction.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82A7B-53A6-134B-93BA-554D8CC54C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82058-6C6C-79E1-88F1-9CA54906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62E44-3347-39F2-D22F-E5B57D03A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64850-ED95-ED37-CBFC-758AFDC8B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share some numbers with you:</a:t>
            </a:r>
          </a:p>
          <a:p>
            <a:pPr marL="171450" indent="-171450">
              <a:buFontTx/>
              <a:buChar char="-"/>
            </a:pPr>
            <a:r>
              <a:rPr lang="en-US" dirty="0"/>
              <a:t>Pornography in the Church: 70% Of Christian men at least monthly (Has most likely gone up)</a:t>
            </a:r>
          </a:p>
          <a:p>
            <a:pPr marL="171450" indent="-171450">
              <a:buFontTx/>
              <a:buChar char="-"/>
            </a:pPr>
            <a:r>
              <a:rPr lang="en-US" dirty="0"/>
              <a:t>Debt in the Church: Roughly 70 – 80% of all attendees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Alcoholism in the Church: 54% of Evangelical Christians believe alcohol has been a source of trouble in their families.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Drug Addiction in the Church: 11% of Believers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of Profanity: 24% of Believers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dirty="0"/>
              <a:t>live in a time where compromise has been normalized. But we are called to ENDURE &amp; OVERCOME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we’ve been opening up this altar time every week, continue to surrender. </a:t>
            </a:r>
          </a:p>
          <a:p>
            <a:r>
              <a:rPr lang="en-US" dirty="0"/>
              <a:t>That’s how you overcome.  Not by enduring on your strength, but in 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96FDC-3901-07E5-8BF3-01EF07E63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82A7B-53A6-134B-93BA-554D8CC54C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3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5EA028A6-A049-885E-3A12-FBF06221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92D4E6-B911-B998-F416-4AA9FC02C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843" y="1620562"/>
            <a:ext cx="6818313" cy="30114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600" b="1" i="0" spc="300">
                <a:solidFill>
                  <a:srgbClr val="E29F39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MAIN</a:t>
            </a:r>
          </a:p>
          <a:p>
            <a:pPr lvl="0"/>
            <a:r>
              <a:rPr lang="en-US" dirty="0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00569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250FD544-4564-388B-F7A9-AF438CAEC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FF45B-D9EE-904C-81A0-6FC49E915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1222656"/>
            <a:ext cx="10904538" cy="954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 i="0" u="none" spc="300">
                <a:solidFill>
                  <a:srgbClr val="E29F39"/>
                </a:solidFill>
                <a:latin typeface="Montserrat Semi Bold" pitchFamily="2" charset="77"/>
              </a:defRPr>
            </a:lvl1pPr>
          </a:lstStyle>
          <a:p>
            <a:pPr lvl="0"/>
            <a:r>
              <a:rPr lang="en-US" dirty="0"/>
              <a:t>SCRIPTURE REFERENCE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A5E55F-F335-7364-7DD7-56ACB3031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384706"/>
            <a:ext cx="10904538" cy="3535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E29F39"/>
                </a:solidFill>
                <a:latin typeface="Montserrat" pitchFamily="2" charset="77"/>
                <a:cs typeface="Montserrat" pitchFamily="2" charset="77"/>
              </a:defRPr>
            </a:lvl1pPr>
            <a:lvl2pPr marL="457200" indent="0">
              <a:buNone/>
              <a:defRPr b="0" i="0">
                <a:solidFill>
                  <a:srgbClr val="E29F39"/>
                </a:solidFill>
                <a:latin typeface="Montserrat" pitchFamily="2" charset="77"/>
                <a:cs typeface="Montserrat" pitchFamily="2" charset="77"/>
              </a:defRPr>
            </a:lvl2pPr>
            <a:lvl3pPr marL="914400" indent="0">
              <a:buNone/>
              <a:defRPr b="0" i="0">
                <a:solidFill>
                  <a:srgbClr val="E29F39"/>
                </a:solidFill>
                <a:latin typeface="Montserrat" pitchFamily="2" charset="77"/>
                <a:cs typeface="Montserrat" pitchFamily="2" charset="77"/>
              </a:defRPr>
            </a:lvl3pPr>
            <a:lvl4pPr marL="1371600" indent="0">
              <a:buNone/>
              <a:defRPr b="0" i="0">
                <a:solidFill>
                  <a:srgbClr val="E29F39"/>
                </a:solidFill>
                <a:latin typeface="Montserrat" pitchFamily="2" charset="77"/>
                <a:cs typeface="Montserrat" pitchFamily="2" charset="77"/>
              </a:defRPr>
            </a:lvl4pPr>
            <a:lvl5pPr marL="1828800" indent="0">
              <a:buNone/>
              <a:defRPr b="0" i="0">
                <a:solidFill>
                  <a:srgbClr val="E29F39"/>
                </a:solidFill>
                <a:latin typeface="Montserrat" pitchFamily="2" charset="77"/>
                <a:cs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6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F1DE6D63-2206-D20D-EF6F-715BD7DF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 and yellow text&#10;&#10;AI-generated content may be incorrect.">
            <a:extLst>
              <a:ext uri="{FF2B5EF4-FFF2-40B4-BE49-F238E27FC236}">
                <a16:creationId xmlns:a16="http://schemas.microsoft.com/office/drawing/2014/main" id="{AB0820A7-06B3-CC67-E190-EC63B5028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ird with a blue sky and clouds&#10;&#10;AI-generated content may be incorrect.">
            <a:extLst>
              <a:ext uri="{FF2B5EF4-FFF2-40B4-BE49-F238E27FC236}">
                <a16:creationId xmlns:a16="http://schemas.microsoft.com/office/drawing/2014/main" id="{D4888640-F840-15CF-E7D7-521A290DC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57" r:id="rId3"/>
    <p:sldLayoutId id="2147483658" r:id="rId4"/>
    <p:sldLayoutId id="21474836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09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6E55-D9AA-B7F6-49F1-882CF562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37E934-AA5A-1EED-1F2A-D35ED0A00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923256"/>
            <a:ext cx="11092068" cy="3011487"/>
          </a:xfrm>
        </p:spPr>
        <p:txBody>
          <a:bodyPr/>
          <a:lstStyle/>
          <a:p>
            <a:r>
              <a:rPr lang="en-US" sz="11500" dirty="0"/>
              <a:t>There was compromise in the city</a:t>
            </a:r>
          </a:p>
        </p:txBody>
      </p:sp>
    </p:spTree>
    <p:extLst>
      <p:ext uri="{BB962C8B-B14F-4D97-AF65-F5344CB8AC3E}">
        <p14:creationId xmlns:p14="http://schemas.microsoft.com/office/powerpoint/2010/main" val="1435044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1490E-4379-9A74-B5F4-F72AC1307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4A050-A40F-D754-BD23-E51EA1F04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549183"/>
            <a:ext cx="11092068" cy="3011487"/>
          </a:xfrm>
        </p:spPr>
        <p:txBody>
          <a:bodyPr/>
          <a:lstStyle/>
          <a:p>
            <a:r>
              <a:rPr lang="en-US" sz="8000" dirty="0"/>
              <a:t>Why Do We Compromise </a:t>
            </a:r>
            <a:r>
              <a:rPr lang="en-US" sz="8000" dirty="0">
                <a:solidFill>
                  <a:srgbClr val="9BD3E4"/>
                </a:solidFill>
              </a:rPr>
              <a:t>The Truth Of God</a:t>
            </a:r>
            <a:r>
              <a:rPr lang="en-US" sz="8000" dirty="0"/>
              <a:t> For A Lie Of The Enemy?</a:t>
            </a:r>
          </a:p>
        </p:txBody>
      </p:sp>
    </p:spTree>
    <p:extLst>
      <p:ext uri="{BB962C8B-B14F-4D97-AF65-F5344CB8AC3E}">
        <p14:creationId xmlns:p14="http://schemas.microsoft.com/office/powerpoint/2010/main" val="153882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57F23-F07F-2EF9-B688-0296E5735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08CFF-A6A7-2834-009C-677A3EC4D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2:21-23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7DC91-9208-9E70-A3BE-E97781F6FB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1873119"/>
            <a:ext cx="10904538" cy="4505023"/>
          </a:xfrm>
        </p:spPr>
        <p:txBody>
          <a:bodyPr/>
          <a:lstStyle/>
          <a:p>
            <a:r>
              <a:rPr lang="en-US" sz="3200" i="1" dirty="0"/>
              <a:t> </a:t>
            </a:r>
            <a:r>
              <a:rPr lang="en-US" sz="3200" i="1" baseline="30000" dirty="0"/>
              <a:t>21</a:t>
            </a:r>
            <a:r>
              <a:rPr lang="en-US" sz="3200" i="1" dirty="0"/>
              <a:t> I gave her time to repent, but she refuses to repent of her sexual immorality. </a:t>
            </a:r>
            <a:r>
              <a:rPr lang="en-US" sz="3200" i="1" baseline="30000" dirty="0"/>
              <a:t>22</a:t>
            </a:r>
            <a:r>
              <a:rPr lang="en-US" sz="3200" i="1" dirty="0"/>
              <a:t> Behold, I will throw her onto a sickbed, and those who commit adultery with her I will throw into great tribulation, unless they repent of her works, </a:t>
            </a:r>
            <a:r>
              <a:rPr lang="en-US" sz="3200" i="1" baseline="30000" dirty="0"/>
              <a:t>23</a:t>
            </a:r>
            <a:r>
              <a:rPr lang="en-US" sz="3200" i="1" dirty="0"/>
              <a:t> and I will strike her children dead. And all the churches will know that I am he who searches mind and heart, and I will give to each of you according to your works.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0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7E461-75C9-5436-5F9C-313E81243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ADD266-F81C-B586-DFF3-7E8BEB962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549183"/>
            <a:ext cx="11092068" cy="3011487"/>
          </a:xfrm>
        </p:spPr>
        <p:txBody>
          <a:bodyPr/>
          <a:lstStyle/>
          <a:p>
            <a:r>
              <a:rPr lang="en-US" sz="8000" dirty="0"/>
              <a:t>When was the last time you repented before the Lord?</a:t>
            </a:r>
          </a:p>
        </p:txBody>
      </p:sp>
    </p:spTree>
    <p:extLst>
      <p:ext uri="{BB962C8B-B14F-4D97-AF65-F5344CB8AC3E}">
        <p14:creationId xmlns:p14="http://schemas.microsoft.com/office/powerpoint/2010/main" val="3829155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E0A8D-8288-C191-25C8-2E384F17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44DE19-5817-7866-65C5-6DBA097529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2:24-25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1A230-7156-A906-7EA9-AADC45119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731" y="2183014"/>
            <a:ext cx="10904538" cy="2491972"/>
          </a:xfrm>
        </p:spPr>
        <p:txBody>
          <a:bodyPr/>
          <a:lstStyle/>
          <a:p>
            <a:r>
              <a:rPr lang="en-US" sz="3200" i="1" baseline="30000" dirty="0"/>
              <a:t>24</a:t>
            </a:r>
            <a:r>
              <a:rPr lang="en-US" sz="3200" i="1" dirty="0"/>
              <a:t> But to the rest of you in Thyatira, who do not hold this teaching, who have not learned what some call the deep things of Satan, to you I say, I do not lay on you any other burden. </a:t>
            </a:r>
            <a:r>
              <a:rPr lang="en-US" sz="3200" i="1" baseline="30000" dirty="0"/>
              <a:t>25</a:t>
            </a:r>
            <a:r>
              <a:rPr lang="en-US" sz="3200" i="1" dirty="0"/>
              <a:t> Only hold fast what you have until I 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9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35DC-480F-8EA6-B757-26F28D6A3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94373A-1937-6618-B3FE-16A2A62242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2:26-28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E17F2-DE13-7FDC-AE38-46FEA8451D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731" y="2016290"/>
            <a:ext cx="10904538" cy="2825419"/>
          </a:xfrm>
        </p:spPr>
        <p:txBody>
          <a:bodyPr/>
          <a:lstStyle/>
          <a:p>
            <a:r>
              <a:rPr lang="en-US" sz="3200" i="1" dirty="0"/>
              <a:t>“</a:t>
            </a:r>
            <a:r>
              <a:rPr lang="en-US" sz="3200" i="1" baseline="30000" dirty="0"/>
              <a:t>26</a:t>
            </a:r>
            <a:r>
              <a:rPr lang="en-US" sz="3200" i="1" dirty="0"/>
              <a:t> The one who overcomes and who keeps my works until the end, to him I will give authority over the nations, </a:t>
            </a:r>
            <a:r>
              <a:rPr lang="en-US" sz="3200" i="1" baseline="30000" dirty="0"/>
              <a:t>27</a:t>
            </a:r>
            <a:r>
              <a:rPr lang="en-US" sz="3200" i="1" dirty="0"/>
              <a:t> and he will rule them with a rod of iron, as when earthen pots are broken in pieces, even as I myself have received authority from my Father. </a:t>
            </a:r>
            <a:r>
              <a:rPr lang="en-US" sz="3200" i="1" baseline="30000" dirty="0"/>
              <a:t>28</a:t>
            </a:r>
            <a:r>
              <a:rPr lang="en-US" sz="3200" i="1" dirty="0"/>
              <a:t> And I will give him the morning star.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7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6F0F-85A5-CF36-A60D-D7830B5C8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4C572-9306-9604-BEE5-1F9B8888E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549183"/>
            <a:ext cx="11092068" cy="3011487"/>
          </a:xfrm>
        </p:spPr>
        <p:txBody>
          <a:bodyPr/>
          <a:lstStyle/>
          <a:p>
            <a:r>
              <a:rPr lang="en-US" sz="7200" dirty="0"/>
              <a:t>“The One Who Overcomes And Who Keeps My Works Until The End”</a:t>
            </a:r>
          </a:p>
        </p:txBody>
      </p:sp>
    </p:spTree>
    <p:extLst>
      <p:ext uri="{BB962C8B-B14F-4D97-AF65-F5344CB8AC3E}">
        <p14:creationId xmlns:p14="http://schemas.microsoft.com/office/powerpoint/2010/main" val="235098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03BD-D3EB-B4D4-8FE2-8A426B18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66BE41-6FCC-6D1A-2A0D-8B34A7C4F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Matthew 24:10-13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63B02-21E4-85B0-2D79-695CBB380F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731" y="2016290"/>
            <a:ext cx="10904538" cy="2825419"/>
          </a:xfrm>
        </p:spPr>
        <p:txBody>
          <a:bodyPr/>
          <a:lstStyle/>
          <a:p>
            <a:r>
              <a:rPr lang="en-US" sz="3200" i="1" dirty="0"/>
              <a:t>And then many will fall away and betray one another and hate one another. </a:t>
            </a:r>
            <a:r>
              <a:rPr lang="en-US" sz="3200" i="1" baseline="30000" dirty="0"/>
              <a:t>11</a:t>
            </a:r>
            <a:r>
              <a:rPr lang="en-US" sz="3200" i="1" dirty="0"/>
              <a:t> And many false prophets will arise and lead many astray. </a:t>
            </a:r>
            <a:r>
              <a:rPr lang="en-US" sz="3200" i="1" baseline="30000" dirty="0"/>
              <a:t>12</a:t>
            </a:r>
            <a:r>
              <a:rPr lang="en-US" sz="3200" i="1" dirty="0"/>
              <a:t> And because lawlessness will be increased, the love of many will grow cold. </a:t>
            </a:r>
            <a:r>
              <a:rPr lang="en-US" sz="3200" i="1" baseline="30000" dirty="0"/>
              <a:t>13</a:t>
            </a:r>
            <a:r>
              <a:rPr lang="en-US" sz="3200" i="1" dirty="0"/>
              <a:t> </a:t>
            </a:r>
            <a:r>
              <a:rPr lang="en-US" sz="3200" b="1" i="1" dirty="0"/>
              <a:t>But the one who endures to the end will be saved.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196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75251-9F8F-7479-F65D-B8D2911A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824452-16D5-66ED-E5D2-3AAFD8B37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549183"/>
            <a:ext cx="11092068" cy="3011487"/>
          </a:xfrm>
        </p:spPr>
        <p:txBody>
          <a:bodyPr/>
          <a:lstStyle/>
          <a:p>
            <a:r>
              <a:rPr lang="en-US" sz="8000" dirty="0"/>
              <a:t>To Overcome, You Must </a:t>
            </a:r>
            <a:r>
              <a:rPr lang="en-US" sz="8000" dirty="0">
                <a:solidFill>
                  <a:srgbClr val="9BD3E4"/>
                </a:solidFill>
              </a:rPr>
              <a:t>Repent</a:t>
            </a:r>
            <a:r>
              <a:rPr lang="en-US" sz="8000" dirty="0"/>
              <a:t>, </a:t>
            </a:r>
            <a:r>
              <a:rPr lang="en-US" sz="8000" dirty="0">
                <a:solidFill>
                  <a:srgbClr val="9BD3E4"/>
                </a:solidFill>
              </a:rPr>
              <a:t>Surrender</a:t>
            </a:r>
            <a:r>
              <a:rPr lang="en-US" sz="8000" dirty="0"/>
              <a:t>, And </a:t>
            </a:r>
            <a:r>
              <a:rPr lang="en-US" sz="8000" dirty="0">
                <a:solidFill>
                  <a:srgbClr val="9BD3E4"/>
                </a:solidFill>
              </a:rPr>
              <a:t>Kneel</a:t>
            </a:r>
            <a:r>
              <a:rPr lang="en-US" sz="8000" dirty="0"/>
              <a:t> At His Feet</a:t>
            </a:r>
          </a:p>
        </p:txBody>
      </p:sp>
    </p:spTree>
    <p:extLst>
      <p:ext uri="{BB962C8B-B14F-4D97-AF65-F5344CB8AC3E}">
        <p14:creationId xmlns:p14="http://schemas.microsoft.com/office/powerpoint/2010/main" val="77354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BC2FA-8C18-CCE6-0376-070E04A24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6C4B5-D461-2500-0859-F3C6BC398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980468"/>
            <a:ext cx="10904538" cy="954087"/>
          </a:xfrm>
        </p:spPr>
        <p:txBody>
          <a:bodyPr/>
          <a:lstStyle/>
          <a:p>
            <a:r>
              <a:rPr lang="en-US" b="0" i="1" dirty="0"/>
              <a:t>Matt Chandler in </a:t>
            </a:r>
          </a:p>
          <a:p>
            <a:r>
              <a:rPr lang="en-US" b="0" i="1" dirty="0"/>
              <a:t>“The Overcomers”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CF347-D81D-DE5A-5D2E-BFAD417F8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757783"/>
            <a:ext cx="10904538" cy="2717787"/>
          </a:xfrm>
        </p:spPr>
        <p:txBody>
          <a:bodyPr/>
          <a:lstStyle/>
          <a:p>
            <a:r>
              <a:rPr lang="en-US" sz="4400" i="1" dirty="0"/>
              <a:t>“You’ve been uniquely </a:t>
            </a:r>
            <a:r>
              <a:rPr lang="en-US" sz="4400" i="1" dirty="0">
                <a:solidFill>
                  <a:srgbClr val="9BD3E4"/>
                </a:solidFill>
              </a:rPr>
              <a:t>wired</a:t>
            </a:r>
            <a:r>
              <a:rPr lang="en-US" sz="4400" i="1" dirty="0"/>
              <a:t>, uniquely </a:t>
            </a:r>
            <a:r>
              <a:rPr lang="en-US" sz="4400" i="1" dirty="0">
                <a:solidFill>
                  <a:srgbClr val="9BD3E4"/>
                </a:solidFill>
              </a:rPr>
              <a:t>gifted</a:t>
            </a:r>
            <a:r>
              <a:rPr lang="en-US" sz="4400" i="1" dirty="0"/>
              <a:t>, and uniquely </a:t>
            </a:r>
            <a:r>
              <a:rPr lang="en-US" sz="4400" i="1" dirty="0">
                <a:solidFill>
                  <a:srgbClr val="9BD3E4"/>
                </a:solidFill>
              </a:rPr>
              <a:t>placed</a:t>
            </a:r>
            <a:r>
              <a:rPr lang="en-US" sz="4400" i="1" dirty="0"/>
              <a:t> by God in this moment in history to push back darkness and establish light.”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285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B81FEF-AA33-233E-B862-C70F39899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923256"/>
            <a:ext cx="11092068" cy="3011487"/>
          </a:xfrm>
        </p:spPr>
        <p:txBody>
          <a:bodyPr/>
          <a:lstStyle/>
          <a:p>
            <a:r>
              <a:rPr lang="en-US" sz="11500" dirty="0"/>
              <a:t>The City of Thyatira</a:t>
            </a:r>
          </a:p>
        </p:txBody>
      </p:sp>
    </p:spTree>
    <p:extLst>
      <p:ext uri="{BB962C8B-B14F-4D97-AF65-F5344CB8AC3E}">
        <p14:creationId xmlns:p14="http://schemas.microsoft.com/office/powerpoint/2010/main" val="189588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AF082-C16E-14A9-AF2A-76F174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DA0C3-2EC1-8218-8E70-0088A95F0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Matthew 24:10-13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7A6EE-7844-AD4D-6A6E-726FCD942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731" y="2016290"/>
            <a:ext cx="10904538" cy="2825419"/>
          </a:xfrm>
        </p:spPr>
        <p:txBody>
          <a:bodyPr/>
          <a:lstStyle/>
          <a:p>
            <a:r>
              <a:rPr lang="en-US" sz="3200" i="1" dirty="0"/>
              <a:t>And then many will fall away and betray one another and hate one another. </a:t>
            </a:r>
            <a:r>
              <a:rPr lang="en-US" sz="3200" i="1" baseline="30000" dirty="0"/>
              <a:t>11</a:t>
            </a:r>
            <a:r>
              <a:rPr lang="en-US" sz="3200" i="1" dirty="0"/>
              <a:t> And many false prophets will arise and lead many astray. </a:t>
            </a:r>
            <a:r>
              <a:rPr lang="en-US" sz="3200" i="1" baseline="30000" dirty="0"/>
              <a:t>12</a:t>
            </a:r>
            <a:r>
              <a:rPr lang="en-US" sz="3200" i="1" dirty="0"/>
              <a:t> And because lawlessness will be increased, the love of many will grow cold. </a:t>
            </a:r>
            <a:r>
              <a:rPr lang="en-US" sz="3200" i="1" baseline="30000" dirty="0"/>
              <a:t>13</a:t>
            </a:r>
            <a:r>
              <a:rPr lang="en-US" sz="3200" i="1" dirty="0"/>
              <a:t> </a:t>
            </a:r>
            <a:r>
              <a:rPr lang="en-US" sz="3200" b="1" i="1" dirty="0"/>
              <a:t>But the one who endures to the end will be saved.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7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E036-2011-3160-24AF-BF1F531D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F137F6-0DEA-D20F-F10F-0E64880D5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2:18-29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CF159-40EF-71E8-B1FB-9873ABA2D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1415010"/>
            <a:ext cx="10904538" cy="4505023"/>
          </a:xfrm>
        </p:spPr>
        <p:txBody>
          <a:bodyPr/>
          <a:lstStyle/>
          <a:p>
            <a:r>
              <a:rPr lang="en-US" sz="3200" i="1" dirty="0"/>
              <a:t>“And to the angel of the church in Thyatira write: ‘The words of the Son of God, who has eyes like a flame of fire, and whose feet are like burnished bronze. </a:t>
            </a:r>
            <a:r>
              <a:rPr lang="en-US" sz="3200" i="1" baseline="30000" dirty="0"/>
              <a:t>19</a:t>
            </a:r>
            <a:r>
              <a:rPr lang="en-US" sz="3200" i="1" dirty="0"/>
              <a:t> “‘I know your works, your love and faith and service and patient endurance, and that your latter works exceed the first. </a:t>
            </a:r>
            <a:r>
              <a:rPr lang="en-US" sz="3200" i="1" baseline="30000" dirty="0"/>
              <a:t>20</a:t>
            </a:r>
            <a:r>
              <a:rPr lang="en-US" sz="3200" i="1" dirty="0"/>
              <a:t> But I have this against you, that you tolerate that woman Jezebel, who calls herself a prophetess and is teaching and seducing my servants to practice sexual immorality and to eat food sacrificed to idols.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2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25DA3-80FC-1AC8-F74A-6013D1117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C30DF-9FDE-55DD-E314-12CE3BF1F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2:18-29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CCED3-1DB5-ABBF-FF75-9F86BE2BC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1873119"/>
            <a:ext cx="10904538" cy="4505023"/>
          </a:xfrm>
        </p:spPr>
        <p:txBody>
          <a:bodyPr/>
          <a:lstStyle/>
          <a:p>
            <a:r>
              <a:rPr lang="en-US" sz="3200" i="1" dirty="0"/>
              <a:t> </a:t>
            </a:r>
            <a:r>
              <a:rPr lang="en-US" sz="3200" i="1" baseline="30000" dirty="0"/>
              <a:t>21</a:t>
            </a:r>
            <a:r>
              <a:rPr lang="en-US" sz="3200" i="1" dirty="0"/>
              <a:t> I gave her time to repent, but she refuses to repent of her sexual immorality. </a:t>
            </a:r>
            <a:r>
              <a:rPr lang="en-US" sz="3200" i="1" baseline="30000" dirty="0"/>
              <a:t>22</a:t>
            </a:r>
            <a:r>
              <a:rPr lang="en-US" sz="3200" i="1" dirty="0"/>
              <a:t> Behold, I will throw her onto a sickbed, and those who commit adultery with her I will throw into great tribulation, unless they repent of her works, </a:t>
            </a:r>
            <a:r>
              <a:rPr lang="en-US" sz="3200" i="1" baseline="30000" dirty="0"/>
              <a:t>23</a:t>
            </a:r>
            <a:r>
              <a:rPr lang="en-US" sz="3200" i="1" dirty="0"/>
              <a:t> and I will strike her children dead. And all the churches will know that I am he who searches mind and heart, and I will give to each of you according to your works.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25AD5-CAF0-C443-BB9D-B9F0E97D8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117895-C884-3E85-4564-4AF8BBFAA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2:18-29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F714-6C23-FDF1-A709-78D4041116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731" y="2183014"/>
            <a:ext cx="10904538" cy="2491972"/>
          </a:xfrm>
        </p:spPr>
        <p:txBody>
          <a:bodyPr/>
          <a:lstStyle/>
          <a:p>
            <a:r>
              <a:rPr lang="en-US" sz="3200" i="1" baseline="30000" dirty="0"/>
              <a:t>24</a:t>
            </a:r>
            <a:r>
              <a:rPr lang="en-US" sz="3200" i="1" dirty="0"/>
              <a:t> But to the rest of you in Thyatira, who do not hold this teaching, who have not learned what some call the deep things of Satan, to you I say, I do not lay on you any other burden. </a:t>
            </a:r>
            <a:r>
              <a:rPr lang="en-US" sz="3200" i="1" baseline="30000" dirty="0"/>
              <a:t>25</a:t>
            </a:r>
            <a:r>
              <a:rPr lang="en-US" sz="3200" i="1" dirty="0"/>
              <a:t> Only hold fast what you have until I 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9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0F7C2-494A-8866-2A24-288B2D5C2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2D14F9-8932-B788-3380-FCF46A576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2:18-29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4D668-2014-EE16-6337-EF385A977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1892054"/>
            <a:ext cx="10904538" cy="4505023"/>
          </a:xfrm>
        </p:spPr>
        <p:txBody>
          <a:bodyPr/>
          <a:lstStyle/>
          <a:p>
            <a:r>
              <a:rPr lang="en-US" sz="3200" i="1" dirty="0"/>
              <a:t>“</a:t>
            </a:r>
            <a:r>
              <a:rPr lang="en-US" sz="3200" i="1" baseline="30000" dirty="0"/>
              <a:t>26</a:t>
            </a:r>
            <a:r>
              <a:rPr lang="en-US" sz="3200" i="1" dirty="0"/>
              <a:t> The one who conquers and who keeps my works until the end, to him I will give authority over the nations, </a:t>
            </a:r>
            <a:r>
              <a:rPr lang="en-US" sz="3200" i="1" baseline="30000" dirty="0"/>
              <a:t>27</a:t>
            </a:r>
            <a:r>
              <a:rPr lang="en-US" sz="3200" i="1" dirty="0"/>
              <a:t> and he will rule them with a rod of iron, as when earthen pots are broken in pieces, even as I myself have received authority from my Father. </a:t>
            </a:r>
            <a:r>
              <a:rPr lang="en-US" sz="3200" i="1" baseline="30000" dirty="0"/>
              <a:t>28</a:t>
            </a:r>
            <a:r>
              <a:rPr lang="en-US" sz="3200" i="1" dirty="0"/>
              <a:t> And I will give him the morning star. </a:t>
            </a:r>
            <a:r>
              <a:rPr lang="en-US" sz="3200" i="1" baseline="30000" dirty="0"/>
              <a:t>29</a:t>
            </a:r>
            <a:r>
              <a:rPr lang="en-US" sz="3200" i="1" dirty="0"/>
              <a:t> He who has an ear, let him hear what the Spirit says to the churches.’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03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C37A1-EA2B-D839-5E38-CC10D923E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EB8E6B-0E6F-749A-27F8-44E51F82DD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2:18-19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CDA35-07CC-88F7-F604-6D6CE1406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1415010"/>
            <a:ext cx="10904538" cy="4505023"/>
          </a:xfrm>
        </p:spPr>
        <p:txBody>
          <a:bodyPr/>
          <a:lstStyle/>
          <a:p>
            <a:r>
              <a:rPr lang="en-US" sz="3200" i="1" dirty="0"/>
              <a:t>“And to the angel of the church in Thyatira write: ‘The words of the Son of God, who has eyes like a flame of fire, and whose feet are like burnished bronze. </a:t>
            </a:r>
            <a:r>
              <a:rPr lang="en-US" sz="3200" i="1" baseline="30000" dirty="0"/>
              <a:t>19</a:t>
            </a:r>
            <a:r>
              <a:rPr lang="en-US" sz="3200" i="1" dirty="0"/>
              <a:t> “‘I know your works, your love and faith and service and patient endurance, and that your latter works exceed the first.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0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DAAAE-F155-B0A4-A834-D53287639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88ED8-7432-FF82-69F5-FF8D2F31D0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966" y="1923256"/>
            <a:ext cx="11092068" cy="3011487"/>
          </a:xfrm>
        </p:spPr>
        <p:txBody>
          <a:bodyPr/>
          <a:lstStyle/>
          <a:p>
            <a:r>
              <a:rPr lang="en-US" sz="11500" dirty="0"/>
              <a:t>Thyatira Was Growing </a:t>
            </a:r>
          </a:p>
        </p:txBody>
      </p:sp>
    </p:spTree>
    <p:extLst>
      <p:ext uri="{BB962C8B-B14F-4D97-AF65-F5344CB8AC3E}">
        <p14:creationId xmlns:p14="http://schemas.microsoft.com/office/powerpoint/2010/main" val="1974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B5752-6B59-06C0-2B57-A8DBE8BD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D762BF-C9EF-1DB7-7211-1F1A828DF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460923"/>
            <a:ext cx="10904538" cy="954087"/>
          </a:xfrm>
        </p:spPr>
        <p:txBody>
          <a:bodyPr/>
          <a:lstStyle/>
          <a:p>
            <a:r>
              <a:rPr lang="en-US" b="0" i="1" dirty="0"/>
              <a:t>Revelation 2:20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C68C-3695-AD2C-5744-3E5CE22329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352977"/>
            <a:ext cx="10904538" cy="2447623"/>
          </a:xfrm>
        </p:spPr>
        <p:txBody>
          <a:bodyPr/>
          <a:lstStyle/>
          <a:p>
            <a:r>
              <a:rPr lang="en-US" sz="3200" i="1" baseline="30000" dirty="0"/>
              <a:t>20</a:t>
            </a:r>
            <a:r>
              <a:rPr lang="en-US" sz="3200" i="1" dirty="0"/>
              <a:t> But I have this against you, that you tolerate that woman Jezebel, who calls herself a prophetess and is teaching and seducing my servants to practice sexual immorality and to eat food sacrificed to idols.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20470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 in the Spirit">
  <a:themeElements>
    <a:clrScheme name="Custom 1">
      <a:dk1>
        <a:srgbClr val="000000"/>
      </a:dk1>
      <a:lt1>
        <a:srgbClr val="FFFFFF"/>
      </a:lt1>
      <a:dk2>
        <a:srgbClr val="2C2D2E"/>
      </a:dk2>
      <a:lt2>
        <a:srgbClr val="E7E6E6"/>
      </a:lt2>
      <a:accent1>
        <a:srgbClr val="EF3641"/>
      </a:accent1>
      <a:accent2>
        <a:srgbClr val="ABD037"/>
      </a:accent2>
      <a:accent3>
        <a:srgbClr val="28BFC9"/>
      </a:accent3>
      <a:accent4>
        <a:srgbClr val="FCB022"/>
      </a:accent4>
      <a:accent5>
        <a:srgbClr val="FCFCFF"/>
      </a:accent5>
      <a:accent6>
        <a:srgbClr val="ABD037"/>
      </a:accent6>
      <a:hlink>
        <a:srgbClr val="28BFC9"/>
      </a:hlink>
      <a:folHlink>
        <a:srgbClr val="E6470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er in the Spirit" id="{AC2F2957-ABD4-7A49-9EE6-418D56F34372}" vid="{70B349A9-6A21-8446-BA89-A5BD2FD115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aec547-66a2-4fb6-b917-60a3bb17aca2">
      <Terms xmlns="http://schemas.microsoft.com/office/infopath/2007/PartnerControls"/>
    </lcf76f155ced4ddcb4097134ff3c332f>
    <TaxCatchAll xmlns="c5f72115-79b8-4533-99c6-fbce6269058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CAFC6139EA341A2192C96931D7173" ma:contentTypeVersion="19" ma:contentTypeDescription="Create a new document." ma:contentTypeScope="" ma:versionID="9f1eda01893eeef251110685c024a251">
  <xsd:schema xmlns:xsd="http://www.w3.org/2001/XMLSchema" xmlns:xs="http://www.w3.org/2001/XMLSchema" xmlns:p="http://schemas.microsoft.com/office/2006/metadata/properties" xmlns:ns2="8aaec547-66a2-4fb6-b917-60a3bb17aca2" xmlns:ns3="c5f72115-79b8-4533-99c6-fbce62690589" targetNamespace="http://schemas.microsoft.com/office/2006/metadata/properties" ma:root="true" ma:fieldsID="842b45f9d688ac837a23882e4ec9a96b" ns2:_="" ns3:_="">
    <xsd:import namespace="8aaec547-66a2-4fb6-b917-60a3bb17aca2"/>
    <xsd:import namespace="c5f72115-79b8-4533-99c6-fbce626905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ec547-66a2-4fb6-b917-60a3bb17ac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8a8ab9-6710-4fb9-b0c9-d21ab4afb8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72115-79b8-4533-99c6-fbce626905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854c7e8-f380-4b08-be38-217e0dc03f1e}" ma:internalName="TaxCatchAll" ma:showField="CatchAllData" ma:web="c5f72115-79b8-4533-99c6-fbce626905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5050FE-2955-4098-9EB5-F35A47A39F40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c5f72115-79b8-4533-99c6-fbce6269058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aaec547-66a2-4fb6-b917-60a3bb17aca2"/>
  </ds:schemaRefs>
</ds:datastoreItem>
</file>

<file path=customXml/itemProps2.xml><?xml version="1.0" encoding="utf-8"?>
<ds:datastoreItem xmlns:ds="http://schemas.openxmlformats.org/officeDocument/2006/customXml" ds:itemID="{24AF3804-DF00-4E9A-A4A9-9EB6D4EFBF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EC2682-DED0-444C-9816-174BE7D66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aec547-66a2-4fb6-b917-60a3bb17aca2"/>
    <ds:schemaRef ds:uri="c5f72115-79b8-4533-99c6-fbce626905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Summer in the Spirit</Template>
  <TotalTime>179</TotalTime>
  <Words>1098</Words>
  <Application>Microsoft Macintosh PowerPoint</Application>
  <PresentationFormat>Widescreen</PresentationFormat>
  <Paragraphs>56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Montserrat</vt:lpstr>
      <vt:lpstr>Montserrat Semi Bold</vt:lpstr>
      <vt:lpstr>Summer in the Spirit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Edgar Ruiz-Sanchez</dc:creator>
  <cp:lastModifiedBy>Edgar Ruiz-Sanchez</cp:lastModifiedBy>
  <cp:revision>1</cp:revision>
  <dcterms:created xsi:type="dcterms:W3CDTF">2025-06-02T14:29:18Z</dcterms:created>
  <dcterms:modified xsi:type="dcterms:W3CDTF">2025-07-13T00:55:47Z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0x0101002CECAFC6139EA341A2192C96931D7173</vt:lpwstr>
  </property>
  <property fmtid="{D5CDD505-2E9C-101B-9397-08002B2CF9AE}" pid="3" name="MediaServiceImageTags">
    <vt:lpwstr/>
  </property>
</Properties>
</file>