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28"/>
  </p:normalViewPr>
  <p:slideViewPr>
    <p:cSldViewPr snapToGrid="0">
      <p:cViewPr varScale="1">
        <p:scale>
          <a:sx n="114" d="100"/>
          <a:sy n="114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7BE27-C879-6443-A855-D855F0CCD518}" type="datetimeFigureOut">
              <a:rPr lang="en-US" smtClean="0"/>
              <a:t>5/7/25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10504-8E17-F441-A1E7-C3819CAEA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2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a blue and orange border&#10;&#10;AI-generated content may be incorrect.">
            <a:extLst>
              <a:ext uri="{FF2B5EF4-FFF2-40B4-BE49-F238E27FC236}">
                <a16:creationId xmlns:a16="http://schemas.microsoft.com/office/drawing/2014/main" id="{24F0ED87-0E9B-29B5-2929-E64A252B5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600" b="1" i="0" spc="300">
                <a:solidFill>
                  <a:srgbClr val="01A5E0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a blue and orange border&#10;&#10;AI-generated content may be incorrect.">
            <a:extLst>
              <a:ext uri="{FF2B5EF4-FFF2-40B4-BE49-F238E27FC236}">
                <a16:creationId xmlns:a16="http://schemas.microsoft.com/office/drawing/2014/main" id="{BE61FCD2-3A1A-69B9-8EDD-0F35F69F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 u="none" spc="300">
                <a:solidFill>
                  <a:srgbClr val="01A5E0"/>
                </a:solidFill>
                <a:latin typeface="Montserrat Semi Bold" pitchFamily="2" charset="77"/>
              </a:defRPr>
            </a:lvl1pPr>
          </a:lstStyle>
          <a:p>
            <a:pPr lvl="0"/>
            <a:r>
              <a:rPr lang="en-US" dirty="0"/>
              <a:t>SCRIPTURE REFERENCE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01A5E0"/>
                </a:solidFill>
                <a:latin typeface="Montserrat" pitchFamily="2" charset="77"/>
                <a:cs typeface="Montserrat" pitchFamily="2" charset="77"/>
              </a:defRPr>
            </a:lvl1pPr>
            <a:lvl2pPr marL="457200" indent="0">
              <a:buNone/>
              <a:defRPr b="0" i="0">
                <a:solidFill>
                  <a:srgbClr val="01A5E0"/>
                </a:solidFill>
                <a:latin typeface="Montserrat" pitchFamily="2" charset="77"/>
                <a:cs typeface="Montserrat" pitchFamily="2" charset="77"/>
              </a:defRPr>
            </a:lvl2pPr>
            <a:lvl3pPr marL="914400" indent="0">
              <a:buNone/>
              <a:defRPr b="0" i="0">
                <a:solidFill>
                  <a:srgbClr val="01A5E0"/>
                </a:solidFill>
                <a:latin typeface="Montserrat" pitchFamily="2" charset="77"/>
                <a:cs typeface="Montserrat" pitchFamily="2" charset="77"/>
              </a:defRPr>
            </a:lvl3pPr>
            <a:lvl4pPr marL="1371600" indent="0">
              <a:buNone/>
              <a:defRPr b="0" i="0">
                <a:solidFill>
                  <a:srgbClr val="01A5E0"/>
                </a:solidFill>
                <a:latin typeface="Montserrat" pitchFamily="2" charset="77"/>
                <a:cs typeface="Montserrat" pitchFamily="2" charset="77"/>
              </a:defRPr>
            </a:lvl4pPr>
            <a:lvl5pPr marL="1828800" indent="0">
              <a:buNone/>
              <a:defRPr b="0" i="0">
                <a:solidFill>
                  <a:srgbClr val="01A5E0"/>
                </a:solidFill>
                <a:latin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a blue and orange border&#10;&#10;AI-generated content may be incorrect.">
            <a:extLst>
              <a:ext uri="{FF2B5EF4-FFF2-40B4-BE49-F238E27FC236}">
                <a16:creationId xmlns:a16="http://schemas.microsoft.com/office/drawing/2014/main" id="{9D8B3986-561E-B97D-E176-0128CCFD0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tripes on a white background&#10;&#10;AI-generated content may be incorrect.">
            <a:extLst>
              <a:ext uri="{FF2B5EF4-FFF2-40B4-BE49-F238E27FC236}">
                <a16:creationId xmlns:a16="http://schemas.microsoft.com/office/drawing/2014/main" id="{27E181FD-ABAD-4B62-5DCF-7186F70BB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62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728C2-DA64-21B0-5319-7A8CAE213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2CAD69-51CB-37A6-167A-E01D40CF81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FINAL JUDGEMENT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0756F-EB1F-F814-1870-ACE7BA273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176743"/>
            <a:ext cx="10904538" cy="3900672"/>
          </a:xfrm>
        </p:spPr>
        <p:txBody>
          <a:bodyPr/>
          <a:lstStyle/>
          <a:p>
            <a:r>
              <a:rPr lang="en-US" dirty="0"/>
              <a:t>HOW DID YOU TREAT THOSE IN NEED?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‘Truly, I say to you, as you did not do it to one of the least of these, you did not do it to me.’</a:t>
            </a:r>
            <a:r>
              <a:rPr lang="en-US" baseline="30000" dirty="0"/>
              <a:t>46 </a:t>
            </a:r>
            <a:r>
              <a:rPr lang="en-US" dirty="0"/>
              <a:t>And these will go away into eternal punishment, but the righteous into eternal life.” </a:t>
            </a: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6EC1-5632-8798-4812-780E2FF72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B8DC50-2B31-081D-95B6-1323D2CA10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/>
              <a:t>WHAT DO YOU WANT TO BE KNOWN FOR?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95774-1473-F402-D572-625409F2CF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176743"/>
            <a:ext cx="10904538" cy="3900672"/>
          </a:xfrm>
        </p:spPr>
        <p:txBody>
          <a:bodyPr/>
          <a:lstStyle/>
          <a:p>
            <a:r>
              <a:rPr lang="en-US" dirty="0"/>
              <a:t>DO YOU WANT TO BE KNOWN AS THE ONE WHO WASN’T READY?</a:t>
            </a:r>
          </a:p>
          <a:p>
            <a:pPr algn="ctr"/>
            <a:endParaRPr lang="en-US" dirty="0"/>
          </a:p>
          <a:p>
            <a:r>
              <a:rPr lang="en-US" dirty="0"/>
              <a:t>DO YOU WANT TO BE KNOWN AS THE ONE WHO SQUANDERED WHAT GOD HAS GIVEN YOU?</a:t>
            </a:r>
          </a:p>
          <a:p>
            <a:endParaRPr lang="en-US" dirty="0"/>
          </a:p>
          <a:p>
            <a:r>
              <a:rPr lang="en-US" dirty="0"/>
              <a:t>WILL YOU BE WITH THE SHEEP OR THE GOATS?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DC33B2-0F80-9430-EBF7-2B4124D2A2F4}"/>
              </a:ext>
            </a:extLst>
          </p:cNvPr>
          <p:cNvSpPr/>
          <p:nvPr/>
        </p:nvSpPr>
        <p:spPr>
          <a:xfrm>
            <a:off x="11151220" y="5742878"/>
            <a:ext cx="397049" cy="3345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02EE2D-DA0A-E795-95AF-FA4EC81D1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737" y="1620562"/>
            <a:ext cx="10381785" cy="30114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JESUS ISN’T ASKING US TO </a:t>
            </a:r>
            <a:r>
              <a:rPr lang="en-US" sz="3600" i="1" dirty="0"/>
              <a:t>GET BUSIER</a:t>
            </a:r>
            <a:r>
              <a:rPr lang="en-US" sz="3600" dirty="0"/>
              <a:t>, HE’S ASKING US TO </a:t>
            </a:r>
          </a:p>
          <a:p>
            <a:pPr>
              <a:spcBef>
                <a:spcPts val="0"/>
              </a:spcBef>
            </a:pPr>
            <a:r>
              <a:rPr lang="en-US" sz="3600" i="1" dirty="0">
                <a:solidFill>
                  <a:schemeClr val="accent4">
                    <a:lumMod val="75000"/>
                  </a:schemeClr>
                </a:solidFill>
              </a:rPr>
              <a:t>LOVE BETTER</a:t>
            </a:r>
          </a:p>
        </p:txBody>
      </p:sp>
    </p:spTree>
    <p:extLst>
      <p:ext uri="{BB962C8B-B14F-4D97-AF65-F5344CB8AC3E}">
        <p14:creationId xmlns:p14="http://schemas.microsoft.com/office/powerpoint/2010/main" val="262898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C216CC-EDEC-A2C8-3DFD-96231014E844}"/>
              </a:ext>
            </a:extLst>
          </p:cNvPr>
          <p:cNvSpPr/>
          <p:nvPr/>
        </p:nvSpPr>
        <p:spPr>
          <a:xfrm>
            <a:off x="401442" y="637294"/>
            <a:ext cx="5163018" cy="667512"/>
          </a:xfrm>
          <a:prstGeom prst="rect">
            <a:avLst/>
          </a:prstGeom>
          <a:solidFill>
            <a:srgbClr val="44A2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God’s Life Purpose For Me 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33FC75-98E5-B395-5AE5-DD88A509A350}"/>
              </a:ext>
            </a:extLst>
          </p:cNvPr>
          <p:cNvSpPr/>
          <p:nvPr/>
        </p:nvSpPr>
        <p:spPr>
          <a:xfrm>
            <a:off x="401441" y="1823203"/>
            <a:ext cx="5163018" cy="727999"/>
          </a:xfrm>
          <a:prstGeom prst="rect">
            <a:avLst/>
          </a:prstGeom>
          <a:solidFill>
            <a:srgbClr val="9ECD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God Is Calling Me 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42E72-437E-1869-DE2E-F42A6A861DBE}"/>
              </a:ext>
            </a:extLst>
          </p:cNvPr>
          <p:cNvSpPr/>
          <p:nvPr/>
        </p:nvSpPr>
        <p:spPr>
          <a:xfrm>
            <a:off x="401441" y="3009113"/>
            <a:ext cx="5163018" cy="727999"/>
          </a:xfrm>
          <a:prstGeom prst="rect">
            <a:avLst/>
          </a:prstGeom>
          <a:solidFill>
            <a:srgbClr val="84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God’s Word Teaches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B2211C-DFB9-9B75-E204-FD04D9A589E1}"/>
              </a:ext>
            </a:extLst>
          </p:cNvPr>
          <p:cNvSpPr/>
          <p:nvPr/>
        </p:nvSpPr>
        <p:spPr>
          <a:xfrm>
            <a:off x="401441" y="4116523"/>
            <a:ext cx="5163018" cy="667512"/>
          </a:xfrm>
          <a:prstGeom prst="rect">
            <a:avLst/>
          </a:prstGeom>
          <a:solidFill>
            <a:srgbClr val="F158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 Think I Should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657A74-4527-2112-DEB8-6C1146D6A11A}"/>
              </a:ext>
            </a:extLst>
          </p:cNvPr>
          <p:cNvSpPr/>
          <p:nvPr/>
        </p:nvSpPr>
        <p:spPr>
          <a:xfrm>
            <a:off x="401441" y="5858110"/>
            <a:ext cx="5163018" cy="645598"/>
          </a:xfrm>
          <a:prstGeom prst="rect">
            <a:avLst/>
          </a:prstGeom>
          <a:solidFill>
            <a:srgbClr val="DF96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 Feel Like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00073-F565-E53F-2A77-1648D39F603C}"/>
              </a:ext>
            </a:extLst>
          </p:cNvPr>
          <p:cNvSpPr txBox="1"/>
          <p:nvPr/>
        </p:nvSpPr>
        <p:spPr>
          <a:xfrm>
            <a:off x="5954751" y="401444"/>
            <a:ext cx="5707162" cy="5481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45A2DA"/>
                </a:solidFill>
                <a:effectLst/>
                <a:latin typeface="Aptos Display" panose="020B0004020202020204" pitchFamily="34" charset="0"/>
              </a:rPr>
              <a:t>Kingdom Estate Planning Workshop </a:t>
            </a:r>
          </a:p>
          <a:p>
            <a:pPr>
              <a:lnSpc>
                <a:spcPts val="3000"/>
              </a:lnSpc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Display" panose="020B0004020202020204" pitchFamily="34" charset="0"/>
              </a:rPr>
              <a:t>S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Display" panose="020B0004020202020204" pitchFamily="34" charset="0"/>
              </a:rPr>
              <a:t>teward for God’s eternal glory</a:t>
            </a:r>
            <a:endParaRPr lang="en-US" sz="2800" i="1" dirty="0">
              <a:solidFill>
                <a:schemeClr val="tx1">
                  <a:lumMod val="50000"/>
                  <a:lumOff val="50000"/>
                </a:schemeClr>
              </a:solidFill>
              <a:latin typeface="Aptos Display" panose="020B0004020202020204" pitchFamily="34" charset="0"/>
            </a:endParaRPr>
          </a:p>
          <a:p>
            <a:pPr>
              <a:lnSpc>
                <a:spcPts val="3000"/>
              </a:lnSpc>
            </a:pPr>
            <a:endParaRPr lang="en-US" sz="2800" b="1" dirty="0">
              <a:solidFill>
                <a:srgbClr val="9ECCE7"/>
              </a:solidFill>
              <a:effectLst/>
              <a:latin typeface="Aptos Display" panose="020B00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9ECCE7"/>
                </a:solidFill>
                <a:effectLst/>
                <a:latin typeface="Aptos Display" panose="020B0004020202020204" pitchFamily="34" charset="0"/>
              </a:rPr>
              <a:t>Done Well Professional Summit</a:t>
            </a:r>
            <a:endParaRPr lang="en-US" sz="2800" b="1" dirty="0">
              <a:solidFill>
                <a:srgbClr val="000000"/>
              </a:solidFill>
              <a:effectLst/>
              <a:latin typeface="Aptos Display" panose="020B00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Display" panose="020B0004020202020204" pitchFamily="34" charset="0"/>
              </a:rPr>
              <a:t>I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Display" panose="020B0004020202020204" pitchFamily="34" charset="0"/>
              </a:rPr>
              <a:t>ntegrate career &amp; Kingdom calling</a:t>
            </a:r>
          </a:p>
          <a:p>
            <a:pPr>
              <a:lnSpc>
                <a:spcPts val="3000"/>
              </a:lnSpc>
            </a:pPr>
            <a:endParaRPr lang="en-US" sz="2800" b="1" dirty="0">
              <a:solidFill>
                <a:srgbClr val="000000"/>
              </a:solidFill>
              <a:effectLst/>
              <a:latin typeface="Aptos Display" panose="020B00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84529B"/>
                </a:solidFill>
                <a:effectLst/>
                <a:latin typeface="Aptos Display" panose="020B0004020202020204" pitchFamily="34" charset="0"/>
              </a:rPr>
              <a:t>Financial Peace University</a:t>
            </a:r>
            <a:endParaRPr lang="en-US" sz="2800" b="1" dirty="0">
              <a:solidFill>
                <a:srgbClr val="000000"/>
              </a:solidFill>
              <a:effectLst/>
              <a:latin typeface="Aptos Display" panose="020B00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Display" panose="020B0004020202020204" pitchFamily="34" charset="0"/>
              </a:rPr>
              <a:t>God’s Kingdom plan for your finances</a:t>
            </a:r>
          </a:p>
          <a:p>
            <a:pPr>
              <a:lnSpc>
                <a:spcPts val="3000"/>
              </a:lnSpc>
            </a:pPr>
            <a:endParaRPr lang="en-US" sz="2800" b="1" dirty="0">
              <a:solidFill>
                <a:srgbClr val="DF9662"/>
              </a:solidFill>
              <a:effectLst/>
              <a:latin typeface="Aptos Display" panose="020B00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84529B"/>
                </a:solidFill>
                <a:effectLst/>
                <a:latin typeface="Aptos Display" panose="020B0004020202020204" pitchFamily="34" charset="0"/>
              </a:rPr>
              <a:t>The 90-Day Kingdom Challenge</a:t>
            </a:r>
          </a:p>
          <a:p>
            <a:pPr>
              <a:lnSpc>
                <a:spcPts val="3000"/>
              </a:lnSpc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ptos Display" panose="020B0004020202020204" pitchFamily="34" charset="0"/>
              </a:rPr>
              <a:t>W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Display" panose="020B0004020202020204" pitchFamily="34" charset="0"/>
              </a:rPr>
              <a:t>eekly teaching as you tithe</a:t>
            </a:r>
          </a:p>
          <a:p>
            <a:pPr>
              <a:lnSpc>
                <a:spcPts val="3000"/>
              </a:lnSpc>
            </a:pPr>
            <a:endParaRPr lang="en-US" sz="2800" b="1" dirty="0">
              <a:solidFill>
                <a:srgbClr val="DF9662"/>
              </a:solidFill>
              <a:effectLst/>
              <a:latin typeface="Aptos Display" panose="020B00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F1582A"/>
                </a:solidFill>
                <a:effectLst/>
                <a:latin typeface="Aptos Display" panose="020B0004020202020204" pitchFamily="34" charset="0"/>
              </a:rPr>
              <a:t>Grateful To Grow Decision</a:t>
            </a:r>
          </a:p>
          <a:p>
            <a:pPr>
              <a:lnSpc>
                <a:spcPts val="3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ptos Display" panose="020B0004020202020204" pitchFamily="34" charset="0"/>
              </a:rPr>
              <a:t>G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 Display" panose="020B0004020202020204" pitchFamily="34" charset="0"/>
              </a:rPr>
              <a:t>ive consistently for the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ptos Display" panose="020B0004020202020204" pitchFamily="34" charset="0"/>
              </a:rPr>
              <a:t>summer</a:t>
            </a:r>
            <a:endParaRPr lang="en-US" sz="28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6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96612B-4C2F-0551-D9EC-DD553C3E6AD1}"/>
              </a:ext>
            </a:extLst>
          </p:cNvPr>
          <p:cNvSpPr/>
          <p:nvPr/>
        </p:nvSpPr>
        <p:spPr>
          <a:xfrm>
            <a:off x="498013" y="1836542"/>
            <a:ext cx="4386218" cy="667512"/>
          </a:xfrm>
          <a:prstGeom prst="rect">
            <a:avLst/>
          </a:prstGeom>
          <a:solidFill>
            <a:srgbClr val="9ECD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John 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DA60D4-9402-504B-5450-A285F45D6910}"/>
              </a:ext>
            </a:extLst>
          </p:cNvPr>
          <p:cNvSpPr/>
          <p:nvPr/>
        </p:nvSpPr>
        <p:spPr>
          <a:xfrm>
            <a:off x="498013" y="3080263"/>
            <a:ext cx="4386218" cy="667512"/>
          </a:xfrm>
          <a:prstGeom prst="rect">
            <a:avLst/>
          </a:prstGeom>
          <a:solidFill>
            <a:srgbClr val="8452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John 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A44CA-F825-8BFD-2E0E-2E4AF9FA5D0C}"/>
              </a:ext>
            </a:extLst>
          </p:cNvPr>
          <p:cNvSpPr/>
          <p:nvPr/>
        </p:nvSpPr>
        <p:spPr>
          <a:xfrm>
            <a:off x="498013" y="4353419"/>
            <a:ext cx="4386217" cy="667512"/>
          </a:xfrm>
          <a:prstGeom prst="rect">
            <a:avLst/>
          </a:prstGeom>
          <a:solidFill>
            <a:srgbClr val="DF96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John 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5DEC6-A379-895E-03E8-0073EC9060C6}"/>
              </a:ext>
            </a:extLst>
          </p:cNvPr>
          <p:cNvSpPr/>
          <p:nvPr/>
        </p:nvSpPr>
        <p:spPr>
          <a:xfrm>
            <a:off x="498014" y="5597140"/>
            <a:ext cx="4386216" cy="667512"/>
          </a:xfrm>
          <a:prstGeom prst="rect">
            <a:avLst/>
          </a:prstGeom>
          <a:solidFill>
            <a:srgbClr val="F158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John 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ABD6E-2FCF-9368-7306-1FD18BBCB307}"/>
              </a:ext>
            </a:extLst>
          </p:cNvPr>
          <p:cNvSpPr/>
          <p:nvPr/>
        </p:nvSpPr>
        <p:spPr>
          <a:xfrm>
            <a:off x="419954" y="532452"/>
            <a:ext cx="4464276" cy="667512"/>
          </a:xfrm>
          <a:prstGeom prst="rect">
            <a:avLst/>
          </a:prstGeom>
          <a:solidFill>
            <a:srgbClr val="44A2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</a:rPr>
              <a:t>John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BC190-5618-DF96-D3C8-5B165AC35EE9}"/>
              </a:ext>
            </a:extLst>
          </p:cNvPr>
          <p:cNvSpPr txBox="1"/>
          <p:nvPr/>
        </p:nvSpPr>
        <p:spPr>
          <a:xfrm>
            <a:off x="5307978" y="417638"/>
            <a:ext cx="646406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i="0" dirty="0">
                <a:solidFill>
                  <a:srgbClr val="45A2DA"/>
                </a:solidFill>
                <a:effectLst/>
              </a:rPr>
              <a:t>The Woman at the Well</a:t>
            </a:r>
            <a:endParaRPr lang="en-US" sz="3000" dirty="0">
              <a:solidFill>
                <a:srgbClr val="45A2DA"/>
              </a:solidFill>
              <a:effectLst/>
            </a:endParaRPr>
          </a:p>
          <a:p>
            <a:pPr>
              <a:lnSpc>
                <a:spcPts val="3000"/>
              </a:lnSpc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Known for her broken relationships</a:t>
            </a:r>
          </a:p>
          <a:p>
            <a:pPr>
              <a:lnSpc>
                <a:spcPts val="3000"/>
              </a:lnSpc>
            </a:pPr>
            <a:endParaRPr lang="en-US" sz="3000" b="1" i="0" dirty="0">
              <a:solidFill>
                <a:srgbClr val="9ECCE7"/>
              </a:solidFill>
              <a:effectLst/>
            </a:endParaRPr>
          </a:p>
          <a:p>
            <a:pPr>
              <a:lnSpc>
                <a:spcPts val="3000"/>
              </a:lnSpc>
            </a:pPr>
            <a:r>
              <a:rPr lang="en-US" sz="3000" b="1" i="0" dirty="0">
                <a:solidFill>
                  <a:srgbClr val="9ECCE7"/>
                </a:solidFill>
                <a:effectLst/>
              </a:rPr>
              <a:t>The Adulterous Woman</a:t>
            </a:r>
            <a:endParaRPr lang="en-US" sz="3000" dirty="0">
              <a:solidFill>
                <a:srgbClr val="000000"/>
              </a:solidFill>
              <a:effectLst/>
            </a:endParaRPr>
          </a:p>
          <a:p>
            <a:pPr>
              <a:lnSpc>
                <a:spcPts val="3000"/>
              </a:lnSpc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Known for being shamed and condemned by religious leaders</a:t>
            </a:r>
            <a:endParaRPr lang="en-US" sz="28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>
              <a:lnSpc>
                <a:spcPts val="3000"/>
              </a:lnSpc>
            </a:pP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3000" b="1" i="0" dirty="0">
                <a:solidFill>
                  <a:srgbClr val="84529B"/>
                </a:solidFill>
                <a:effectLst/>
              </a:rPr>
              <a:t>Mary</a:t>
            </a:r>
            <a:endParaRPr lang="en-US" sz="3000" dirty="0">
              <a:solidFill>
                <a:srgbClr val="000000"/>
              </a:solidFill>
              <a:effectLst/>
            </a:endParaRPr>
          </a:p>
          <a:p>
            <a:pPr>
              <a:lnSpc>
                <a:spcPts val="3000"/>
              </a:lnSpc>
            </a:pPr>
            <a:r>
              <a:rPr lang="en-US" sz="28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Known for anointing Jesus’ feet with expensive perfume</a:t>
            </a:r>
          </a:p>
          <a:p>
            <a:pPr>
              <a:lnSpc>
                <a:spcPts val="3000"/>
              </a:lnSpc>
            </a:pPr>
            <a:endParaRPr lang="en-US" sz="3000" b="1" i="0" dirty="0">
              <a:solidFill>
                <a:srgbClr val="DF9662"/>
              </a:solidFill>
              <a:effectLst/>
            </a:endParaRPr>
          </a:p>
          <a:p>
            <a:pPr>
              <a:lnSpc>
                <a:spcPts val="3000"/>
              </a:lnSpc>
            </a:pPr>
            <a:r>
              <a:rPr lang="en-US" sz="3000" b="1" i="0" dirty="0">
                <a:solidFill>
                  <a:schemeClr val="accent4">
                    <a:lumMod val="75000"/>
                  </a:schemeClr>
                </a:solidFill>
                <a:effectLst/>
              </a:rPr>
              <a:t>Judas &amp; Peter</a:t>
            </a:r>
            <a:endParaRPr lang="en-US" sz="3000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>
              <a:lnSpc>
                <a:spcPts val="3000"/>
              </a:lnSpc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Known for betraying &amp; denying Jesus</a:t>
            </a:r>
            <a:endParaRPr lang="en-US" sz="28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>
              <a:lnSpc>
                <a:spcPts val="3000"/>
              </a:lnSpc>
            </a:pPr>
            <a:endParaRPr lang="en-US" sz="3000" b="1" i="0" dirty="0">
              <a:solidFill>
                <a:srgbClr val="F1582A"/>
              </a:solidFill>
              <a:effectLst/>
            </a:endParaRPr>
          </a:p>
          <a:p>
            <a:pPr>
              <a:lnSpc>
                <a:spcPts val="3000"/>
              </a:lnSpc>
            </a:pPr>
            <a:r>
              <a:rPr lang="en-US" sz="3000" b="1" i="0" dirty="0">
                <a:solidFill>
                  <a:srgbClr val="F1582A"/>
                </a:solidFill>
                <a:effectLst/>
              </a:rPr>
              <a:t>Thomas</a:t>
            </a:r>
            <a:endParaRPr lang="en-US" sz="3000" dirty="0">
              <a:solidFill>
                <a:srgbClr val="F1582A"/>
              </a:solidFill>
              <a:effectLst/>
            </a:endParaRPr>
          </a:p>
          <a:p>
            <a:pPr>
              <a:lnSpc>
                <a:spcPts val="3000"/>
              </a:lnSpc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Known for doubting</a:t>
            </a:r>
            <a:endParaRPr lang="en-US" sz="2800" b="0" i="1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6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D862EF-647C-FB2D-8AAF-E6CE2F713F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259" y="1620562"/>
            <a:ext cx="11173521" cy="3011487"/>
          </a:xfrm>
        </p:spPr>
        <p:txBody>
          <a:bodyPr/>
          <a:lstStyle/>
          <a:p>
            <a:r>
              <a:rPr lang="en-US" sz="5400" dirty="0"/>
              <a:t>What do you want to be known for?</a:t>
            </a:r>
          </a:p>
        </p:txBody>
      </p:sp>
    </p:spTree>
    <p:extLst>
      <p:ext uri="{BB962C8B-B14F-4D97-AF65-F5344CB8AC3E}">
        <p14:creationId xmlns:p14="http://schemas.microsoft.com/office/powerpoint/2010/main" val="319847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09651D-E4DC-D62C-3CE6-DDD2B5B8D7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MATTHEW 25:1-46 ESV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D3148-82EB-CC1C-CECB-1DA518720D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933DBD-C3CF-E8C8-F559-6E2AE2B806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PARABLE OF THE TEN VIRGINS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708EE-D0DE-2C97-A179-7762BE0F27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096429"/>
            <a:ext cx="10904538" cy="3969834"/>
          </a:xfrm>
        </p:spPr>
        <p:txBody>
          <a:bodyPr/>
          <a:lstStyle/>
          <a:p>
            <a:endParaRPr lang="en-US" dirty="0"/>
          </a:p>
          <a:p>
            <a:r>
              <a:rPr lang="en-US" sz="2500" dirty="0"/>
              <a:t>THE GROOM COMING FOR HIS BRIDE</a:t>
            </a:r>
          </a:p>
          <a:p>
            <a:endParaRPr lang="en-US" sz="2500" dirty="0"/>
          </a:p>
          <a:p>
            <a:r>
              <a:rPr lang="en-US" sz="2500" dirty="0"/>
              <a:t>THE WISE VS. THE FOOLISH</a:t>
            </a:r>
          </a:p>
          <a:p>
            <a:endParaRPr lang="en-US" sz="2500" dirty="0"/>
          </a:p>
          <a:p>
            <a:r>
              <a:rPr lang="en-US" sz="2500" dirty="0"/>
              <a:t>LACK OF OIL</a:t>
            </a:r>
          </a:p>
          <a:p>
            <a:endParaRPr lang="en-US" sz="2500" dirty="0"/>
          </a:p>
          <a:p>
            <a:r>
              <a:rPr lang="en-US" sz="2500" dirty="0"/>
              <a:t>PREPAREDNESS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951FE-8B75-1717-36D1-F60822B03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341" y="1620563"/>
            <a:ext cx="10047249" cy="2929136"/>
          </a:xfrm>
        </p:spPr>
        <p:txBody>
          <a:bodyPr/>
          <a:lstStyle/>
          <a:p>
            <a:r>
              <a:rPr lang="en-US" sz="3600" i="1" baseline="30000" dirty="0"/>
              <a:t> 13. </a:t>
            </a:r>
            <a:r>
              <a:rPr lang="en-US" sz="3600" i="1" dirty="0"/>
              <a:t>Watch therefore, for you know neither the day nor the hour.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874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9CEF3-7486-F26C-D58D-2EC667007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915960-2D63-D0F8-B301-9E2769AD4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PARABLE OF THE TALENTS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185CE-3B5A-EE68-AAC1-F0D8ECDD8C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176743"/>
            <a:ext cx="10904538" cy="3900672"/>
          </a:xfrm>
        </p:spPr>
        <p:txBody>
          <a:bodyPr/>
          <a:lstStyle/>
          <a:p>
            <a:r>
              <a:rPr lang="en-US" sz="2500" dirty="0"/>
              <a:t>A MAN GOING ON A JOURNEY WITH 3 SERVANTS</a:t>
            </a:r>
          </a:p>
          <a:p>
            <a:endParaRPr lang="en-US" sz="2500" dirty="0"/>
          </a:p>
          <a:p>
            <a:r>
              <a:rPr lang="en-US" sz="2500" dirty="0"/>
              <a:t>HE ENTRUSTED THEM WITH SOME OF HIS POSSESSIONS</a:t>
            </a:r>
          </a:p>
          <a:p>
            <a:endParaRPr lang="en-US" sz="2500" dirty="0"/>
          </a:p>
          <a:p>
            <a:r>
              <a:rPr lang="en-US" sz="2500" dirty="0"/>
              <a:t>THE MASTER RETURNED AND EVALUATED EVERYONE’S WORK</a:t>
            </a:r>
          </a:p>
          <a:p>
            <a:endParaRPr lang="en-US" sz="2500" dirty="0"/>
          </a:p>
          <a:p>
            <a:r>
              <a:rPr lang="en-US" sz="2500" dirty="0"/>
              <a:t>STEWARDSHIP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3F9FB-27C8-B153-8CA9-32F1F674B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A1942A-4B7B-B264-62D4-63F09B035E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341" y="1620563"/>
            <a:ext cx="10047249" cy="2929136"/>
          </a:xfrm>
        </p:spPr>
        <p:txBody>
          <a:bodyPr/>
          <a:lstStyle/>
          <a:p>
            <a:r>
              <a:rPr lang="en-US" sz="3600" i="1" baseline="30000" dirty="0"/>
              <a:t> </a:t>
            </a:r>
            <a:r>
              <a:rPr lang="en-US" sz="1800" baseline="300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29</a:t>
            </a:r>
            <a:r>
              <a:rPr lang="en-US" sz="3600" baseline="30000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3600" i="1" dirty="0">
                <a:effectLst/>
                <a:latin typeface="Helvetic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For to everyone who has will more be given, and he will have an abundance. But from the one who has not, even what he has will be taken away. </a:t>
            </a:r>
            <a:r>
              <a:rPr lang="en-US" sz="3600" i="1" dirty="0">
                <a:effectLst/>
              </a:rPr>
              <a:t>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63891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744D4-313E-DEEB-72D7-45DF57A7B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B7F425-1B39-9971-034F-09E316E841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FINAL JUDGEMENT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44739-F903-A4EC-21C0-7B48A79AC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176743"/>
            <a:ext cx="10904538" cy="3900672"/>
          </a:xfrm>
        </p:spPr>
        <p:txBody>
          <a:bodyPr/>
          <a:lstStyle/>
          <a:p>
            <a:r>
              <a:rPr lang="en-US" sz="2500" dirty="0"/>
              <a:t>JESUS IS NO LONGER SPEAKING IN PARABLES</a:t>
            </a:r>
          </a:p>
          <a:p>
            <a:endParaRPr lang="en-US" sz="2500" dirty="0"/>
          </a:p>
          <a:p>
            <a:r>
              <a:rPr lang="en-US" sz="2500" dirty="0"/>
              <a:t>THE SHEEP VS. THE GOATS</a:t>
            </a:r>
          </a:p>
          <a:p>
            <a:endParaRPr lang="en-US" baseline="30000" dirty="0"/>
          </a:p>
          <a:p>
            <a:r>
              <a:rPr lang="en-US" baseline="30000" dirty="0"/>
              <a:t>35 </a:t>
            </a:r>
            <a:r>
              <a:rPr lang="en-US" i="1" dirty="0"/>
              <a:t>For I was hungry and you gave me food, I was thirsty and you gave me drink, I was a stranger and you welcomed me, </a:t>
            </a:r>
            <a:r>
              <a:rPr lang="en-US" i="1" baseline="30000" dirty="0"/>
              <a:t>36 </a:t>
            </a:r>
            <a:r>
              <a:rPr lang="en-US" i="1" dirty="0"/>
              <a:t>I was naked and you clothed me, I was sick and you visited me, I was in prison and you came to me.</a:t>
            </a:r>
            <a:r>
              <a:rPr lang="en-US" sz="2400" i="1" dirty="0"/>
              <a:t> </a:t>
            </a:r>
            <a:endParaRPr lang="en-US" sz="2500" i="1" dirty="0"/>
          </a:p>
          <a:p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teful 2025">
  <a:themeElements>
    <a:clrScheme name="Custom 1">
      <a:dk1>
        <a:srgbClr val="000000"/>
      </a:dk1>
      <a:lt1>
        <a:srgbClr val="FFFFFF"/>
      </a:lt1>
      <a:dk2>
        <a:srgbClr val="2C2D2E"/>
      </a:dk2>
      <a:lt2>
        <a:srgbClr val="E7E6E6"/>
      </a:lt2>
      <a:accent1>
        <a:srgbClr val="EF3641"/>
      </a:accent1>
      <a:accent2>
        <a:srgbClr val="ABD037"/>
      </a:accent2>
      <a:accent3>
        <a:srgbClr val="28BFC9"/>
      </a:accent3>
      <a:accent4>
        <a:srgbClr val="FCB022"/>
      </a:accent4>
      <a:accent5>
        <a:srgbClr val="FCFCFF"/>
      </a:accent5>
      <a:accent6>
        <a:srgbClr val="ABD037"/>
      </a:accent6>
      <a:hlink>
        <a:srgbClr val="28BFC9"/>
      </a:hlink>
      <a:folHlink>
        <a:srgbClr val="E647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teful 2025" id="{D009EB58-6C64-204F-8EB9-32389D686703}" vid="{FEC24273-C5D0-8D46-A772-25528522B6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Grateful 2025</Template>
  <TotalTime>2867</TotalTime>
  <Words>430</Words>
  <Application>Microsoft Macintosh PowerPoint</Application>
  <PresentationFormat>Widescreen</PresentationFormat>
  <Paragraphs>77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Helvetica</vt:lpstr>
      <vt:lpstr>Montserrat</vt:lpstr>
      <vt:lpstr>Montserrat Semi Bold</vt:lpstr>
      <vt:lpstr>Grateful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Anedra Butler</dc:creator>
  <cp:lastModifiedBy>Anedra Butler</cp:lastModifiedBy>
  <cp:revision>6</cp:revision>
  <dcterms:created xsi:type="dcterms:W3CDTF">2025-05-06T16:34:57Z</dcterms:created>
  <dcterms:modified xsi:type="dcterms:W3CDTF">2025-05-08T16:22:07Z</dcterms:modified>
</cp:coreProperties>
</file>