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25"/>
  </p:notesMasterIdLst>
  <p:sldIdLst>
    <p:sldId id="256" r:id="rId2"/>
    <p:sldId id="258" r:id="rId3"/>
    <p:sldId id="257" r:id="rId4"/>
    <p:sldId id="293" r:id="rId5"/>
    <p:sldId id="274" r:id="rId6"/>
    <p:sldId id="275" r:id="rId7"/>
    <p:sldId id="276" r:id="rId8"/>
    <p:sldId id="277" r:id="rId9"/>
    <p:sldId id="262" r:id="rId10"/>
    <p:sldId id="260" r:id="rId11"/>
    <p:sldId id="279" r:id="rId12"/>
    <p:sldId id="294" r:id="rId13"/>
    <p:sldId id="280" r:id="rId14"/>
    <p:sldId id="295" r:id="rId15"/>
    <p:sldId id="297" r:id="rId16"/>
    <p:sldId id="292" r:id="rId17"/>
    <p:sldId id="283" r:id="rId18"/>
    <p:sldId id="286" r:id="rId19"/>
    <p:sldId id="287" r:id="rId20"/>
    <p:sldId id="289" r:id="rId21"/>
    <p:sldId id="290" r:id="rId22"/>
    <p:sldId id="291" r:id="rId23"/>
    <p:sldId id="29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5779"/>
    <a:srgbClr val="94A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3AAE4-16B1-B44C-ACF2-8E292A6BA4F9}" v="52" dt="2025-01-11T20:46:49.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4"/>
    <p:restoredTop sz="75552"/>
  </p:normalViewPr>
  <p:slideViewPr>
    <p:cSldViewPr snapToGrid="0">
      <p:cViewPr varScale="1">
        <p:scale>
          <a:sx n="89" d="100"/>
          <a:sy n="89" d="100"/>
        </p:scale>
        <p:origin x="13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3BED0-1633-A544-BC3C-92307178BA34}"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03EFE-D411-5749-8F86-A32C19FA7DD9}" type="slidenum">
              <a:rPr lang="en-US" smtClean="0"/>
              <a:t>‹#›</a:t>
            </a:fld>
            <a:endParaRPr lang="en-US"/>
          </a:p>
        </p:txBody>
      </p:sp>
    </p:spTree>
    <p:extLst>
      <p:ext uri="{BB962C8B-B14F-4D97-AF65-F5344CB8AC3E}">
        <p14:creationId xmlns:p14="http://schemas.microsoft.com/office/powerpoint/2010/main" val="150482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John 1 - he tells us</a:t>
            </a:r>
          </a:p>
          <a:p>
            <a:r>
              <a:rPr lang="en-US" dirty="0"/>
              <a:t>In the beginning was the word</a:t>
            </a:r>
          </a:p>
          <a:p>
            <a:r>
              <a:rPr lang="en-US" dirty="0"/>
              <a:t>Just like Genesis 1 - this world is dark  and no understands Jesus</a:t>
            </a:r>
          </a:p>
          <a:p>
            <a:r>
              <a:rPr lang="en-US" dirty="0"/>
              <a:t>In fact this is what John 1 is about</a:t>
            </a:r>
          </a:p>
        </p:txBody>
      </p:sp>
      <p:sp>
        <p:nvSpPr>
          <p:cNvPr id="4" name="Slide Number Placeholder 3"/>
          <p:cNvSpPr>
            <a:spLocks noGrp="1"/>
          </p:cNvSpPr>
          <p:nvPr>
            <p:ph type="sldNum" sz="quarter" idx="5"/>
          </p:nvPr>
        </p:nvSpPr>
        <p:spPr/>
        <p:txBody>
          <a:bodyPr/>
          <a:lstStyle/>
          <a:p>
            <a:fld id="{93003EFE-D411-5749-8F86-A32C19FA7DD9}" type="slidenum">
              <a:rPr lang="en-US" smtClean="0"/>
              <a:t>3</a:t>
            </a:fld>
            <a:endParaRPr lang="en-US"/>
          </a:p>
        </p:txBody>
      </p:sp>
    </p:spTree>
    <p:extLst>
      <p:ext uri="{BB962C8B-B14F-4D97-AF65-F5344CB8AC3E}">
        <p14:creationId xmlns:p14="http://schemas.microsoft.com/office/powerpoint/2010/main" val="2469836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C2D30"/>
                </a:solidFill>
                <a:effectLst/>
                <a:latin typeface="Proxima Nova Bold"/>
              </a:rPr>
              <a:t>Labels do all three || Homosexuality - </a:t>
            </a:r>
            <a:r>
              <a:rPr lang="en-US" b="0" i="0" u="sng" dirty="0">
                <a:solidFill>
                  <a:srgbClr val="2C2D30"/>
                </a:solidFill>
                <a:effectLst/>
                <a:latin typeface="Proxima Nova Bold"/>
              </a:rPr>
              <a:t>steal</a:t>
            </a:r>
            <a:r>
              <a:rPr lang="en-US" b="0" i="0" dirty="0">
                <a:solidFill>
                  <a:srgbClr val="2C2D30"/>
                </a:solidFill>
                <a:effectLst/>
                <a:latin typeface="Proxima Nova Bold"/>
              </a:rPr>
              <a:t> you of your true ID &amp; peace</a:t>
            </a:r>
          </a:p>
          <a:p>
            <a:r>
              <a:rPr lang="en-US" b="0" i="0" dirty="0">
                <a:solidFill>
                  <a:srgbClr val="2C2D30"/>
                </a:solidFill>
                <a:effectLst/>
                <a:latin typeface="Proxima Nova Bold"/>
              </a:rPr>
              <a:t>Gender Confusion &amp; Pronouns - </a:t>
            </a:r>
            <a:r>
              <a:rPr lang="en-US" b="0" i="0" u="sng" dirty="0">
                <a:solidFill>
                  <a:srgbClr val="2C2D30"/>
                </a:solidFill>
                <a:effectLst/>
                <a:latin typeface="Proxima Nova Bold"/>
              </a:rPr>
              <a:t>kill</a:t>
            </a:r>
            <a:r>
              <a:rPr lang="en-US" b="0" i="0" dirty="0">
                <a:solidFill>
                  <a:srgbClr val="2C2D30"/>
                </a:solidFill>
                <a:effectLst/>
                <a:latin typeface="Proxima Nova Bold"/>
              </a:rPr>
              <a:t> you and relationships (suicide rate)</a:t>
            </a:r>
          </a:p>
          <a:p>
            <a:r>
              <a:rPr lang="en-US" b="0" i="0" dirty="0">
                <a:solidFill>
                  <a:srgbClr val="2C2D30"/>
                </a:solidFill>
                <a:effectLst/>
                <a:latin typeface="Proxima Nova Bold"/>
              </a:rPr>
              <a:t>Abortion -</a:t>
            </a:r>
            <a:r>
              <a:rPr lang="en-US" b="0" i="0" u="sng" dirty="0">
                <a:solidFill>
                  <a:srgbClr val="2C2D30"/>
                </a:solidFill>
                <a:effectLst/>
                <a:latin typeface="Proxima Nova Bold"/>
              </a:rPr>
              <a:t> kill </a:t>
            </a:r>
            <a:r>
              <a:rPr lang="en-US" b="0" i="0" dirty="0">
                <a:solidFill>
                  <a:srgbClr val="2C2D30"/>
                </a:solidFill>
                <a:effectLst/>
                <a:latin typeface="Proxima Nova Bold"/>
              </a:rPr>
              <a:t>- not a life - fetus, inconvenience, a choice</a:t>
            </a:r>
          </a:p>
          <a:p>
            <a:r>
              <a:rPr lang="en-US" b="0" i="0" dirty="0">
                <a:solidFill>
                  <a:srgbClr val="2C2D30"/>
                </a:solidFill>
                <a:effectLst/>
                <a:latin typeface="Proxima Nova Bold"/>
              </a:rPr>
              <a:t>Racism - those people (won’t mention labels) - </a:t>
            </a:r>
            <a:r>
              <a:rPr lang="en-US" b="0" i="0" u="sng" dirty="0">
                <a:solidFill>
                  <a:srgbClr val="2C2D30"/>
                </a:solidFill>
                <a:effectLst/>
                <a:latin typeface="Proxima Nova Bold"/>
              </a:rPr>
              <a:t>destroy</a:t>
            </a:r>
            <a:r>
              <a:rPr lang="en-US" b="0" i="0" dirty="0">
                <a:solidFill>
                  <a:srgbClr val="2C2D30"/>
                </a:solidFill>
                <a:effectLst/>
                <a:latin typeface="Proxima Nova Bold"/>
              </a:rPr>
              <a:t> community</a:t>
            </a:r>
          </a:p>
          <a:p>
            <a:r>
              <a:rPr lang="en-US" b="0" i="0" dirty="0">
                <a:solidFill>
                  <a:srgbClr val="2C2D30"/>
                </a:solidFill>
                <a:effectLst/>
                <a:latin typeface="Proxima Nova Bold"/>
              </a:rPr>
              <a:t>Politics - give us permission to </a:t>
            </a:r>
            <a:r>
              <a:rPr lang="en-US" b="0" i="0" u="sng" dirty="0">
                <a:solidFill>
                  <a:srgbClr val="2C2D30"/>
                </a:solidFill>
                <a:effectLst/>
                <a:latin typeface="Proxima Nova Bold"/>
              </a:rPr>
              <a:t>hate</a:t>
            </a:r>
            <a:r>
              <a:rPr lang="en-US" b="0" i="0" dirty="0">
                <a:solidFill>
                  <a:srgbClr val="2C2D30"/>
                </a:solidFill>
                <a:effectLst/>
                <a:latin typeface="Proxima Nova Bold"/>
              </a:rPr>
              <a:t> (godly indignation never bitterness)</a:t>
            </a:r>
          </a:p>
          <a:p>
            <a:r>
              <a:rPr lang="en-US" b="0" i="0" dirty="0">
                <a:solidFill>
                  <a:srgbClr val="2C2D30"/>
                </a:solidFill>
                <a:effectLst/>
                <a:latin typeface="Proxima Nova Bold"/>
              </a:rPr>
              <a:t>And not only Satan does this - he uses this in RELIGIOUS PEOPLE</a:t>
            </a:r>
          </a:p>
        </p:txBody>
      </p:sp>
      <p:sp>
        <p:nvSpPr>
          <p:cNvPr id="4" name="Slide Number Placeholder 3"/>
          <p:cNvSpPr>
            <a:spLocks noGrp="1"/>
          </p:cNvSpPr>
          <p:nvPr>
            <p:ph type="sldNum" sz="quarter" idx="5"/>
          </p:nvPr>
        </p:nvSpPr>
        <p:spPr/>
        <p:txBody>
          <a:bodyPr/>
          <a:lstStyle/>
          <a:p>
            <a:fld id="{93003EFE-D411-5749-8F86-A32C19FA7DD9}" type="slidenum">
              <a:rPr lang="en-US" smtClean="0"/>
              <a:t>12</a:t>
            </a:fld>
            <a:endParaRPr lang="en-US"/>
          </a:p>
        </p:txBody>
      </p:sp>
    </p:spTree>
    <p:extLst>
      <p:ext uri="{BB962C8B-B14F-4D97-AF65-F5344CB8AC3E}">
        <p14:creationId xmlns:p14="http://schemas.microsoft.com/office/powerpoint/2010/main" val="1039248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4E6E-3313-8E99-E0BE-08DE0FF03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8631C-F6B0-49EE-B464-1D41D9D78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2D249-D475-53D7-C11D-1CFD804D602B}"/>
              </a:ext>
            </a:extLst>
          </p:cNvPr>
          <p:cNvSpPr>
            <a:spLocks noGrp="1"/>
          </p:cNvSpPr>
          <p:nvPr>
            <p:ph type="body" idx="1"/>
          </p:nvPr>
        </p:nvSpPr>
        <p:spPr/>
        <p:txBody>
          <a:bodyPr/>
          <a:lstStyle/>
          <a:p>
            <a:r>
              <a:rPr lang="en-US" dirty="0"/>
              <a:t>Neither do I label you</a:t>
            </a:r>
          </a:p>
          <a:p>
            <a:r>
              <a:rPr lang="en-US" dirty="0"/>
              <a:t>You can be more - you don’t have to be that</a:t>
            </a:r>
          </a:p>
          <a:p>
            <a:r>
              <a:rPr lang="en-US" dirty="0" err="1"/>
              <a:t>Im</a:t>
            </a:r>
            <a:r>
              <a:rPr lang="en-US" dirty="0"/>
              <a:t> not </a:t>
            </a:r>
            <a:r>
              <a:rPr lang="en-US" dirty="0" err="1"/>
              <a:t>comdemning</a:t>
            </a:r>
            <a:r>
              <a:rPr lang="en-US" dirty="0"/>
              <a:t> you or cancelling you</a:t>
            </a:r>
          </a:p>
          <a:p>
            <a:r>
              <a:rPr lang="en-US" dirty="0"/>
              <a:t>I can free you from it</a:t>
            </a:r>
          </a:p>
          <a:p>
            <a:r>
              <a:rPr lang="en-US" dirty="0"/>
              <a:t>You are not your sin</a:t>
            </a:r>
          </a:p>
          <a:p>
            <a:r>
              <a:rPr lang="en-US" dirty="0"/>
              <a:t>You are in the image of God (me)</a:t>
            </a:r>
          </a:p>
          <a:p>
            <a:endParaRPr lang="en-US" dirty="0"/>
          </a:p>
        </p:txBody>
      </p:sp>
      <p:sp>
        <p:nvSpPr>
          <p:cNvPr id="4" name="Slide Number Placeholder 3">
            <a:extLst>
              <a:ext uri="{FF2B5EF4-FFF2-40B4-BE49-F238E27FC236}">
                <a16:creationId xmlns:a16="http://schemas.microsoft.com/office/drawing/2014/main" id="{47FD33E9-9785-533C-29B3-DA58963174D5}"/>
              </a:ext>
            </a:extLst>
          </p:cNvPr>
          <p:cNvSpPr>
            <a:spLocks noGrp="1"/>
          </p:cNvSpPr>
          <p:nvPr>
            <p:ph type="sldNum" sz="quarter" idx="5"/>
          </p:nvPr>
        </p:nvSpPr>
        <p:spPr/>
        <p:txBody>
          <a:bodyPr/>
          <a:lstStyle/>
          <a:p>
            <a:fld id="{93003EFE-D411-5749-8F86-A32C19FA7DD9}" type="slidenum">
              <a:rPr lang="en-US" smtClean="0"/>
              <a:t>15</a:t>
            </a:fld>
            <a:endParaRPr lang="en-US"/>
          </a:p>
        </p:txBody>
      </p:sp>
    </p:spTree>
    <p:extLst>
      <p:ext uri="{BB962C8B-B14F-4D97-AF65-F5344CB8AC3E}">
        <p14:creationId xmlns:p14="http://schemas.microsoft.com/office/powerpoint/2010/main" val="4249202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next story involving </a:t>
            </a:r>
            <a:r>
              <a:rPr lang="en-US" dirty="0" err="1"/>
              <a:t>lables</a:t>
            </a:r>
            <a:endParaRPr lang="en-US" dirty="0"/>
          </a:p>
          <a:p>
            <a:r>
              <a:rPr lang="en-US" dirty="0"/>
              <a:t>Still in the same story of The Feast of Booths</a:t>
            </a:r>
          </a:p>
          <a:p>
            <a:r>
              <a:rPr lang="en-US" dirty="0"/>
              <a:t>Other Jewish leaders - don’t believe</a:t>
            </a:r>
          </a:p>
          <a:p>
            <a:r>
              <a:rPr lang="en-US" dirty="0"/>
              <a:t>Jesus - He is the light of the world</a:t>
            </a:r>
          </a:p>
          <a:p>
            <a:r>
              <a:rPr lang="en-US" dirty="0"/>
              <a:t>He can set people free </a:t>
            </a:r>
          </a:p>
        </p:txBody>
      </p:sp>
      <p:sp>
        <p:nvSpPr>
          <p:cNvPr id="4" name="Slide Number Placeholder 3"/>
          <p:cNvSpPr>
            <a:spLocks noGrp="1"/>
          </p:cNvSpPr>
          <p:nvPr>
            <p:ph type="sldNum" sz="quarter" idx="5"/>
          </p:nvPr>
        </p:nvSpPr>
        <p:spPr/>
        <p:txBody>
          <a:bodyPr/>
          <a:lstStyle/>
          <a:p>
            <a:fld id="{93003EFE-D411-5749-8F86-A32C19FA7DD9}" type="slidenum">
              <a:rPr lang="en-US" smtClean="0"/>
              <a:t>16</a:t>
            </a:fld>
            <a:endParaRPr lang="en-US"/>
          </a:p>
        </p:txBody>
      </p:sp>
    </p:spTree>
    <p:extLst>
      <p:ext uri="{BB962C8B-B14F-4D97-AF65-F5344CB8AC3E}">
        <p14:creationId xmlns:p14="http://schemas.microsoft.com/office/powerpoint/2010/main" val="370794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992F-9AE5-E986-B8DC-ED3C1436D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5FF36-DC94-0748-5AD1-531BCFBE5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F2A4C-2BA1-FF22-DE40-486331B5E54C}"/>
              </a:ext>
            </a:extLst>
          </p:cNvPr>
          <p:cNvSpPr>
            <a:spLocks noGrp="1"/>
          </p:cNvSpPr>
          <p:nvPr>
            <p:ph type="body" idx="1"/>
          </p:nvPr>
        </p:nvSpPr>
        <p:spPr/>
        <p:txBody>
          <a:bodyPr/>
          <a:lstStyle/>
          <a:p>
            <a:r>
              <a:rPr lang="en-US" dirty="0"/>
              <a:t>They are blinded by but also using a </a:t>
            </a:r>
            <a:r>
              <a:rPr lang="en-US" dirty="0" err="1"/>
              <a:t>lable</a:t>
            </a:r>
            <a:r>
              <a:rPr lang="en-US" dirty="0"/>
              <a:t> to defend themselves</a:t>
            </a:r>
          </a:p>
          <a:p>
            <a:endParaRPr lang="en-US" dirty="0"/>
          </a:p>
          <a:p>
            <a:r>
              <a:rPr lang="en-US" dirty="0"/>
              <a:t>Jesus - your label is blinding you from your true need and your true identity</a:t>
            </a:r>
          </a:p>
          <a:p>
            <a:endParaRPr lang="en-US" dirty="0"/>
          </a:p>
          <a:p>
            <a:endParaRPr lang="en-US" dirty="0"/>
          </a:p>
        </p:txBody>
      </p:sp>
      <p:sp>
        <p:nvSpPr>
          <p:cNvPr id="4" name="Slide Number Placeholder 3">
            <a:extLst>
              <a:ext uri="{FF2B5EF4-FFF2-40B4-BE49-F238E27FC236}">
                <a16:creationId xmlns:a16="http://schemas.microsoft.com/office/drawing/2014/main" id="{123DAE33-6009-A53D-B131-71A9E8B8BB01}"/>
              </a:ext>
            </a:extLst>
          </p:cNvPr>
          <p:cNvSpPr>
            <a:spLocks noGrp="1"/>
          </p:cNvSpPr>
          <p:nvPr>
            <p:ph type="sldNum" sz="quarter" idx="5"/>
          </p:nvPr>
        </p:nvSpPr>
        <p:spPr/>
        <p:txBody>
          <a:bodyPr/>
          <a:lstStyle/>
          <a:p>
            <a:fld id="{93003EFE-D411-5749-8F86-A32C19FA7DD9}" type="slidenum">
              <a:rPr lang="en-US" smtClean="0"/>
              <a:t>17</a:t>
            </a:fld>
            <a:endParaRPr lang="en-US"/>
          </a:p>
        </p:txBody>
      </p:sp>
    </p:spTree>
    <p:extLst>
      <p:ext uri="{BB962C8B-B14F-4D97-AF65-F5344CB8AC3E}">
        <p14:creationId xmlns:p14="http://schemas.microsoft.com/office/powerpoint/2010/main" val="1310734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CFB2-2274-D453-12C8-59ACF6B4B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AE096-9533-7F92-509F-2BAD1728B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7EEF1-6A31-203E-AA40-8787A6A31EFA}"/>
              </a:ext>
            </a:extLst>
          </p:cNvPr>
          <p:cNvSpPr>
            <a:spLocks noGrp="1"/>
          </p:cNvSpPr>
          <p:nvPr>
            <p:ph type="body" idx="1"/>
          </p:nvPr>
        </p:nvSpPr>
        <p:spPr/>
        <p:txBody>
          <a:bodyPr/>
          <a:lstStyle/>
          <a:p>
            <a:r>
              <a:rPr lang="en-US" dirty="0"/>
              <a:t>Whose the sinner - </a:t>
            </a:r>
          </a:p>
          <a:p>
            <a:r>
              <a:rPr lang="en-US" dirty="0"/>
              <a:t>We’ve labeled him and so we don’t think he’s valuable</a:t>
            </a:r>
          </a:p>
          <a:p>
            <a:r>
              <a:rPr lang="en-US" dirty="0"/>
              <a:t>We don’t think God’s glory could come through him</a:t>
            </a:r>
          </a:p>
          <a:p>
            <a:r>
              <a:rPr lang="en-US" dirty="0"/>
              <a:t>Jesus - stop labeling and limiting what God can do through him</a:t>
            </a:r>
          </a:p>
          <a:p>
            <a:r>
              <a:rPr lang="en-US" dirty="0"/>
              <a:t> </a:t>
            </a:r>
          </a:p>
          <a:p>
            <a:endParaRPr lang="en-US" dirty="0"/>
          </a:p>
        </p:txBody>
      </p:sp>
      <p:sp>
        <p:nvSpPr>
          <p:cNvPr id="4" name="Slide Number Placeholder 3">
            <a:extLst>
              <a:ext uri="{FF2B5EF4-FFF2-40B4-BE49-F238E27FC236}">
                <a16:creationId xmlns:a16="http://schemas.microsoft.com/office/drawing/2014/main" id="{85BB06AC-45C0-7899-1794-43C498083F96}"/>
              </a:ext>
            </a:extLst>
          </p:cNvPr>
          <p:cNvSpPr>
            <a:spLocks noGrp="1"/>
          </p:cNvSpPr>
          <p:nvPr>
            <p:ph type="sldNum" sz="quarter" idx="5"/>
          </p:nvPr>
        </p:nvSpPr>
        <p:spPr/>
        <p:txBody>
          <a:bodyPr/>
          <a:lstStyle/>
          <a:p>
            <a:fld id="{93003EFE-D411-5749-8F86-A32C19FA7DD9}" type="slidenum">
              <a:rPr lang="en-US" smtClean="0"/>
              <a:t>19</a:t>
            </a:fld>
            <a:endParaRPr lang="en-US"/>
          </a:p>
        </p:txBody>
      </p:sp>
    </p:spTree>
    <p:extLst>
      <p:ext uri="{BB962C8B-B14F-4D97-AF65-F5344CB8AC3E}">
        <p14:creationId xmlns:p14="http://schemas.microsoft.com/office/powerpoint/2010/main" val="246071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8C10C-1F2B-6254-E5BE-DD28A0482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E0A06-8758-01E3-F571-99DD44951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0A896-0108-09BE-4278-816A7C25ACCC}"/>
              </a:ext>
            </a:extLst>
          </p:cNvPr>
          <p:cNvSpPr>
            <a:spLocks noGrp="1"/>
          </p:cNvSpPr>
          <p:nvPr>
            <p:ph type="body" idx="1"/>
          </p:nvPr>
        </p:nvSpPr>
        <p:spPr/>
        <p:txBody>
          <a:bodyPr/>
          <a:lstStyle/>
          <a:p>
            <a:r>
              <a:rPr lang="en-US" dirty="0"/>
              <a:t>Rest of the story - jews refuse to see this miracle as proof - </a:t>
            </a:r>
          </a:p>
          <a:p>
            <a:r>
              <a:rPr lang="en-US" dirty="0"/>
              <a:t>They refuse to see anyone who declares him</a:t>
            </a:r>
          </a:p>
          <a:p>
            <a:r>
              <a:rPr lang="en-US" dirty="0"/>
              <a:t>That is what the spirit of the world &amp; Satan does</a:t>
            </a:r>
          </a:p>
          <a:p>
            <a:r>
              <a:rPr lang="en-US" dirty="0"/>
              <a:t>You’re a white evangelical</a:t>
            </a:r>
          </a:p>
          <a:p>
            <a:r>
              <a:rPr lang="en-US" dirty="0"/>
              <a:t>You’re a black liberal</a:t>
            </a:r>
          </a:p>
          <a:p>
            <a:r>
              <a:rPr lang="en-US" dirty="0"/>
              <a:t>You’re uneducated, too educated, too poor, too rich</a:t>
            </a:r>
          </a:p>
          <a:p>
            <a:endParaRPr lang="en-US" dirty="0"/>
          </a:p>
        </p:txBody>
      </p:sp>
      <p:sp>
        <p:nvSpPr>
          <p:cNvPr id="4" name="Slide Number Placeholder 3">
            <a:extLst>
              <a:ext uri="{FF2B5EF4-FFF2-40B4-BE49-F238E27FC236}">
                <a16:creationId xmlns:a16="http://schemas.microsoft.com/office/drawing/2014/main" id="{497D8ACC-3D36-F85F-3131-FDAB92D8DFCE}"/>
              </a:ext>
            </a:extLst>
          </p:cNvPr>
          <p:cNvSpPr>
            <a:spLocks noGrp="1"/>
          </p:cNvSpPr>
          <p:nvPr>
            <p:ph type="sldNum" sz="quarter" idx="5"/>
          </p:nvPr>
        </p:nvSpPr>
        <p:spPr/>
        <p:txBody>
          <a:bodyPr/>
          <a:lstStyle/>
          <a:p>
            <a:fld id="{93003EFE-D411-5749-8F86-A32C19FA7DD9}" type="slidenum">
              <a:rPr lang="en-US" smtClean="0"/>
              <a:t>20</a:t>
            </a:fld>
            <a:endParaRPr lang="en-US"/>
          </a:p>
        </p:txBody>
      </p:sp>
    </p:spTree>
    <p:extLst>
      <p:ext uri="{BB962C8B-B14F-4D97-AF65-F5344CB8AC3E}">
        <p14:creationId xmlns:p14="http://schemas.microsoft.com/office/powerpoint/2010/main" val="411410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15047-DFAE-B940-F98C-78C3D2A3C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9E206-E0A6-B6AF-9088-B4BB46929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8B724-0758-843C-430C-E8FEDDCF8A11}"/>
              </a:ext>
            </a:extLst>
          </p:cNvPr>
          <p:cNvSpPr>
            <a:spLocks noGrp="1"/>
          </p:cNvSpPr>
          <p:nvPr>
            <p:ph type="body" idx="1"/>
          </p:nvPr>
        </p:nvSpPr>
        <p:spPr/>
        <p:txBody>
          <a:bodyPr/>
          <a:lstStyle/>
          <a:p>
            <a:r>
              <a:rPr lang="en-US" dirty="0"/>
              <a:t>Irony of the story</a:t>
            </a:r>
          </a:p>
          <a:p>
            <a:r>
              <a:rPr lang="en-US" dirty="0"/>
              <a:t>Jesus says to the physical blind man - you see</a:t>
            </a:r>
          </a:p>
          <a:p>
            <a:endParaRPr lang="en-US" dirty="0"/>
          </a:p>
          <a:p>
            <a:r>
              <a:rPr lang="en-US" dirty="0"/>
              <a:t>Jesus sets a label on those who reject him - blind</a:t>
            </a:r>
          </a:p>
          <a:p>
            <a:endParaRPr lang="en-US" dirty="0"/>
          </a:p>
        </p:txBody>
      </p:sp>
      <p:sp>
        <p:nvSpPr>
          <p:cNvPr id="4" name="Slide Number Placeholder 3">
            <a:extLst>
              <a:ext uri="{FF2B5EF4-FFF2-40B4-BE49-F238E27FC236}">
                <a16:creationId xmlns:a16="http://schemas.microsoft.com/office/drawing/2014/main" id="{96A449D4-93DF-A37D-5216-B78E48742EC4}"/>
              </a:ext>
            </a:extLst>
          </p:cNvPr>
          <p:cNvSpPr>
            <a:spLocks noGrp="1"/>
          </p:cNvSpPr>
          <p:nvPr>
            <p:ph type="sldNum" sz="quarter" idx="5"/>
          </p:nvPr>
        </p:nvSpPr>
        <p:spPr/>
        <p:txBody>
          <a:bodyPr/>
          <a:lstStyle/>
          <a:p>
            <a:fld id="{93003EFE-D411-5749-8F86-A32C19FA7DD9}" type="slidenum">
              <a:rPr lang="en-US" smtClean="0"/>
              <a:t>21</a:t>
            </a:fld>
            <a:endParaRPr lang="en-US"/>
          </a:p>
        </p:txBody>
      </p:sp>
    </p:spTree>
    <p:extLst>
      <p:ext uri="{BB962C8B-B14F-4D97-AF65-F5344CB8AC3E}">
        <p14:creationId xmlns:p14="http://schemas.microsoft.com/office/powerpoint/2010/main" val="1558244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this season of fasting</a:t>
            </a:r>
          </a:p>
          <a:p>
            <a:r>
              <a:rPr lang="en-US" dirty="0"/>
              <a:t>Get the world away from me so I can see the banquet</a:t>
            </a:r>
          </a:p>
          <a:p>
            <a:r>
              <a:rPr lang="en-US" dirty="0"/>
              <a:t>Get the world away so I can see you are with me</a:t>
            </a:r>
          </a:p>
          <a:p>
            <a:r>
              <a:rPr lang="en-US" dirty="0"/>
              <a:t>FAST OUR LABELS</a:t>
            </a:r>
          </a:p>
          <a:p>
            <a:r>
              <a:rPr lang="en-US" dirty="0"/>
              <a:t>But the truth - just like every story</a:t>
            </a:r>
          </a:p>
          <a:p>
            <a:r>
              <a:rPr lang="en-US" dirty="0"/>
              <a:t>We need Jesus to shred them for us</a:t>
            </a:r>
          </a:p>
          <a:p>
            <a:r>
              <a:rPr lang="en-US" dirty="0"/>
              <a:t>This fast - given food, social media, time - labels</a:t>
            </a:r>
          </a:p>
        </p:txBody>
      </p:sp>
      <p:sp>
        <p:nvSpPr>
          <p:cNvPr id="4" name="Slide Number Placeholder 3"/>
          <p:cNvSpPr>
            <a:spLocks noGrp="1"/>
          </p:cNvSpPr>
          <p:nvPr>
            <p:ph type="sldNum" sz="quarter" idx="5"/>
          </p:nvPr>
        </p:nvSpPr>
        <p:spPr/>
        <p:txBody>
          <a:bodyPr/>
          <a:lstStyle/>
          <a:p>
            <a:fld id="{93003EFE-D411-5749-8F86-A32C19FA7DD9}" type="slidenum">
              <a:rPr lang="en-US" smtClean="0"/>
              <a:t>22</a:t>
            </a:fld>
            <a:endParaRPr lang="en-US"/>
          </a:p>
        </p:txBody>
      </p:sp>
    </p:spTree>
    <p:extLst>
      <p:ext uri="{BB962C8B-B14F-4D97-AF65-F5344CB8AC3E}">
        <p14:creationId xmlns:p14="http://schemas.microsoft.com/office/powerpoint/2010/main" val="354081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2114-E13C-8068-38E8-5499BD9B3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952AB-CF44-E3B7-72AD-9E2B8B429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E51F5-E444-A5F7-56DB-FBBEBAB7D5E0}"/>
              </a:ext>
            </a:extLst>
          </p:cNvPr>
          <p:cNvSpPr>
            <a:spLocks noGrp="1"/>
          </p:cNvSpPr>
          <p:nvPr>
            <p:ph type="body" idx="1"/>
          </p:nvPr>
        </p:nvSpPr>
        <p:spPr/>
        <p:txBody>
          <a:bodyPr/>
          <a:lstStyle/>
          <a:p>
            <a:pPr marL="0" marR="0">
              <a:tabLst>
                <a:tab pos="457200" algn="l"/>
              </a:tabLst>
            </a:pPr>
            <a:r>
              <a:rPr lang="en-US" sz="1200" kern="0" dirty="0">
                <a:latin typeface="Montserrat" pitchFamily="2" charset="77"/>
                <a:ea typeface="Calibri" panose="020F0502020204030204" pitchFamily="34" charset="0"/>
              </a:rPr>
              <a:t>As we continue to fast and stay in God’s Word (Bible Recap) God wants us to . . . repent of the labels we have accepted &amp; given.</a:t>
            </a:r>
          </a:p>
          <a:p>
            <a:pPr marL="0" marR="0">
              <a:tabLst>
                <a:tab pos="457200" algn="l"/>
              </a:tabLst>
            </a:pPr>
            <a:endParaRPr lang="en-US" sz="1200" kern="0" dirty="0">
              <a:latin typeface="Montserrat" pitchFamily="2" charset="77"/>
              <a:ea typeface="Calibri" panose="020F0502020204030204" pitchFamily="34" charset="0"/>
            </a:endParaRPr>
          </a:p>
          <a:p>
            <a:pPr marL="0" marR="0">
              <a:tabLst>
                <a:tab pos="457200" algn="l"/>
              </a:tabLst>
            </a:pPr>
            <a:r>
              <a:rPr lang="en-US" sz="1200" kern="0" dirty="0">
                <a:latin typeface="Montserrat" pitchFamily="2" charset="77"/>
                <a:ea typeface="Calibri" panose="020F0502020204030204" pitchFamily="34" charset="0"/>
              </a:rPr>
              <a:t>Stop labeling people and trust God to work in their lives</a:t>
            </a:r>
          </a:p>
          <a:p>
            <a:pPr marL="0" marR="0">
              <a:tabLst>
                <a:tab pos="457200" algn="l"/>
              </a:tabLst>
            </a:pPr>
            <a:endParaRPr lang="en-US" sz="1200" kern="0" dirty="0">
              <a:latin typeface="Montserrat" pitchFamily="2" charset="77"/>
              <a:ea typeface="Calibri" panose="020F0502020204030204" pitchFamily="34" charset="0"/>
            </a:endParaRPr>
          </a:p>
          <a:p>
            <a:pPr marL="0" marR="0">
              <a:tabLst>
                <a:tab pos="457200" algn="l"/>
              </a:tabLst>
            </a:pPr>
            <a:r>
              <a:rPr lang="en-US" sz="1200" kern="0" dirty="0">
                <a:latin typeface="Montserrat" pitchFamily="2" charset="77"/>
                <a:ea typeface="Calibri" panose="020F0502020204030204" pitchFamily="34" charset="0"/>
              </a:rPr>
              <a:t>Stop labeling yourself</a:t>
            </a:r>
          </a:p>
          <a:p>
            <a:endParaRPr lang="en-US" dirty="0"/>
          </a:p>
        </p:txBody>
      </p:sp>
      <p:sp>
        <p:nvSpPr>
          <p:cNvPr id="4" name="Slide Number Placeholder 3">
            <a:extLst>
              <a:ext uri="{FF2B5EF4-FFF2-40B4-BE49-F238E27FC236}">
                <a16:creationId xmlns:a16="http://schemas.microsoft.com/office/drawing/2014/main" id="{5D9AFB95-42CD-979F-0024-EAEBDE1CDB8A}"/>
              </a:ext>
            </a:extLst>
          </p:cNvPr>
          <p:cNvSpPr>
            <a:spLocks noGrp="1"/>
          </p:cNvSpPr>
          <p:nvPr>
            <p:ph type="sldNum" sz="quarter" idx="5"/>
          </p:nvPr>
        </p:nvSpPr>
        <p:spPr/>
        <p:txBody>
          <a:bodyPr/>
          <a:lstStyle/>
          <a:p>
            <a:fld id="{93003EFE-D411-5749-8F86-A32C19FA7DD9}" type="slidenum">
              <a:rPr lang="en-US" smtClean="0"/>
              <a:t>23</a:t>
            </a:fld>
            <a:endParaRPr lang="en-US"/>
          </a:p>
        </p:txBody>
      </p:sp>
    </p:spTree>
    <p:extLst>
      <p:ext uri="{BB962C8B-B14F-4D97-AF65-F5344CB8AC3E}">
        <p14:creationId xmlns:p14="http://schemas.microsoft.com/office/powerpoint/2010/main" val="269736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58D66-21BC-39BD-5BD3-638129E0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E042B-949A-D5AC-DFA5-E1BB1749C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70E36-4320-3E0D-1407-C170B0519654}"/>
              </a:ext>
            </a:extLst>
          </p:cNvPr>
          <p:cNvSpPr>
            <a:spLocks noGrp="1"/>
          </p:cNvSpPr>
          <p:nvPr>
            <p:ph type="body" idx="1"/>
          </p:nvPr>
        </p:nvSpPr>
        <p:spPr/>
        <p:txBody>
          <a:bodyPr/>
          <a:lstStyle/>
          <a:p>
            <a:r>
              <a:rPr lang="en-US" dirty="0"/>
              <a:t>No one really knows who He is - they are guessing - can’t see</a:t>
            </a:r>
          </a:p>
          <a:p>
            <a:r>
              <a:rPr lang="en-US" dirty="0"/>
              <a:t>A lot like the book of Job - his friends can’t see / job is struggling - once his eyes see him</a:t>
            </a:r>
          </a:p>
          <a:p>
            <a:r>
              <a:rPr lang="en-US" dirty="0"/>
              <a:t>And then the next 9 chapters are all about Jesus trying to show who he is</a:t>
            </a:r>
          </a:p>
          <a:p>
            <a:r>
              <a:rPr lang="en-US" dirty="0"/>
              <a:t>Through I AM statements, </a:t>
            </a:r>
            <a:r>
              <a:rPr lang="en-US" dirty="0" err="1"/>
              <a:t>throught</a:t>
            </a:r>
            <a:r>
              <a:rPr lang="en-US" dirty="0"/>
              <a:t> signs - and through his teachings</a:t>
            </a:r>
          </a:p>
          <a:p>
            <a:r>
              <a:rPr lang="en-US" dirty="0"/>
              <a:t>But the question is will anyone really see who he is? </a:t>
            </a:r>
          </a:p>
          <a:p>
            <a:r>
              <a:rPr lang="en-US" dirty="0"/>
              <a:t>And it leads us to that question -</a:t>
            </a:r>
          </a:p>
          <a:p>
            <a:r>
              <a:rPr lang="en-US" dirty="0"/>
              <a:t> do we really see Jesus they way we should - so we can have life!</a:t>
            </a:r>
          </a:p>
        </p:txBody>
      </p:sp>
      <p:sp>
        <p:nvSpPr>
          <p:cNvPr id="4" name="Slide Number Placeholder 3">
            <a:extLst>
              <a:ext uri="{FF2B5EF4-FFF2-40B4-BE49-F238E27FC236}">
                <a16:creationId xmlns:a16="http://schemas.microsoft.com/office/drawing/2014/main" id="{6FE5A2F1-38B9-EDD2-6C81-4A35442600A1}"/>
              </a:ext>
            </a:extLst>
          </p:cNvPr>
          <p:cNvSpPr>
            <a:spLocks noGrp="1"/>
          </p:cNvSpPr>
          <p:nvPr>
            <p:ph type="sldNum" sz="quarter" idx="5"/>
          </p:nvPr>
        </p:nvSpPr>
        <p:spPr/>
        <p:txBody>
          <a:bodyPr/>
          <a:lstStyle/>
          <a:p>
            <a:fld id="{93003EFE-D411-5749-8F86-A32C19FA7DD9}" type="slidenum">
              <a:rPr lang="en-US" smtClean="0"/>
              <a:t>4</a:t>
            </a:fld>
            <a:endParaRPr lang="en-US"/>
          </a:p>
        </p:txBody>
      </p:sp>
    </p:spTree>
    <p:extLst>
      <p:ext uri="{BB962C8B-B14F-4D97-AF65-F5344CB8AC3E}">
        <p14:creationId xmlns:p14="http://schemas.microsoft.com/office/powerpoint/2010/main" val="409796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keep people from seeing Jesus</a:t>
            </a:r>
          </a:p>
          <a:p>
            <a:r>
              <a:rPr lang="en-US" dirty="0"/>
              <a:t>Even though in every one of these he either says or does something </a:t>
            </a:r>
          </a:p>
          <a:p>
            <a:r>
              <a:rPr lang="en-US" dirty="0"/>
              <a:t>(like a sign) so people will see him and the life he offers</a:t>
            </a:r>
          </a:p>
          <a:p>
            <a:endParaRPr lang="en-US" dirty="0"/>
          </a:p>
          <a:p>
            <a:r>
              <a:rPr lang="en-US" dirty="0"/>
              <a:t>But we come to the final section of Jesus mission to see</a:t>
            </a:r>
          </a:p>
          <a:p>
            <a:r>
              <a:rPr lang="en-US" dirty="0"/>
              <a:t>Its c7-10 and the final show down with the </a:t>
            </a:r>
            <a:r>
              <a:rPr lang="en-US" dirty="0" err="1"/>
              <a:t>phariees</a:t>
            </a:r>
            <a:r>
              <a:rPr lang="en-US" dirty="0"/>
              <a:t> who refuse to see</a:t>
            </a:r>
          </a:p>
          <a:p>
            <a:r>
              <a:rPr lang="en-US" dirty="0"/>
              <a:t>And it shows us the one thing that keeps so many of us from seeing Jesus - and how to heal or live</a:t>
            </a:r>
          </a:p>
        </p:txBody>
      </p:sp>
      <p:sp>
        <p:nvSpPr>
          <p:cNvPr id="4" name="Slide Number Placeholder 3"/>
          <p:cNvSpPr>
            <a:spLocks noGrp="1"/>
          </p:cNvSpPr>
          <p:nvPr>
            <p:ph type="sldNum" sz="quarter" idx="5"/>
          </p:nvPr>
        </p:nvSpPr>
        <p:spPr/>
        <p:txBody>
          <a:bodyPr/>
          <a:lstStyle/>
          <a:p>
            <a:fld id="{93003EFE-D411-5749-8F86-A32C19FA7DD9}" type="slidenum">
              <a:rPr lang="en-US" smtClean="0"/>
              <a:t>5</a:t>
            </a:fld>
            <a:endParaRPr lang="en-US"/>
          </a:p>
        </p:txBody>
      </p:sp>
    </p:spTree>
    <p:extLst>
      <p:ext uri="{BB962C8B-B14F-4D97-AF65-F5344CB8AC3E}">
        <p14:creationId xmlns:p14="http://schemas.microsoft.com/office/powerpoint/2010/main" val="289466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section begins</a:t>
            </a:r>
          </a:p>
          <a:p>
            <a:r>
              <a:rPr lang="en-US" dirty="0"/>
              <a:t>The Jewish leadership has refused to see!!!	</a:t>
            </a:r>
          </a:p>
          <a:p>
            <a:r>
              <a:rPr lang="en-US" dirty="0"/>
              <a:t>Despite all the miracles, the signs, the teaching.</a:t>
            </a:r>
          </a:p>
          <a:p>
            <a:r>
              <a:rPr lang="en-US" dirty="0"/>
              <a:t>And at first Jesus doesn’t go back down to where they are</a:t>
            </a:r>
          </a:p>
          <a:p>
            <a:r>
              <a:rPr lang="en-US" dirty="0"/>
              <a:t>But then he does - and again and again we see the one</a:t>
            </a:r>
          </a:p>
          <a:p>
            <a:r>
              <a:rPr lang="en-US" dirty="0"/>
              <a:t>   thing that blinds us more than anything else</a:t>
            </a:r>
          </a:p>
        </p:txBody>
      </p:sp>
      <p:sp>
        <p:nvSpPr>
          <p:cNvPr id="4" name="Slide Number Placeholder 3"/>
          <p:cNvSpPr>
            <a:spLocks noGrp="1"/>
          </p:cNvSpPr>
          <p:nvPr>
            <p:ph type="sldNum" sz="quarter" idx="5"/>
          </p:nvPr>
        </p:nvSpPr>
        <p:spPr/>
        <p:txBody>
          <a:bodyPr/>
          <a:lstStyle/>
          <a:p>
            <a:fld id="{93003EFE-D411-5749-8F86-A32C19FA7DD9}" type="slidenum">
              <a:rPr lang="en-US" smtClean="0"/>
              <a:t>6</a:t>
            </a:fld>
            <a:endParaRPr lang="en-US"/>
          </a:p>
        </p:txBody>
      </p:sp>
    </p:spTree>
    <p:extLst>
      <p:ext uri="{BB962C8B-B14F-4D97-AF65-F5344CB8AC3E}">
        <p14:creationId xmlns:p14="http://schemas.microsoft.com/office/powerpoint/2010/main" val="43696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healed on the sabbath - accused of breaking the law.</a:t>
            </a:r>
          </a:p>
          <a:p>
            <a:r>
              <a:rPr lang="en-US" dirty="0"/>
              <a:t>And here it is!!!!  Instead of listening to Jesus</a:t>
            </a:r>
          </a:p>
          <a:p>
            <a:r>
              <a:rPr lang="en-US" dirty="0"/>
              <a:t>THEY LABEL JESUS TO IGNORE OR NOT SEE JESUS</a:t>
            </a:r>
          </a:p>
          <a:p>
            <a:r>
              <a:rPr lang="en-US" dirty="0"/>
              <a:t>He has healed a paralyzed man, made water into wine</a:t>
            </a:r>
          </a:p>
          <a:p>
            <a:r>
              <a:rPr lang="en-US" dirty="0"/>
              <a:t>healed official’s son, fed 5,000.</a:t>
            </a:r>
          </a:p>
          <a:p>
            <a:r>
              <a:rPr lang="en-US" dirty="0"/>
              <a:t>But he is messing with our traditions, schedules, prejudices . . label </a:t>
            </a:r>
          </a:p>
        </p:txBody>
      </p:sp>
      <p:sp>
        <p:nvSpPr>
          <p:cNvPr id="4" name="Slide Number Placeholder 3"/>
          <p:cNvSpPr>
            <a:spLocks noGrp="1"/>
          </p:cNvSpPr>
          <p:nvPr>
            <p:ph type="sldNum" sz="quarter" idx="5"/>
          </p:nvPr>
        </p:nvSpPr>
        <p:spPr/>
        <p:txBody>
          <a:bodyPr/>
          <a:lstStyle/>
          <a:p>
            <a:fld id="{93003EFE-D411-5749-8F86-A32C19FA7DD9}" type="slidenum">
              <a:rPr lang="en-US" smtClean="0"/>
              <a:t>7</a:t>
            </a:fld>
            <a:endParaRPr lang="en-US"/>
          </a:p>
        </p:txBody>
      </p:sp>
    </p:spTree>
    <p:extLst>
      <p:ext uri="{BB962C8B-B14F-4D97-AF65-F5344CB8AC3E}">
        <p14:creationId xmlns:p14="http://schemas.microsoft.com/office/powerpoint/2010/main" val="36779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are divided between</a:t>
            </a:r>
          </a:p>
          <a:p>
            <a:r>
              <a:rPr lang="en-US" dirty="0"/>
              <a:t>His miracles and goodness</a:t>
            </a:r>
          </a:p>
          <a:p>
            <a:r>
              <a:rPr lang="en-US" dirty="0"/>
              <a:t>And their fears, tradition, greed, power</a:t>
            </a:r>
          </a:p>
          <a:p>
            <a:r>
              <a:rPr lang="en-US" dirty="0"/>
              <a:t>So they label him again</a:t>
            </a:r>
          </a:p>
          <a:p>
            <a:r>
              <a:rPr lang="en-US" dirty="0"/>
              <a:t>And here is why!</a:t>
            </a:r>
          </a:p>
        </p:txBody>
      </p:sp>
      <p:sp>
        <p:nvSpPr>
          <p:cNvPr id="4" name="Slide Number Placeholder 3"/>
          <p:cNvSpPr>
            <a:spLocks noGrp="1"/>
          </p:cNvSpPr>
          <p:nvPr>
            <p:ph type="sldNum" sz="quarter" idx="5"/>
          </p:nvPr>
        </p:nvSpPr>
        <p:spPr/>
        <p:txBody>
          <a:bodyPr/>
          <a:lstStyle/>
          <a:p>
            <a:fld id="{93003EFE-D411-5749-8F86-A32C19FA7DD9}" type="slidenum">
              <a:rPr lang="en-US" smtClean="0"/>
              <a:t>8</a:t>
            </a:fld>
            <a:endParaRPr lang="en-US"/>
          </a:p>
        </p:txBody>
      </p:sp>
    </p:spTree>
    <p:extLst>
      <p:ext uri="{BB962C8B-B14F-4D97-AF65-F5344CB8AC3E}">
        <p14:creationId xmlns:p14="http://schemas.microsoft.com/office/powerpoint/2010/main" val="336594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Labels disable your value, the truth - your importance</a:t>
            </a:r>
          </a:p>
          <a:p>
            <a:endParaRPr lang="en-US" dirty="0"/>
          </a:p>
          <a:p>
            <a:r>
              <a:rPr lang="en-US" dirty="0"/>
              <a:t>Labels limit your power and your worth</a:t>
            </a:r>
          </a:p>
          <a:p>
            <a:r>
              <a:rPr lang="en-US" dirty="0"/>
              <a:t>This is something you have to understand about</a:t>
            </a:r>
          </a:p>
          <a:p>
            <a:r>
              <a:rPr lang="en-US" dirty="0"/>
              <a:t>The </a:t>
            </a:r>
            <a:r>
              <a:rPr lang="en-US" dirty="0" err="1"/>
              <a:t>dakrness</a:t>
            </a:r>
            <a:r>
              <a:rPr lang="en-US" dirty="0"/>
              <a:t> of this world, sin and </a:t>
            </a:r>
            <a:r>
              <a:rPr lang="en-US" dirty="0" err="1"/>
              <a:t>satan</a:t>
            </a:r>
            <a:endParaRPr lang="en-US" dirty="0"/>
          </a:p>
        </p:txBody>
      </p:sp>
      <p:sp>
        <p:nvSpPr>
          <p:cNvPr id="4" name="Slide Number Placeholder 3"/>
          <p:cNvSpPr>
            <a:spLocks noGrp="1"/>
          </p:cNvSpPr>
          <p:nvPr>
            <p:ph type="sldNum" sz="quarter" idx="5"/>
          </p:nvPr>
        </p:nvSpPr>
        <p:spPr/>
        <p:txBody>
          <a:bodyPr/>
          <a:lstStyle/>
          <a:p>
            <a:fld id="{93003EFE-D411-5749-8F86-A32C19FA7DD9}" type="slidenum">
              <a:rPr lang="en-US" smtClean="0"/>
              <a:t>9</a:t>
            </a:fld>
            <a:endParaRPr lang="en-US"/>
          </a:p>
        </p:txBody>
      </p:sp>
    </p:spTree>
    <p:extLst>
      <p:ext uri="{BB962C8B-B14F-4D97-AF65-F5344CB8AC3E}">
        <p14:creationId xmlns:p14="http://schemas.microsoft.com/office/powerpoint/2010/main" val="46171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God’s image - means you are like me, you have value</a:t>
            </a:r>
          </a:p>
          <a:p>
            <a:r>
              <a:rPr lang="en-US" dirty="0"/>
              <a:t>LABELS MEAN U AREN’T LIKE ME- what u say isn’t 4 me</a:t>
            </a:r>
          </a:p>
          <a:p>
            <a:endParaRPr lang="en-US" dirty="0"/>
          </a:p>
          <a:p>
            <a:r>
              <a:rPr lang="en-US" dirty="0"/>
              <a:t>Satan - Labels always lead to condemnation (cancel culture)</a:t>
            </a:r>
          </a:p>
          <a:p>
            <a:r>
              <a:rPr lang="en-US" dirty="0"/>
              <a:t>we don’t have pretend like the exist or should exist</a:t>
            </a:r>
          </a:p>
          <a:p>
            <a:r>
              <a:rPr lang="en-US" dirty="0"/>
              <a:t>Labels cover God’s image and seek to destroy</a:t>
            </a:r>
          </a:p>
        </p:txBody>
      </p:sp>
      <p:sp>
        <p:nvSpPr>
          <p:cNvPr id="4" name="Slide Number Placeholder 3"/>
          <p:cNvSpPr>
            <a:spLocks noGrp="1"/>
          </p:cNvSpPr>
          <p:nvPr>
            <p:ph type="sldNum" sz="quarter" idx="5"/>
          </p:nvPr>
        </p:nvSpPr>
        <p:spPr/>
        <p:txBody>
          <a:bodyPr/>
          <a:lstStyle/>
          <a:p>
            <a:fld id="{93003EFE-D411-5749-8F86-A32C19FA7DD9}" type="slidenum">
              <a:rPr lang="en-US" smtClean="0"/>
              <a:t>10</a:t>
            </a:fld>
            <a:endParaRPr lang="en-US"/>
          </a:p>
        </p:txBody>
      </p:sp>
    </p:spTree>
    <p:extLst>
      <p:ext uri="{BB962C8B-B14F-4D97-AF65-F5344CB8AC3E}">
        <p14:creationId xmlns:p14="http://schemas.microsoft.com/office/powerpoint/2010/main" val="327509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C2D30"/>
                </a:solidFill>
                <a:effectLst/>
                <a:latin typeface="Proxima Nova Bold"/>
              </a:rPr>
              <a:t>“The road to hell is paved with overly simplistic labels”</a:t>
            </a:r>
          </a:p>
          <a:p>
            <a:endParaRPr lang="en-US" b="0" i="0" dirty="0">
              <a:solidFill>
                <a:srgbClr val="2C2D30"/>
              </a:solidFill>
              <a:effectLst/>
              <a:latin typeface="Proxima Nova Bold"/>
            </a:endParaRPr>
          </a:p>
          <a:p>
            <a:r>
              <a:rPr lang="en-US" b="0" i="0" dirty="0">
                <a:solidFill>
                  <a:srgbClr val="2C2D30"/>
                </a:solidFill>
                <a:effectLst/>
                <a:latin typeface="Proxima Nova Bold"/>
              </a:rPr>
              <a:t>Labels steals our true identity and future, our health &amp; our hope</a:t>
            </a:r>
          </a:p>
          <a:p>
            <a:endParaRPr lang="en-US" b="0" i="0" dirty="0">
              <a:solidFill>
                <a:srgbClr val="2C2D30"/>
              </a:solidFill>
              <a:effectLst/>
              <a:latin typeface="Proxima Nova Bold"/>
            </a:endParaRPr>
          </a:p>
          <a:p>
            <a:r>
              <a:rPr lang="en-US" b="0" i="0" dirty="0">
                <a:solidFill>
                  <a:srgbClr val="2C2D30"/>
                </a:solidFill>
                <a:effectLst/>
                <a:latin typeface="Proxima Nova Bold"/>
              </a:rPr>
              <a:t>Satan’s key goal - destroy the image of God you are</a:t>
            </a:r>
          </a:p>
        </p:txBody>
      </p:sp>
      <p:sp>
        <p:nvSpPr>
          <p:cNvPr id="4" name="Slide Number Placeholder 3"/>
          <p:cNvSpPr>
            <a:spLocks noGrp="1"/>
          </p:cNvSpPr>
          <p:nvPr>
            <p:ph type="sldNum" sz="quarter" idx="5"/>
          </p:nvPr>
        </p:nvSpPr>
        <p:spPr/>
        <p:txBody>
          <a:bodyPr/>
          <a:lstStyle/>
          <a:p>
            <a:fld id="{93003EFE-D411-5749-8F86-A32C19FA7DD9}" type="slidenum">
              <a:rPr lang="en-US" smtClean="0"/>
              <a:t>11</a:t>
            </a:fld>
            <a:endParaRPr lang="en-US"/>
          </a:p>
        </p:txBody>
      </p:sp>
    </p:spTree>
    <p:extLst>
      <p:ext uri="{BB962C8B-B14F-4D97-AF65-F5344CB8AC3E}">
        <p14:creationId xmlns:p14="http://schemas.microsoft.com/office/powerpoint/2010/main" val="11155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3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A white rectangular object with a blue border&#10;&#10;Description automatically generated">
            <a:extLst>
              <a:ext uri="{FF2B5EF4-FFF2-40B4-BE49-F238E27FC236}">
                <a16:creationId xmlns:a16="http://schemas.microsoft.com/office/drawing/2014/main" id="{1B797475-CCE8-4C01-768E-843EE41455B9}"/>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lnSpc>
                <a:spcPct val="100000"/>
              </a:lnSpc>
              <a:buNone/>
              <a:defRPr sz="9600" b="1" i="0" spc="300">
                <a:solidFill>
                  <a:srgbClr val="2A639E"/>
                </a:solidFill>
                <a:latin typeface="Montserrat" pitchFamily="2" charset="77"/>
              </a:defRPr>
            </a:lvl1pPr>
          </a:lstStyle>
          <a:p>
            <a:pPr lvl="0"/>
            <a:r>
              <a:rPr lang="en-US"/>
              <a:t>MAIN</a:t>
            </a:r>
          </a:p>
          <a:p>
            <a:pPr lvl="0"/>
            <a:r>
              <a:rPr lang="en-US"/>
              <a:t>POINT</a:t>
            </a:r>
          </a:p>
        </p:txBody>
      </p:sp>
    </p:spTree>
    <p:extLst>
      <p:ext uri="{BB962C8B-B14F-4D97-AF65-F5344CB8AC3E}">
        <p14:creationId xmlns:p14="http://schemas.microsoft.com/office/powerpoint/2010/main" val="400569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3" name="Picture 2" descr="A white rectangular object with a blue border&#10;&#10;Description automatically generated">
            <a:extLst>
              <a:ext uri="{FF2B5EF4-FFF2-40B4-BE49-F238E27FC236}">
                <a16:creationId xmlns:a16="http://schemas.microsoft.com/office/drawing/2014/main" id="{FCBB3379-4F57-078F-C4E3-74612AA91E34}"/>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4400" b="1" i="0" u="none" spc="300">
                <a:solidFill>
                  <a:srgbClr val="2A639E"/>
                </a:solidFill>
                <a:latin typeface="Montserrat Semi Bold" pitchFamily="2" charset="77"/>
              </a:defRPr>
            </a:lvl1pPr>
          </a:lstStyle>
          <a:p>
            <a:pPr lvl="0"/>
            <a:r>
              <a:rPr lang="en-US"/>
              <a:t>SCRIPTURE REFERENCE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0">
                <a:solidFill>
                  <a:srgbClr val="2A639E"/>
                </a:solidFill>
                <a:latin typeface="Montserrat" pitchFamily="2" charset="77"/>
                <a:cs typeface="Montserrat" pitchFamily="2" charset="77"/>
              </a:defRPr>
            </a:lvl1pPr>
            <a:lvl2pPr marL="457200" indent="0">
              <a:buNone/>
              <a:defRPr b="0" i="0">
                <a:solidFill>
                  <a:srgbClr val="2A639E"/>
                </a:solidFill>
                <a:latin typeface="Montserrat" pitchFamily="2" charset="77"/>
                <a:cs typeface="Montserrat" pitchFamily="2" charset="77"/>
              </a:defRPr>
            </a:lvl2pPr>
            <a:lvl3pPr marL="914400" indent="0">
              <a:buNone/>
              <a:defRPr b="0" i="0">
                <a:solidFill>
                  <a:srgbClr val="2A639E"/>
                </a:solidFill>
                <a:latin typeface="Montserrat" pitchFamily="2" charset="77"/>
                <a:cs typeface="Montserrat" pitchFamily="2" charset="77"/>
              </a:defRPr>
            </a:lvl3pPr>
            <a:lvl4pPr marL="1371600" indent="0">
              <a:buNone/>
              <a:defRPr b="0" i="0">
                <a:solidFill>
                  <a:srgbClr val="2A639E"/>
                </a:solidFill>
                <a:latin typeface="Montserrat" pitchFamily="2" charset="77"/>
                <a:cs typeface="Montserrat" pitchFamily="2" charset="77"/>
              </a:defRPr>
            </a:lvl4pPr>
            <a:lvl5pPr marL="1828800" indent="0">
              <a:buNone/>
              <a:defRPr b="0" i="0">
                <a:solidFill>
                  <a:srgbClr val="2A639E"/>
                </a:solidFill>
                <a:latin typeface="Montserrat" pitchFamily="2" charset="77"/>
                <a:cs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867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A white rectangular object with a blue border&#10;&#10;Description automatically generated">
            <a:extLst>
              <a:ext uri="{FF2B5EF4-FFF2-40B4-BE49-F238E27FC236}">
                <a16:creationId xmlns:a16="http://schemas.microsoft.com/office/drawing/2014/main" id="{EFBAE778-56EF-0873-0FA7-8F9C238226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2705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book with text overlay&#10;&#10;Description automatically generated">
            <a:extLst>
              <a:ext uri="{FF2B5EF4-FFF2-40B4-BE49-F238E27FC236}">
                <a16:creationId xmlns:a16="http://schemas.microsoft.com/office/drawing/2014/main" id="{209B2AA2-6313-5D44-7695-C4FEB077EC65}"/>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046320778"/>
      </p:ext>
    </p:extLst>
  </p:cSld>
  <p:clrMap bg1="lt1" tx1="dk1" bg2="lt2" tx2="dk2" accent1="accent1" accent2="accent2" accent3="accent3" accent4="accent4" accent5="accent5" accent6="accent6" hlink="hlink" folHlink="folHlink"/>
  <p:sldLayoutIdLst>
    <p:sldLayoutId id="2147483659" r:id="rId1"/>
    <p:sldLayoutId id="2147483656" r:id="rId2"/>
    <p:sldLayoutId id="2147483657"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260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8007E-FF93-0DB7-A7A2-4FF2ED3C1A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610E73-C67E-9EDA-4FD1-49FB45D0D957}"/>
              </a:ext>
            </a:extLst>
          </p:cNvPr>
          <p:cNvSpPr txBox="1"/>
          <p:nvPr/>
        </p:nvSpPr>
        <p:spPr>
          <a:xfrm>
            <a:off x="621174" y="982176"/>
            <a:ext cx="10949651" cy="4293483"/>
          </a:xfrm>
          <a:prstGeom prst="rect">
            <a:avLst/>
          </a:prstGeom>
          <a:noFill/>
        </p:spPr>
        <p:txBody>
          <a:bodyPr wrap="square">
            <a:spAutoFit/>
          </a:bodyPr>
          <a:lstStyle/>
          <a:p>
            <a:pPr marL="0" marR="0">
              <a:tabLst>
                <a:tab pos="457200" algn="l"/>
              </a:tabLst>
            </a:pPr>
            <a:r>
              <a:rPr lang="en-US" sz="3900" b="1" dirty="0">
                <a:effectLst/>
                <a:latin typeface="Montserrat" pitchFamily="2" charset="77"/>
                <a:ea typeface="Calibri" panose="020F0502020204030204" pitchFamily="34" charset="0"/>
              </a:rPr>
              <a:t>How do we see people?</a:t>
            </a:r>
            <a:endParaRPr lang="en-US" sz="3900" b="1" dirty="0">
              <a:solidFill>
                <a:srgbClr val="435779"/>
              </a:solidFill>
              <a:latin typeface="Montserrat" pitchFamily="2" charset="77"/>
              <a:ea typeface="Calibri" panose="020F0502020204030204" pitchFamily="34" charset="0"/>
            </a:endParaRPr>
          </a:p>
          <a:p>
            <a:pPr marL="0" marR="0">
              <a:tabLst>
                <a:tab pos="457200" algn="l"/>
              </a:tabLst>
            </a:pPr>
            <a:endParaRPr lang="en-US" sz="3900" dirty="0">
              <a:effectLst/>
              <a:latin typeface="Montserrat" pitchFamily="2" charset="77"/>
              <a:ea typeface="Calibri" panose="020F0502020204030204" pitchFamily="34" charset="0"/>
            </a:endParaRPr>
          </a:p>
          <a:p>
            <a:pPr marL="0" marR="0">
              <a:tabLst>
                <a:tab pos="457200" algn="l"/>
              </a:tabLst>
            </a:pPr>
            <a:r>
              <a:rPr lang="en-US" sz="3900" dirty="0">
                <a:latin typeface="Montserrat" pitchFamily="2" charset="77"/>
                <a:ea typeface="Calibri" panose="020F0502020204030204" pitchFamily="34" charset="0"/>
              </a:rPr>
              <a:t>God’s Kingdom: the image of </a:t>
            </a:r>
            <a:r>
              <a:rPr lang="en-US" sz="3900" dirty="0">
                <a:effectLst/>
                <a:latin typeface="Montserrat" pitchFamily="2" charset="77"/>
                <a:ea typeface="Calibri" panose="020F0502020204030204" pitchFamily="34" charset="0"/>
              </a:rPr>
              <a:t>God </a:t>
            </a:r>
          </a:p>
          <a:p>
            <a:pPr marL="0" marR="0">
              <a:tabLst>
                <a:tab pos="457200" algn="l"/>
              </a:tabLst>
            </a:pPr>
            <a:endParaRPr lang="en-US" sz="3900" dirty="0">
              <a:latin typeface="Montserrat" pitchFamily="2" charset="77"/>
              <a:ea typeface="Calibri" panose="020F0502020204030204" pitchFamily="34" charset="0"/>
            </a:endParaRPr>
          </a:p>
          <a:p>
            <a:pPr marL="0" marR="0">
              <a:tabLst>
                <a:tab pos="457200" algn="l"/>
              </a:tabLst>
            </a:pPr>
            <a:r>
              <a:rPr lang="en-US" sz="3900" dirty="0">
                <a:latin typeface="Montserrat" pitchFamily="2" charset="77"/>
                <a:ea typeface="Calibri" panose="020F0502020204030204" pitchFamily="34" charset="0"/>
              </a:rPr>
              <a:t>World’s</a:t>
            </a:r>
            <a:r>
              <a:rPr lang="en-US" sz="3900" dirty="0">
                <a:effectLst/>
                <a:latin typeface="Montserrat" pitchFamily="2" charset="77"/>
                <a:ea typeface="Calibri" panose="020F0502020204030204" pitchFamily="34" charset="0"/>
              </a:rPr>
              <a:t> Kingdom: the labels of man</a:t>
            </a:r>
          </a:p>
          <a:p>
            <a:pPr marL="0" marR="0">
              <a:tabLst>
                <a:tab pos="457200" algn="l"/>
              </a:tabLst>
            </a:pPr>
            <a:endParaRPr lang="en-US" sz="3900" dirty="0">
              <a:latin typeface="Montserrat" pitchFamily="2" charset="77"/>
              <a:ea typeface="Calibri" panose="020F0502020204030204" pitchFamily="34" charset="0"/>
            </a:endParaRPr>
          </a:p>
          <a:p>
            <a:pPr marL="0" marR="0">
              <a:tabLst>
                <a:tab pos="457200" algn="l"/>
              </a:tabLst>
            </a:pPr>
            <a:r>
              <a:rPr lang="en-US" sz="3900" dirty="0">
                <a:effectLst/>
                <a:latin typeface="Montserrat" pitchFamily="2" charset="77"/>
                <a:ea typeface="Calibri" panose="020F0502020204030204" pitchFamily="34" charset="0"/>
              </a:rPr>
              <a:t>Satan’s Kingdom: 	the condemnation of sin</a:t>
            </a:r>
          </a:p>
        </p:txBody>
      </p:sp>
    </p:spTree>
    <p:extLst>
      <p:ext uri="{BB962C8B-B14F-4D97-AF65-F5344CB8AC3E}">
        <p14:creationId xmlns:p14="http://schemas.microsoft.com/office/powerpoint/2010/main" val="35596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3C03-F0AE-E3C5-0B5D-21C4477F89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4BD987-E5E0-C9D6-6A58-B201DE703284}"/>
              </a:ext>
            </a:extLst>
          </p:cNvPr>
          <p:cNvSpPr txBox="1"/>
          <p:nvPr/>
        </p:nvSpPr>
        <p:spPr>
          <a:xfrm>
            <a:off x="1028700" y="1169736"/>
            <a:ext cx="10534409" cy="4401205"/>
          </a:xfrm>
          <a:prstGeom prst="rect">
            <a:avLst/>
          </a:prstGeom>
          <a:noFill/>
        </p:spPr>
        <p:txBody>
          <a:bodyPr wrap="square">
            <a:spAutoFit/>
          </a:bodyPr>
          <a:lstStyle/>
          <a:p>
            <a:pPr marL="0" marR="0">
              <a:tabLst>
                <a:tab pos="457200" algn="l"/>
              </a:tabLst>
            </a:pPr>
            <a:r>
              <a:rPr lang="en-US" sz="4000" b="1" kern="0" dirty="0">
                <a:latin typeface="Montserrat" pitchFamily="2" charset="77"/>
              </a:rPr>
              <a:t>Labels blind us to</a:t>
            </a:r>
          </a:p>
          <a:p>
            <a:pPr marL="0" marR="0">
              <a:tabLst>
                <a:tab pos="457200" algn="l"/>
              </a:tabLst>
            </a:pPr>
            <a:r>
              <a:rPr lang="en-US" sz="4000" b="1" kern="0" dirty="0">
                <a:solidFill>
                  <a:srgbClr val="435779"/>
                </a:solidFill>
                <a:latin typeface="Montserrat" pitchFamily="2" charset="77"/>
                <a:ea typeface="Calibri" panose="020F0502020204030204" pitchFamily="34" charset="0"/>
              </a:rPr>
              <a:t>- the truth of God</a:t>
            </a:r>
          </a:p>
          <a:p>
            <a:pPr marL="0" marR="0">
              <a:tabLst>
                <a:tab pos="457200" algn="l"/>
              </a:tabLst>
            </a:pPr>
            <a:r>
              <a:rPr lang="en-US" sz="4000" b="1" kern="0" dirty="0">
                <a:solidFill>
                  <a:srgbClr val="435779"/>
                </a:solidFill>
                <a:latin typeface="Montserrat" pitchFamily="2" charset="77"/>
                <a:ea typeface="Calibri" panose="020F0502020204030204" pitchFamily="34" charset="0"/>
              </a:rPr>
              <a:t>- the value of others</a:t>
            </a:r>
          </a:p>
          <a:p>
            <a:pPr marL="0" marR="0">
              <a:tabLst>
                <a:tab pos="457200" algn="l"/>
              </a:tabLst>
            </a:pPr>
            <a:r>
              <a:rPr lang="en-US" sz="4000" b="1" kern="0" dirty="0">
                <a:solidFill>
                  <a:srgbClr val="435779"/>
                </a:solidFill>
                <a:latin typeface="Montserrat" pitchFamily="2" charset="77"/>
                <a:ea typeface="Calibri" panose="020F0502020204030204" pitchFamily="34" charset="0"/>
              </a:rPr>
              <a:t>- the evil in our own hearts</a:t>
            </a:r>
          </a:p>
          <a:p>
            <a:pPr marL="0" marR="0">
              <a:tabLst>
                <a:tab pos="457200" algn="l"/>
              </a:tabLst>
            </a:pPr>
            <a:endParaRPr lang="en-US" sz="4000" b="1" kern="0" dirty="0">
              <a:latin typeface="Montserrat" pitchFamily="2" charset="77"/>
              <a:ea typeface="Calibri" panose="020F0502020204030204" pitchFamily="34" charset="0"/>
            </a:endParaRPr>
          </a:p>
          <a:p>
            <a:pPr marL="0" marR="0">
              <a:tabLst>
                <a:tab pos="457200" algn="l"/>
              </a:tabLst>
            </a:pPr>
            <a:r>
              <a:rPr lang="en-US" sz="4000" b="1" kern="0" dirty="0">
                <a:latin typeface="Montserrat" pitchFamily="2" charset="77"/>
                <a:ea typeface="Calibri" panose="020F0502020204030204" pitchFamily="34" charset="0"/>
              </a:rPr>
              <a:t>They give us permission to </a:t>
            </a:r>
            <a:r>
              <a:rPr lang="en-US" sz="4000" b="1" u="sng" kern="0" dirty="0">
                <a:latin typeface="Montserrat" pitchFamily="2" charset="77"/>
                <a:ea typeface="Calibri" panose="020F0502020204030204" pitchFamily="34" charset="0"/>
              </a:rPr>
              <a:t>destroy </a:t>
            </a:r>
            <a:r>
              <a:rPr lang="en-US" sz="4000" b="1" kern="0" dirty="0">
                <a:latin typeface="Montserrat" pitchFamily="2" charset="77"/>
                <a:ea typeface="Calibri" panose="020F0502020204030204" pitchFamily="34" charset="0"/>
              </a:rPr>
              <a:t>relationships, families &amp; communities.</a:t>
            </a:r>
          </a:p>
        </p:txBody>
      </p:sp>
    </p:spTree>
    <p:extLst>
      <p:ext uri="{BB962C8B-B14F-4D97-AF65-F5344CB8AC3E}">
        <p14:creationId xmlns:p14="http://schemas.microsoft.com/office/powerpoint/2010/main" val="127965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EB3AD-40B7-16B6-E67E-6BB7C8B502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9EFCD6-6DAF-3276-D831-C65AB4C51DD3}"/>
              </a:ext>
            </a:extLst>
          </p:cNvPr>
          <p:cNvSpPr txBox="1"/>
          <p:nvPr/>
        </p:nvSpPr>
        <p:spPr>
          <a:xfrm>
            <a:off x="673260" y="826836"/>
            <a:ext cx="10845479" cy="3785652"/>
          </a:xfrm>
          <a:prstGeom prst="rect">
            <a:avLst/>
          </a:prstGeom>
          <a:noFill/>
        </p:spPr>
        <p:txBody>
          <a:bodyPr wrap="square">
            <a:spAutoFit/>
          </a:bodyPr>
          <a:lstStyle/>
          <a:p>
            <a:r>
              <a:rPr lang="en-US" sz="4000" kern="100" dirty="0">
                <a:effectLst/>
                <a:latin typeface="Montserrat" pitchFamily="2" charset="77"/>
                <a:ea typeface="Aptos" panose="020B0004020202020204" pitchFamily="34" charset="0"/>
                <a:cs typeface="Times New Roman" panose="02020603050405020304" pitchFamily="18" charset="0"/>
              </a:rPr>
              <a:t>“</a:t>
            </a:r>
            <a:r>
              <a:rPr lang="en-US" sz="4000" dirty="0">
                <a:effectLst/>
                <a:latin typeface="Montserrat" pitchFamily="2" charset="77"/>
              </a:rPr>
              <a:t>The thief comes only to </a:t>
            </a:r>
            <a:r>
              <a:rPr lang="en-US" sz="4000" b="1" dirty="0">
                <a:solidFill>
                  <a:schemeClr val="accent2">
                    <a:lumMod val="50000"/>
                  </a:schemeClr>
                </a:solidFill>
                <a:effectLst/>
                <a:latin typeface="Montserrat" pitchFamily="2" charset="77"/>
              </a:rPr>
              <a:t>steal</a:t>
            </a:r>
            <a:r>
              <a:rPr lang="en-US" sz="4000" dirty="0">
                <a:effectLst/>
                <a:latin typeface="Montserrat" pitchFamily="2" charset="77"/>
              </a:rPr>
              <a:t> and </a:t>
            </a:r>
            <a:r>
              <a:rPr lang="en-US" sz="4000" b="1" dirty="0">
                <a:solidFill>
                  <a:schemeClr val="accent4">
                    <a:lumMod val="75000"/>
                  </a:schemeClr>
                </a:solidFill>
                <a:effectLst/>
                <a:latin typeface="Montserrat" pitchFamily="2" charset="77"/>
              </a:rPr>
              <a:t>kill</a:t>
            </a:r>
            <a:r>
              <a:rPr lang="en-US" sz="4000" dirty="0">
                <a:effectLst/>
                <a:latin typeface="Montserrat" pitchFamily="2" charset="77"/>
              </a:rPr>
              <a:t> and </a:t>
            </a:r>
            <a:r>
              <a:rPr lang="en-US" sz="4000" b="1" dirty="0">
                <a:solidFill>
                  <a:srgbClr val="C00000"/>
                </a:solidFill>
                <a:effectLst/>
                <a:latin typeface="Montserrat" pitchFamily="2" charset="77"/>
              </a:rPr>
              <a:t>destroy</a:t>
            </a:r>
            <a:r>
              <a:rPr lang="en-US" sz="4000" dirty="0">
                <a:effectLst/>
                <a:latin typeface="Montserrat" pitchFamily="2" charset="77"/>
              </a:rPr>
              <a:t>. I came that they may have </a:t>
            </a:r>
            <a:r>
              <a:rPr lang="en-US" sz="4000" b="1" dirty="0">
                <a:solidFill>
                  <a:schemeClr val="accent5">
                    <a:lumMod val="50000"/>
                  </a:schemeClr>
                </a:solidFill>
                <a:effectLst/>
                <a:latin typeface="Montserrat" pitchFamily="2" charset="77"/>
              </a:rPr>
              <a:t>life</a:t>
            </a:r>
            <a:r>
              <a:rPr lang="en-US" sz="4000" dirty="0">
                <a:effectLst/>
                <a:latin typeface="Montserrat" pitchFamily="2" charset="77"/>
              </a:rPr>
              <a:t> and have it abundantly. I am the good shepherd. </a:t>
            </a:r>
          </a:p>
          <a:p>
            <a:pPr marL="0" marR="0"/>
            <a:endParaRPr lang="en-US" sz="4000" kern="100" dirty="0">
              <a:latin typeface="Montserrat" pitchFamily="2" charset="77"/>
              <a:ea typeface="Aptos" panose="020B0004020202020204" pitchFamily="34" charset="0"/>
              <a:cs typeface="Times New Roman" panose="02020603050405020304" pitchFamily="18" charset="0"/>
            </a:endParaRPr>
          </a:p>
          <a:p>
            <a:pPr marL="0" marR="0"/>
            <a:r>
              <a:rPr lang="en-US" sz="4000" kern="100" dirty="0">
                <a:effectLst/>
                <a:latin typeface="Montserrat" pitchFamily="2" charset="77"/>
                <a:ea typeface="Aptos" panose="020B0004020202020204" pitchFamily="34" charset="0"/>
                <a:cs typeface="Times New Roman" panose="02020603050405020304" pitchFamily="18" charset="0"/>
              </a:rPr>
              <a:t>John 10:10</a:t>
            </a:r>
          </a:p>
        </p:txBody>
      </p:sp>
    </p:spTree>
    <p:extLst>
      <p:ext uri="{BB962C8B-B14F-4D97-AF65-F5344CB8AC3E}">
        <p14:creationId xmlns:p14="http://schemas.microsoft.com/office/powerpoint/2010/main" val="4097742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848B-7954-0BD7-F4D1-EC92ED7CEB9F}"/>
            </a:ext>
          </a:extLst>
        </p:cNvPr>
        <p:cNvGrpSpPr/>
        <p:nvPr/>
      </p:nvGrpSpPr>
      <p:grpSpPr>
        <a:xfrm>
          <a:off x="0" y="0"/>
          <a:ext cx="0" cy="0"/>
          <a:chOff x="0" y="0"/>
          <a:chExt cx="0" cy="0"/>
        </a:xfrm>
      </p:grpSpPr>
      <p:pic>
        <p:nvPicPr>
          <p:cNvPr id="1028" name="Picture 4" descr="Was the Woman Caught in Adultery Original to John's Gospel? – Apostolic  Insiders">
            <a:extLst>
              <a:ext uri="{FF2B5EF4-FFF2-40B4-BE49-F238E27FC236}">
                <a16:creationId xmlns:a16="http://schemas.microsoft.com/office/drawing/2014/main" id="{3B9D8D58-8F48-BF95-9880-893638C2F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557"/>
          <a:stretch/>
        </p:blipFill>
        <p:spPr bwMode="auto">
          <a:xfrm>
            <a:off x="0" y="2718353"/>
            <a:ext cx="13062857" cy="4488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AE2267-4E13-9AFF-718C-EA9CE6B9CA0A}"/>
              </a:ext>
            </a:extLst>
          </p:cNvPr>
          <p:cNvSpPr txBox="1"/>
          <p:nvPr/>
        </p:nvSpPr>
        <p:spPr>
          <a:xfrm>
            <a:off x="673260" y="348473"/>
            <a:ext cx="10845479" cy="2369880"/>
          </a:xfrm>
          <a:prstGeom prst="rect">
            <a:avLst/>
          </a:prstGeom>
          <a:noFill/>
        </p:spPr>
        <p:txBody>
          <a:bodyPr wrap="square">
            <a:spAutoFit/>
          </a:bodyPr>
          <a:lstStyle/>
          <a:p>
            <a:r>
              <a:rPr lang="en-US" sz="3700" kern="100" dirty="0">
                <a:effectLst/>
                <a:latin typeface="Montserrat" pitchFamily="2" charset="77"/>
                <a:ea typeface="Aptos" panose="020B0004020202020204" pitchFamily="34" charset="0"/>
                <a:cs typeface="Times New Roman" panose="02020603050405020304" pitchFamily="18" charset="0"/>
              </a:rPr>
              <a:t>“</a:t>
            </a:r>
            <a:r>
              <a:rPr lang="en-US" sz="3700" dirty="0">
                <a:effectLst/>
                <a:latin typeface="Montserrat" pitchFamily="2" charset="77"/>
              </a:rPr>
              <a:t>Teacher, this woman has been caught in the act of adultery. Now in the Law, Moses commanded us to stone </a:t>
            </a:r>
            <a:r>
              <a:rPr lang="en-US" sz="3700" b="1" dirty="0">
                <a:effectLst/>
                <a:latin typeface="Montserrat" pitchFamily="2" charset="77"/>
              </a:rPr>
              <a:t>such women.</a:t>
            </a:r>
          </a:p>
          <a:p>
            <a:r>
              <a:rPr lang="en-US" sz="3700" dirty="0">
                <a:effectLst/>
                <a:latin typeface="Montserrat" pitchFamily="2" charset="77"/>
              </a:rPr>
              <a:t>So what do you say?” (</a:t>
            </a:r>
            <a:r>
              <a:rPr lang="en-US" sz="3700" kern="100" dirty="0">
                <a:latin typeface="Montserrat" pitchFamily="2" charset="77"/>
                <a:ea typeface="Aptos" panose="020B0004020202020204" pitchFamily="34" charset="0"/>
                <a:cs typeface="Times New Roman" panose="02020603050405020304" pitchFamily="18" charset="0"/>
              </a:rPr>
              <a:t>8:4-5)</a:t>
            </a:r>
            <a:endParaRPr lang="en-US" sz="3700" kern="100" dirty="0">
              <a:effectLst/>
              <a:latin typeface="Montserrat" pitchFamily="2" charset="77"/>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19243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E1965-ED20-DC8C-ABB5-DFA4476C71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7569BF-905E-BECB-B65C-8FE814DF1061}"/>
              </a:ext>
            </a:extLst>
          </p:cNvPr>
          <p:cNvSpPr txBox="1"/>
          <p:nvPr/>
        </p:nvSpPr>
        <p:spPr>
          <a:xfrm>
            <a:off x="673260" y="535900"/>
            <a:ext cx="10845479" cy="5786199"/>
          </a:xfrm>
          <a:prstGeom prst="rect">
            <a:avLst/>
          </a:prstGeom>
          <a:noFill/>
        </p:spPr>
        <p:txBody>
          <a:bodyPr wrap="square">
            <a:spAutoFit/>
          </a:bodyPr>
          <a:lstStyle/>
          <a:p>
            <a:r>
              <a:rPr lang="en-US" sz="3700" kern="100" dirty="0">
                <a:effectLst/>
                <a:latin typeface="Montserrat" pitchFamily="2" charset="77"/>
                <a:ea typeface="Aptos" panose="020B0004020202020204" pitchFamily="34" charset="0"/>
                <a:cs typeface="Times New Roman" panose="02020603050405020304" pitchFamily="18" charset="0"/>
              </a:rPr>
              <a:t>“ </a:t>
            </a:r>
            <a:r>
              <a:rPr lang="en-US" sz="3700" dirty="0">
                <a:effectLst/>
                <a:latin typeface="Montserrat" pitchFamily="2" charset="77"/>
              </a:rPr>
              <a:t>Jesus bent down and wrote with his finger on the ground. And as they continued to ask him, he stood up and said to them, </a:t>
            </a:r>
          </a:p>
          <a:p>
            <a:r>
              <a:rPr lang="en-US" sz="3700" dirty="0">
                <a:effectLst/>
                <a:latin typeface="Montserrat" pitchFamily="2" charset="77"/>
              </a:rPr>
              <a:t>“Let him who is</a:t>
            </a:r>
          </a:p>
          <a:p>
            <a:r>
              <a:rPr lang="en-US" sz="3700" dirty="0">
                <a:effectLst/>
                <a:latin typeface="Montserrat" pitchFamily="2" charset="77"/>
              </a:rPr>
              <a:t>without sin</a:t>
            </a:r>
          </a:p>
          <a:p>
            <a:r>
              <a:rPr lang="en-US" sz="3700" dirty="0">
                <a:effectLst/>
                <a:latin typeface="Montserrat" pitchFamily="2" charset="77"/>
              </a:rPr>
              <a:t>among you </a:t>
            </a:r>
          </a:p>
          <a:p>
            <a:r>
              <a:rPr lang="en-US" sz="3700" dirty="0">
                <a:effectLst/>
                <a:latin typeface="Montserrat" pitchFamily="2" charset="77"/>
              </a:rPr>
              <a:t>be the first </a:t>
            </a:r>
          </a:p>
          <a:p>
            <a:r>
              <a:rPr lang="en-US" sz="3700" dirty="0">
                <a:effectLst/>
                <a:latin typeface="Montserrat" pitchFamily="2" charset="77"/>
              </a:rPr>
              <a:t>to throw a </a:t>
            </a:r>
          </a:p>
          <a:p>
            <a:r>
              <a:rPr lang="en-US" sz="3700" dirty="0">
                <a:effectLst/>
                <a:latin typeface="Montserrat" pitchFamily="2" charset="77"/>
              </a:rPr>
              <a:t>stone at her.” </a:t>
            </a:r>
            <a:endParaRPr lang="en-US" sz="3700" kern="100" dirty="0">
              <a:latin typeface="Montserrat" pitchFamily="2" charset="77"/>
              <a:ea typeface="Aptos" panose="020B0004020202020204" pitchFamily="34" charset="0"/>
              <a:cs typeface="Times New Roman" panose="02020603050405020304" pitchFamily="18" charset="0"/>
            </a:endParaRPr>
          </a:p>
          <a:p>
            <a:r>
              <a:rPr lang="en-US" sz="3700" kern="100" dirty="0">
                <a:latin typeface="Montserrat" pitchFamily="2" charset="77"/>
                <a:ea typeface="Aptos" panose="020B0004020202020204" pitchFamily="34" charset="0"/>
                <a:cs typeface="Times New Roman" panose="02020603050405020304" pitchFamily="18" charset="0"/>
              </a:rPr>
              <a:t>(8:6-7)</a:t>
            </a:r>
            <a:endParaRPr lang="en-US" sz="3700" kern="100" dirty="0">
              <a:effectLst/>
              <a:latin typeface="Montserrat" pitchFamily="2" charset="77"/>
              <a:ea typeface="Aptos" panose="020B0004020202020204" pitchFamily="34" charset="0"/>
              <a:cs typeface="Times New Roman" panose="02020603050405020304" pitchFamily="18" charset="0"/>
            </a:endParaRPr>
          </a:p>
        </p:txBody>
      </p:sp>
      <p:pic>
        <p:nvPicPr>
          <p:cNvPr id="2" name="Picture 2" descr="John 8">
            <a:extLst>
              <a:ext uri="{FF2B5EF4-FFF2-40B4-BE49-F238E27FC236}">
                <a16:creationId xmlns:a16="http://schemas.microsoft.com/office/drawing/2014/main" id="{64E1ACD6-C112-9FF0-41B6-C1C4FB2AC1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42" b="15562"/>
          <a:stretch/>
        </p:blipFill>
        <p:spPr bwMode="auto">
          <a:xfrm>
            <a:off x="4997921" y="2612774"/>
            <a:ext cx="7084541" cy="424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06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A609-96A9-63BE-EF92-3667F6D47F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A7FE15-0F9C-E3FD-E2D8-765C5E7FA564}"/>
              </a:ext>
            </a:extLst>
          </p:cNvPr>
          <p:cNvSpPr txBox="1"/>
          <p:nvPr/>
        </p:nvSpPr>
        <p:spPr>
          <a:xfrm>
            <a:off x="516098" y="428178"/>
            <a:ext cx="4813140" cy="6001643"/>
          </a:xfrm>
          <a:prstGeom prst="rect">
            <a:avLst/>
          </a:prstGeom>
          <a:noFill/>
        </p:spPr>
        <p:txBody>
          <a:bodyPr wrap="square">
            <a:spAutoFit/>
          </a:bodyPr>
          <a:lstStyle/>
          <a:p>
            <a:r>
              <a:rPr lang="en-US" sz="3200" dirty="0">
                <a:effectLst/>
                <a:latin typeface="Montserrat" pitchFamily="2" charset="77"/>
              </a:rPr>
              <a:t>they went away one by one, . . Jesus stood up and said to her, “Woman, where are they? Has no one condemned you?” She said, “No one, Lord.” And Jesus said, </a:t>
            </a:r>
            <a:r>
              <a:rPr lang="en-US" sz="3200" b="1" dirty="0">
                <a:solidFill>
                  <a:srgbClr val="435779"/>
                </a:solidFill>
                <a:effectLst/>
                <a:latin typeface="Montserrat" pitchFamily="2" charset="77"/>
              </a:rPr>
              <a:t>“Neither do I condemn you; go, and from now on sin no more.”   </a:t>
            </a:r>
            <a:r>
              <a:rPr lang="en-US" sz="3200" kern="100" dirty="0">
                <a:latin typeface="Montserrat" pitchFamily="2" charset="77"/>
                <a:ea typeface="Aptos" panose="020B0004020202020204" pitchFamily="34" charset="0"/>
                <a:cs typeface="Times New Roman" panose="02020603050405020304" pitchFamily="18" charset="0"/>
              </a:rPr>
              <a:t>(8:9-11)</a:t>
            </a:r>
            <a:endParaRPr lang="en-US" sz="3200" kern="100" dirty="0">
              <a:effectLst/>
              <a:latin typeface="Montserrat" pitchFamily="2" charset="77"/>
              <a:ea typeface="Aptos" panose="020B0004020202020204" pitchFamily="34" charset="0"/>
              <a:cs typeface="Times New Roman" panose="02020603050405020304" pitchFamily="18" charset="0"/>
            </a:endParaRPr>
          </a:p>
        </p:txBody>
      </p:sp>
      <p:pic>
        <p:nvPicPr>
          <p:cNvPr id="3074" name="Picture 2" descr="John 8- Drop The Stones | Unashamed of Jesus">
            <a:extLst>
              <a:ext uri="{FF2B5EF4-FFF2-40B4-BE49-F238E27FC236}">
                <a16:creationId xmlns:a16="http://schemas.microsoft.com/office/drawing/2014/main" id="{BE026A17-F68F-C037-5183-B58B1D856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7516"/>
            <a:ext cx="647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036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AA47B-2812-A8B7-04ED-0C73ED9E8B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B862B8-32E8-9163-1398-33C4A643FA21}"/>
              </a:ext>
            </a:extLst>
          </p:cNvPr>
          <p:cNvSpPr txBox="1"/>
          <p:nvPr/>
        </p:nvSpPr>
        <p:spPr>
          <a:xfrm>
            <a:off x="621174" y="922086"/>
            <a:ext cx="10949651" cy="3693319"/>
          </a:xfrm>
          <a:prstGeom prst="rect">
            <a:avLst/>
          </a:prstGeom>
          <a:noFill/>
        </p:spPr>
        <p:txBody>
          <a:bodyPr wrap="square">
            <a:spAutoFit/>
          </a:bodyPr>
          <a:lstStyle/>
          <a:p>
            <a:pPr marL="0" marR="0">
              <a:tabLst>
                <a:tab pos="457200" algn="l"/>
              </a:tabLst>
            </a:pPr>
            <a:r>
              <a:rPr lang="en-US" sz="3900" b="1" kern="0" dirty="0">
                <a:solidFill>
                  <a:srgbClr val="435779"/>
                </a:solidFill>
                <a:latin typeface="Montserrat" pitchFamily="2" charset="77"/>
                <a:ea typeface="Calibri" panose="020F0502020204030204" pitchFamily="34" charset="0"/>
              </a:rPr>
              <a:t>This is “good news” of Jesus:</a:t>
            </a:r>
            <a:endParaRPr lang="en-US" sz="3900" b="1" kern="0" dirty="0">
              <a:solidFill>
                <a:srgbClr val="435779"/>
              </a:solidFill>
              <a:effectLst/>
              <a:latin typeface="Montserrat" pitchFamily="2" charset="77"/>
              <a:ea typeface="Calibri" panose="020F0502020204030204" pitchFamily="34" charset="0"/>
            </a:endParaRPr>
          </a:p>
          <a:p>
            <a:pPr marL="0" marR="0">
              <a:tabLst>
                <a:tab pos="457200" algn="l"/>
              </a:tabLst>
            </a:pPr>
            <a:r>
              <a:rPr lang="en-US" sz="3900" kern="0" dirty="0">
                <a:effectLst/>
                <a:latin typeface="Montserrat" pitchFamily="2" charset="77"/>
                <a:ea typeface="Calibri" panose="020F0502020204030204" pitchFamily="34" charset="0"/>
              </a:rPr>
              <a:t>He shreds the labels that condemn us</a:t>
            </a:r>
          </a:p>
          <a:p>
            <a:pPr marL="0" marR="0">
              <a:tabLst>
                <a:tab pos="457200" algn="l"/>
              </a:tabLst>
            </a:pPr>
            <a:endParaRPr lang="en-US" sz="3900" b="1" kern="0" dirty="0">
              <a:solidFill>
                <a:srgbClr val="435779"/>
              </a:solidFill>
              <a:latin typeface="Montserrat" pitchFamily="2" charset="77"/>
              <a:ea typeface="Calibri" panose="020F0502020204030204" pitchFamily="34" charset="0"/>
            </a:endParaRPr>
          </a:p>
          <a:p>
            <a:pPr marL="0" marR="0">
              <a:tabLst>
                <a:tab pos="457200" algn="l"/>
              </a:tabLst>
            </a:pPr>
            <a:r>
              <a:rPr lang="en-US" sz="3900" b="1" kern="0" dirty="0">
                <a:solidFill>
                  <a:srgbClr val="435779"/>
                </a:solidFill>
                <a:effectLst/>
                <a:latin typeface="Montserrat" pitchFamily="2" charset="77"/>
                <a:ea typeface="Calibri" panose="020F0502020204030204" pitchFamily="34" charset="0"/>
              </a:rPr>
              <a:t>This is the “bad news” of Jesus:</a:t>
            </a:r>
          </a:p>
          <a:p>
            <a:pPr marL="0" marR="0">
              <a:tabLst>
                <a:tab pos="457200" algn="l"/>
              </a:tabLst>
            </a:pPr>
            <a:r>
              <a:rPr lang="en-US" sz="3900" kern="0" dirty="0">
                <a:latin typeface="Montserrat" pitchFamily="2" charset="77"/>
                <a:ea typeface="Calibri" panose="020F0502020204030204" pitchFamily="34" charset="0"/>
              </a:rPr>
              <a:t>He shreds the labels that make us proud</a:t>
            </a:r>
          </a:p>
          <a:p>
            <a:pPr marL="0" marR="0">
              <a:tabLst>
                <a:tab pos="457200" algn="l"/>
              </a:tabLst>
            </a:pPr>
            <a:endParaRPr lang="en-US" sz="3900" b="1" kern="0" dirty="0">
              <a:solidFill>
                <a:srgbClr val="435779"/>
              </a:solidFill>
              <a:latin typeface="Montserrat" pitchFamily="2" charset="77"/>
              <a:ea typeface="Calibri" panose="020F0502020204030204" pitchFamily="34" charset="0"/>
            </a:endParaRPr>
          </a:p>
        </p:txBody>
      </p:sp>
    </p:spTree>
    <p:extLst>
      <p:ext uri="{BB962C8B-B14F-4D97-AF65-F5344CB8AC3E}">
        <p14:creationId xmlns:p14="http://schemas.microsoft.com/office/powerpoint/2010/main" val="2614674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1504-1794-689C-3E80-DFA500034A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8730C7-79C1-04F9-9EA0-11DB59011BA4}"/>
              </a:ext>
            </a:extLst>
          </p:cNvPr>
          <p:cNvSpPr txBox="1"/>
          <p:nvPr/>
        </p:nvSpPr>
        <p:spPr>
          <a:xfrm>
            <a:off x="673260" y="636336"/>
            <a:ext cx="10845479" cy="5632311"/>
          </a:xfrm>
          <a:prstGeom prst="rect">
            <a:avLst/>
          </a:prstGeom>
          <a:noFill/>
        </p:spPr>
        <p:txBody>
          <a:bodyPr wrap="square">
            <a:spAutoFit/>
          </a:bodyPr>
          <a:lstStyle/>
          <a:p>
            <a:r>
              <a:rPr lang="en-US" sz="4000" dirty="0">
                <a:effectLst/>
                <a:latin typeface="Montserrat" pitchFamily="2" charset="77"/>
              </a:rPr>
              <a:t>They answered him, “</a:t>
            </a:r>
            <a:r>
              <a:rPr lang="en-US" sz="4000" b="1" dirty="0">
                <a:solidFill>
                  <a:srgbClr val="435779"/>
                </a:solidFill>
                <a:effectLst/>
                <a:latin typeface="Montserrat" pitchFamily="2" charset="77"/>
              </a:rPr>
              <a:t>We are offspring of Abraham</a:t>
            </a:r>
            <a:r>
              <a:rPr lang="en-US" sz="4000" dirty="0">
                <a:effectLst/>
                <a:latin typeface="Montserrat" pitchFamily="2" charset="77"/>
              </a:rPr>
              <a:t> and have never been enslaved to anyone. How is it that you say, ‘You will become free’?” Jesus answered them, “Truly, truly, I say to you, everyone who practices sin is a slave to sin. . . if the Son sets you free, you will be free indeed. 	</a:t>
            </a:r>
          </a:p>
          <a:p>
            <a:endParaRPr lang="en-US" sz="4000" dirty="0">
              <a:effectLst/>
              <a:latin typeface="Montserrat" pitchFamily="2" charset="77"/>
            </a:endParaRPr>
          </a:p>
          <a:p>
            <a:r>
              <a:rPr lang="en-US" sz="4000" kern="100" dirty="0">
                <a:effectLst/>
                <a:latin typeface="Montserrat" pitchFamily="2" charset="77"/>
                <a:ea typeface="Aptos" panose="020B0004020202020204" pitchFamily="34" charset="0"/>
                <a:cs typeface="Times New Roman" panose="02020603050405020304" pitchFamily="18" charset="0"/>
              </a:rPr>
              <a:t>John </a:t>
            </a:r>
            <a:r>
              <a:rPr lang="en-US" sz="4000" kern="100" dirty="0">
                <a:latin typeface="Montserrat" pitchFamily="2" charset="77"/>
                <a:ea typeface="Aptos" panose="020B0004020202020204" pitchFamily="34" charset="0"/>
                <a:cs typeface="Times New Roman" panose="02020603050405020304" pitchFamily="18" charset="0"/>
              </a:rPr>
              <a:t>8:9-11</a:t>
            </a:r>
            <a:endParaRPr lang="en-US" sz="4000" kern="100" dirty="0">
              <a:effectLst/>
              <a:latin typeface="Montserrat" pitchFamily="2" charset="77"/>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96841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81411-37D4-A2D3-42B7-2AFEDA888C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A93522-8789-E5C3-711B-DE638AA2FE9C}"/>
              </a:ext>
            </a:extLst>
          </p:cNvPr>
          <p:cNvSpPr txBox="1"/>
          <p:nvPr/>
        </p:nvSpPr>
        <p:spPr>
          <a:xfrm>
            <a:off x="621174" y="922086"/>
            <a:ext cx="10949651" cy="5493812"/>
          </a:xfrm>
          <a:prstGeom prst="rect">
            <a:avLst/>
          </a:prstGeom>
          <a:noFill/>
        </p:spPr>
        <p:txBody>
          <a:bodyPr wrap="square">
            <a:spAutoFit/>
          </a:bodyPr>
          <a:lstStyle/>
          <a:p>
            <a:pPr marL="0" marR="0">
              <a:tabLst>
                <a:tab pos="457200" algn="l"/>
              </a:tabLst>
            </a:pPr>
            <a:r>
              <a:rPr lang="en-US" sz="3900" b="1" kern="0" dirty="0">
                <a:solidFill>
                  <a:srgbClr val="435779"/>
                </a:solidFill>
                <a:latin typeface="Montserrat" pitchFamily="2" charset="77"/>
                <a:ea typeface="Calibri" panose="020F0502020204030204" pitchFamily="34" charset="0"/>
              </a:rPr>
              <a:t>This is “good news” of Jesus:</a:t>
            </a:r>
            <a:endParaRPr lang="en-US" sz="3900" b="1" kern="0" dirty="0">
              <a:solidFill>
                <a:srgbClr val="435779"/>
              </a:solidFill>
              <a:effectLst/>
              <a:latin typeface="Montserrat" pitchFamily="2" charset="77"/>
              <a:ea typeface="Calibri" panose="020F0502020204030204" pitchFamily="34" charset="0"/>
            </a:endParaRPr>
          </a:p>
          <a:p>
            <a:pPr marL="0" marR="0">
              <a:tabLst>
                <a:tab pos="457200" algn="l"/>
              </a:tabLst>
            </a:pPr>
            <a:r>
              <a:rPr lang="en-US" sz="3900" kern="0" dirty="0">
                <a:effectLst/>
                <a:latin typeface="Montserrat" pitchFamily="2" charset="77"/>
                <a:ea typeface="Calibri" panose="020F0502020204030204" pitchFamily="34" charset="0"/>
              </a:rPr>
              <a:t>He shreds the labels that condemn us</a:t>
            </a:r>
          </a:p>
          <a:p>
            <a:pPr marL="0" marR="0">
              <a:tabLst>
                <a:tab pos="457200" algn="l"/>
              </a:tabLst>
            </a:pPr>
            <a:endParaRPr lang="en-US" sz="3900" b="1" kern="0" dirty="0">
              <a:solidFill>
                <a:srgbClr val="435779"/>
              </a:solidFill>
              <a:latin typeface="Montserrat" pitchFamily="2" charset="77"/>
              <a:ea typeface="Calibri" panose="020F0502020204030204" pitchFamily="34" charset="0"/>
            </a:endParaRPr>
          </a:p>
          <a:p>
            <a:pPr marL="0" marR="0">
              <a:tabLst>
                <a:tab pos="457200" algn="l"/>
              </a:tabLst>
            </a:pPr>
            <a:r>
              <a:rPr lang="en-US" sz="3900" b="1" kern="0" dirty="0">
                <a:solidFill>
                  <a:srgbClr val="435779"/>
                </a:solidFill>
                <a:effectLst/>
                <a:latin typeface="Montserrat" pitchFamily="2" charset="77"/>
                <a:ea typeface="Calibri" panose="020F0502020204030204" pitchFamily="34" charset="0"/>
              </a:rPr>
              <a:t>This is the “bad news” of Jesus:</a:t>
            </a:r>
          </a:p>
          <a:p>
            <a:pPr marL="0" marR="0">
              <a:tabLst>
                <a:tab pos="457200" algn="l"/>
              </a:tabLst>
            </a:pPr>
            <a:r>
              <a:rPr lang="en-US" sz="3900" kern="0" dirty="0">
                <a:latin typeface="Montserrat" pitchFamily="2" charset="77"/>
                <a:ea typeface="Calibri" panose="020F0502020204030204" pitchFamily="34" charset="0"/>
              </a:rPr>
              <a:t>He shreds the labels that make us proud</a:t>
            </a:r>
          </a:p>
          <a:p>
            <a:pPr marL="0" marR="0">
              <a:tabLst>
                <a:tab pos="457200" algn="l"/>
              </a:tabLst>
            </a:pPr>
            <a:endParaRPr lang="en-US" sz="3900" b="1" kern="0" dirty="0">
              <a:solidFill>
                <a:srgbClr val="435779"/>
              </a:solidFill>
              <a:latin typeface="Montserrat" pitchFamily="2" charset="77"/>
              <a:ea typeface="Calibri" panose="020F0502020204030204" pitchFamily="34" charset="0"/>
            </a:endParaRPr>
          </a:p>
          <a:p>
            <a:pPr marL="0" marR="0">
              <a:tabLst>
                <a:tab pos="457200" algn="l"/>
              </a:tabLst>
            </a:pPr>
            <a:r>
              <a:rPr lang="en-US" sz="3900" b="1" kern="0" dirty="0">
                <a:solidFill>
                  <a:srgbClr val="435779"/>
                </a:solidFill>
                <a:effectLst/>
                <a:latin typeface="Montserrat" pitchFamily="2" charset="77"/>
                <a:ea typeface="Calibri" panose="020F0502020204030204" pitchFamily="34" charset="0"/>
              </a:rPr>
              <a:t>This is the “sad news” of Jesus’ followers:</a:t>
            </a:r>
          </a:p>
          <a:p>
            <a:pPr marL="0" marR="0">
              <a:tabLst>
                <a:tab pos="457200" algn="l"/>
              </a:tabLst>
            </a:pPr>
            <a:r>
              <a:rPr lang="en-US" sz="3900" kern="0" dirty="0">
                <a:latin typeface="Montserrat" pitchFamily="2" charset="77"/>
                <a:ea typeface="Calibri" panose="020F0502020204030204" pitchFamily="34" charset="0"/>
              </a:rPr>
              <a:t>He has to shred the labels we give others</a:t>
            </a:r>
          </a:p>
          <a:p>
            <a:pPr marL="0" marR="0">
              <a:tabLst>
                <a:tab pos="457200" algn="l"/>
              </a:tabLst>
            </a:pPr>
            <a:endParaRPr lang="en-US" sz="3900" b="1" kern="0" dirty="0">
              <a:solidFill>
                <a:srgbClr val="435779"/>
              </a:solidFill>
              <a:latin typeface="Montserrat" pitchFamily="2" charset="77"/>
              <a:ea typeface="Calibri" panose="020F0502020204030204" pitchFamily="34" charset="0"/>
            </a:endParaRPr>
          </a:p>
        </p:txBody>
      </p:sp>
    </p:spTree>
    <p:extLst>
      <p:ext uri="{BB962C8B-B14F-4D97-AF65-F5344CB8AC3E}">
        <p14:creationId xmlns:p14="http://schemas.microsoft.com/office/powerpoint/2010/main" val="12830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8E557-1B84-8212-665A-BB58958CBE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82ABCA-99E6-8B62-6560-04FE4106F4C9}"/>
              </a:ext>
            </a:extLst>
          </p:cNvPr>
          <p:cNvSpPr txBox="1"/>
          <p:nvPr/>
        </p:nvSpPr>
        <p:spPr>
          <a:xfrm>
            <a:off x="673260" y="636336"/>
            <a:ext cx="10845479" cy="5632311"/>
          </a:xfrm>
          <a:prstGeom prst="rect">
            <a:avLst/>
          </a:prstGeom>
          <a:noFill/>
        </p:spPr>
        <p:txBody>
          <a:bodyPr wrap="square">
            <a:spAutoFit/>
          </a:bodyPr>
          <a:lstStyle/>
          <a:p>
            <a:r>
              <a:rPr lang="en-US" sz="4000" dirty="0">
                <a:effectLst/>
                <a:latin typeface="Montserrat" pitchFamily="2" charset="77"/>
              </a:rPr>
              <a:t>As Jesus passed by, </a:t>
            </a:r>
            <a:r>
              <a:rPr lang="en-US" sz="4000" b="1" dirty="0">
                <a:solidFill>
                  <a:srgbClr val="435779"/>
                </a:solidFill>
                <a:effectLst/>
                <a:latin typeface="Montserrat" pitchFamily="2" charset="77"/>
              </a:rPr>
              <a:t>he saw </a:t>
            </a:r>
            <a:r>
              <a:rPr lang="en-US" sz="4000" u="sng" dirty="0">
                <a:effectLst/>
                <a:latin typeface="Montserrat" pitchFamily="2" charset="77"/>
              </a:rPr>
              <a:t>a man blind </a:t>
            </a:r>
            <a:r>
              <a:rPr lang="en-US" sz="4000" dirty="0">
                <a:effectLst/>
                <a:latin typeface="Montserrat" pitchFamily="2" charset="77"/>
              </a:rPr>
              <a:t>from birth. And his disciples asked him, “Rabbi, who sinned, this man or his parents, that he was born blind?” Jesus answered, “It was not that this man sinned, or his parents, but that the works of God might be displayed in him</a:t>
            </a:r>
          </a:p>
          <a:p>
            <a:endParaRPr lang="en-US" sz="4000" dirty="0">
              <a:effectLst/>
              <a:latin typeface="Montserrat" pitchFamily="2" charset="77"/>
            </a:endParaRPr>
          </a:p>
          <a:p>
            <a:r>
              <a:rPr lang="en-US" sz="4000" kern="100" dirty="0">
                <a:effectLst/>
                <a:latin typeface="Montserrat" pitchFamily="2" charset="77"/>
                <a:ea typeface="Aptos" panose="020B0004020202020204" pitchFamily="34" charset="0"/>
                <a:cs typeface="Times New Roman" panose="02020603050405020304" pitchFamily="18" charset="0"/>
              </a:rPr>
              <a:t>John 9:1-2</a:t>
            </a:r>
          </a:p>
        </p:txBody>
      </p:sp>
    </p:spTree>
    <p:extLst>
      <p:ext uri="{BB962C8B-B14F-4D97-AF65-F5344CB8AC3E}">
        <p14:creationId xmlns:p14="http://schemas.microsoft.com/office/powerpoint/2010/main" val="188602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C224-4A6A-6922-7E1D-7EEE822D59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1BA8BF-439F-2E79-B017-547F6B8690EB}"/>
              </a:ext>
            </a:extLst>
          </p:cNvPr>
          <p:cNvSpPr txBox="1"/>
          <p:nvPr/>
        </p:nvSpPr>
        <p:spPr>
          <a:xfrm>
            <a:off x="682906" y="1169736"/>
            <a:ext cx="10845479" cy="3785652"/>
          </a:xfrm>
          <a:prstGeom prst="rect">
            <a:avLst/>
          </a:prstGeom>
          <a:noFill/>
        </p:spPr>
        <p:txBody>
          <a:bodyPr wrap="square">
            <a:spAutoFit/>
          </a:bodyPr>
          <a:lstStyle/>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But these are written that you may believe that Jesus is the Christ, the Son of God, and that by believing you may have life in his name</a:t>
            </a:r>
          </a:p>
          <a:p>
            <a:pPr marL="0" marR="0" algn="ctr"/>
            <a:endParaRPr lang="en-US" sz="4000" kern="100" dirty="0">
              <a:effectLst/>
              <a:latin typeface="Montserrat" pitchFamily="2" charset="77"/>
              <a:ea typeface="Aptos" panose="020B0004020202020204" pitchFamily="34" charset="0"/>
              <a:cs typeface="Times New Roman" panose="02020603050405020304" pitchFamily="18" charset="0"/>
            </a:endParaRPr>
          </a:p>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John 20:31</a:t>
            </a:r>
          </a:p>
        </p:txBody>
      </p:sp>
    </p:spTree>
    <p:extLst>
      <p:ext uri="{BB962C8B-B14F-4D97-AF65-F5344CB8AC3E}">
        <p14:creationId xmlns:p14="http://schemas.microsoft.com/office/powerpoint/2010/main" val="427716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0E8CD-B82A-A080-4976-FC15F87010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90F314-4522-9D91-C995-57B0E49A818B}"/>
              </a:ext>
            </a:extLst>
          </p:cNvPr>
          <p:cNvSpPr txBox="1"/>
          <p:nvPr/>
        </p:nvSpPr>
        <p:spPr>
          <a:xfrm>
            <a:off x="673260" y="636336"/>
            <a:ext cx="10845479" cy="5478423"/>
          </a:xfrm>
          <a:prstGeom prst="rect">
            <a:avLst/>
          </a:prstGeom>
          <a:noFill/>
        </p:spPr>
        <p:txBody>
          <a:bodyPr wrap="square">
            <a:spAutoFit/>
          </a:bodyPr>
          <a:lstStyle/>
          <a:p>
            <a:r>
              <a:rPr lang="en-US" sz="4000" dirty="0">
                <a:effectLst/>
                <a:latin typeface="Montserrat" pitchFamily="2" charset="77"/>
              </a:rPr>
              <a:t>The Jewish leaders answered </a:t>
            </a:r>
            <a:r>
              <a:rPr lang="en-US" sz="4000" dirty="0">
                <a:latin typeface="Montserrat" pitchFamily="2" charset="77"/>
              </a:rPr>
              <a:t>the blind man [who gave glory to Jesus]</a:t>
            </a:r>
            <a:r>
              <a:rPr lang="en-US" sz="4000" dirty="0">
                <a:effectLst/>
                <a:latin typeface="Montserrat" pitchFamily="2" charset="77"/>
              </a:rPr>
              <a:t>, “</a:t>
            </a:r>
            <a:r>
              <a:rPr lang="en-US" sz="4000" b="1" dirty="0">
                <a:solidFill>
                  <a:srgbClr val="435779"/>
                </a:solidFill>
                <a:effectLst/>
                <a:latin typeface="Montserrat" pitchFamily="2" charset="77"/>
              </a:rPr>
              <a:t>You were born in utter sin</a:t>
            </a:r>
            <a:r>
              <a:rPr lang="en-US" sz="4000" dirty="0">
                <a:effectLst/>
                <a:latin typeface="Montserrat" pitchFamily="2" charset="77"/>
              </a:rPr>
              <a:t>, and would you teach us?” And they cast him out.  Jesus heard . . . and found him he said, “Do you believe in the Son of Man?” He answered, “And who is he, sir, that I may believe in him?” </a:t>
            </a:r>
          </a:p>
          <a:p>
            <a:endParaRPr lang="en-US" sz="1000" dirty="0">
              <a:effectLst/>
              <a:latin typeface="Montserrat" pitchFamily="2" charset="77"/>
            </a:endParaRPr>
          </a:p>
          <a:p>
            <a:endParaRPr lang="en-US" sz="1000" dirty="0">
              <a:latin typeface="Montserrat" pitchFamily="2" charset="77"/>
            </a:endParaRPr>
          </a:p>
          <a:p>
            <a:endParaRPr lang="en-US" sz="1000" dirty="0">
              <a:effectLst/>
              <a:latin typeface="Montserrat" pitchFamily="2" charset="77"/>
            </a:endParaRPr>
          </a:p>
          <a:p>
            <a:r>
              <a:rPr lang="en-US" sz="4000" kern="100" dirty="0">
                <a:effectLst/>
                <a:latin typeface="Montserrat" pitchFamily="2" charset="77"/>
                <a:ea typeface="Aptos" panose="020B0004020202020204" pitchFamily="34" charset="0"/>
                <a:cs typeface="Times New Roman" panose="02020603050405020304" pitchFamily="18" charset="0"/>
              </a:rPr>
              <a:t>John 9:34-35</a:t>
            </a:r>
          </a:p>
        </p:txBody>
      </p:sp>
    </p:spTree>
    <p:extLst>
      <p:ext uri="{BB962C8B-B14F-4D97-AF65-F5344CB8AC3E}">
        <p14:creationId xmlns:p14="http://schemas.microsoft.com/office/powerpoint/2010/main" val="2390788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5F39E-A98B-5752-320F-812347A596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7B177F-748A-7D05-002A-9F9078CFC542}"/>
              </a:ext>
            </a:extLst>
          </p:cNvPr>
          <p:cNvSpPr txBox="1"/>
          <p:nvPr/>
        </p:nvSpPr>
        <p:spPr>
          <a:xfrm>
            <a:off x="673260" y="636336"/>
            <a:ext cx="10845479" cy="5632311"/>
          </a:xfrm>
          <a:prstGeom prst="rect">
            <a:avLst/>
          </a:prstGeom>
          <a:noFill/>
        </p:spPr>
        <p:txBody>
          <a:bodyPr wrap="square">
            <a:spAutoFit/>
          </a:bodyPr>
          <a:lstStyle/>
          <a:p>
            <a:r>
              <a:rPr lang="en-US" sz="4000" dirty="0">
                <a:effectLst/>
                <a:latin typeface="Montserrat" pitchFamily="2" charset="77"/>
              </a:rPr>
              <a:t>Jesus said to him, “</a:t>
            </a:r>
            <a:r>
              <a:rPr lang="en-US" sz="4000" b="1" dirty="0">
                <a:solidFill>
                  <a:srgbClr val="435779"/>
                </a:solidFill>
                <a:effectLst/>
                <a:latin typeface="Montserrat" pitchFamily="2" charset="77"/>
              </a:rPr>
              <a:t>You have seen him</a:t>
            </a:r>
            <a:r>
              <a:rPr lang="en-US" sz="4000" dirty="0">
                <a:effectLst/>
                <a:latin typeface="Montserrat" pitchFamily="2" charset="77"/>
              </a:rPr>
              <a:t>, and it is he who is speaking to you.” He said, “</a:t>
            </a:r>
            <a:r>
              <a:rPr lang="en-US" sz="4000" b="1" dirty="0">
                <a:solidFill>
                  <a:srgbClr val="435779"/>
                </a:solidFill>
                <a:effectLst/>
                <a:latin typeface="Montserrat" pitchFamily="2" charset="77"/>
              </a:rPr>
              <a:t>Lord, I believe</a:t>
            </a:r>
            <a:r>
              <a:rPr lang="en-US" sz="4000" dirty="0">
                <a:effectLst/>
                <a:latin typeface="Montserrat" pitchFamily="2" charset="77"/>
              </a:rPr>
              <a:t>,” and he worshiped him. Jesus said, “For judgment I came into this world, that those who do not see may see, and </a:t>
            </a:r>
            <a:r>
              <a:rPr lang="en-US" sz="4000" b="1" dirty="0">
                <a:solidFill>
                  <a:srgbClr val="435779"/>
                </a:solidFill>
                <a:effectLst/>
                <a:latin typeface="Montserrat" pitchFamily="2" charset="77"/>
              </a:rPr>
              <a:t>those who [think they] see may become blind.</a:t>
            </a:r>
            <a:r>
              <a:rPr lang="en-US" sz="4000" dirty="0">
                <a:effectLst/>
                <a:latin typeface="Montserrat" pitchFamily="2" charset="77"/>
              </a:rPr>
              <a:t>”</a:t>
            </a:r>
          </a:p>
          <a:p>
            <a:endParaRPr lang="en-US" sz="4000" dirty="0">
              <a:effectLst/>
              <a:latin typeface="Montserrat" pitchFamily="2" charset="77"/>
            </a:endParaRPr>
          </a:p>
          <a:p>
            <a:r>
              <a:rPr lang="en-US" sz="4000" kern="100" dirty="0">
                <a:effectLst/>
                <a:latin typeface="Montserrat" pitchFamily="2" charset="77"/>
                <a:ea typeface="Aptos" panose="020B0004020202020204" pitchFamily="34" charset="0"/>
                <a:cs typeface="Times New Roman" panose="02020603050405020304" pitchFamily="18" charset="0"/>
              </a:rPr>
              <a:t>John 9:37-40</a:t>
            </a:r>
          </a:p>
        </p:txBody>
      </p:sp>
    </p:spTree>
    <p:extLst>
      <p:ext uri="{BB962C8B-B14F-4D97-AF65-F5344CB8AC3E}">
        <p14:creationId xmlns:p14="http://schemas.microsoft.com/office/powerpoint/2010/main" val="3487285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055FB-FA68-F1E1-5F12-475B3AB5D1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542A2B-43F2-025C-BAC7-33D9814C3DDF}"/>
              </a:ext>
            </a:extLst>
          </p:cNvPr>
          <p:cNvSpPr txBox="1"/>
          <p:nvPr/>
        </p:nvSpPr>
        <p:spPr>
          <a:xfrm>
            <a:off x="621174" y="617286"/>
            <a:ext cx="11208876" cy="5539978"/>
          </a:xfrm>
          <a:prstGeom prst="rect">
            <a:avLst/>
          </a:prstGeom>
          <a:noFill/>
        </p:spPr>
        <p:txBody>
          <a:bodyPr wrap="square">
            <a:spAutoFit/>
          </a:bodyPr>
          <a:lstStyle/>
          <a:p>
            <a:pPr marL="0" marR="0">
              <a:tabLst>
                <a:tab pos="457200" algn="l"/>
              </a:tabLst>
            </a:pPr>
            <a:r>
              <a:rPr lang="en-US" sz="3900" dirty="0">
                <a:effectLst/>
                <a:latin typeface="Calibri" panose="020F0502020204030204" pitchFamily="34" charset="0"/>
                <a:ea typeface="Calibri" panose="020F0502020204030204" pitchFamily="34" charset="0"/>
              </a:rPr>
              <a:t>What keeps us from seeing Jesus:</a:t>
            </a:r>
          </a:p>
          <a:p>
            <a:pPr marL="0" marR="0">
              <a:tabLst>
                <a:tab pos="457200" algn="l"/>
              </a:tabLst>
            </a:pPr>
            <a:endParaRPr lang="en-US" sz="1000" dirty="0">
              <a:latin typeface="Calibri" panose="020F0502020204030204" pitchFamily="34" charset="0"/>
              <a:ea typeface="Calibri" panose="020F0502020204030204" pitchFamily="34" charset="0"/>
            </a:endParaRPr>
          </a:p>
          <a:p>
            <a:pPr marL="0" marR="0">
              <a:spcAft>
                <a:spcPts val="1200"/>
              </a:spcAft>
              <a:tabLst>
                <a:tab pos="457200" algn="l"/>
              </a:tabLst>
            </a:pPr>
            <a:r>
              <a:rPr lang="en-US" sz="3500" b="1" dirty="0">
                <a:effectLst/>
                <a:latin typeface="Calibri" panose="020F0502020204030204" pitchFamily="34" charset="0"/>
                <a:ea typeface="Calibri" panose="020F0502020204030204" pitchFamily="34" charset="0"/>
              </a:rPr>
              <a:t>1. Our schedules &amp; stress </a:t>
            </a:r>
            <a:r>
              <a:rPr lang="en-US" sz="3500" dirty="0">
                <a:solidFill>
                  <a:schemeClr val="tx1">
                    <a:lumMod val="65000"/>
                    <a:lumOff val="35000"/>
                  </a:schemeClr>
                </a:solidFill>
                <a:effectLst/>
                <a:latin typeface="Calibri" panose="020F0502020204030204" pitchFamily="34" charset="0"/>
                <a:ea typeface="Calibri" panose="020F0502020204030204" pitchFamily="34" charset="0"/>
              </a:rPr>
              <a:t>| Wedding at Canan (c2)</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2. Our self-serving religion </a:t>
            </a:r>
            <a:r>
              <a:rPr lang="en-US" sz="3500" dirty="0">
                <a:solidFill>
                  <a:schemeClr val="tx1">
                    <a:lumMod val="65000"/>
                    <a:lumOff val="35000"/>
                  </a:schemeClr>
                </a:solidFill>
                <a:latin typeface="Calibri" panose="020F0502020204030204" pitchFamily="34" charset="0"/>
                <a:ea typeface="Calibri" panose="020F0502020204030204" pitchFamily="34" charset="0"/>
              </a:rPr>
              <a:t>| </a:t>
            </a:r>
            <a:r>
              <a:rPr lang="en-US" sz="3500" dirty="0">
                <a:solidFill>
                  <a:schemeClr val="tx1">
                    <a:lumMod val="65000"/>
                    <a:lumOff val="35000"/>
                  </a:schemeClr>
                </a:solidFill>
                <a:effectLst/>
                <a:latin typeface="Calibri" panose="020F0502020204030204" pitchFamily="34" charset="0"/>
                <a:ea typeface="Calibri" panose="020F0502020204030204" pitchFamily="34" charset="0"/>
              </a:rPr>
              <a:t>Clearing the Temple (c2)</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3. What we think we already know</a:t>
            </a:r>
            <a:r>
              <a:rPr lang="en-US" sz="3500" dirty="0">
                <a:solidFill>
                  <a:schemeClr val="tx1">
                    <a:lumMod val="65000"/>
                    <a:lumOff val="35000"/>
                  </a:schemeClr>
                </a:solidFill>
                <a:latin typeface="Calibri" panose="020F0502020204030204" pitchFamily="34" charset="0"/>
                <a:ea typeface="Calibri" panose="020F0502020204030204" pitchFamily="34" charset="0"/>
              </a:rPr>
              <a:t>| Jesus &amp; Nicodemus (c3)</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4. </a:t>
            </a:r>
            <a:r>
              <a:rPr lang="en-US" sz="3500" b="1" dirty="0">
                <a:effectLst/>
                <a:latin typeface="Calibri" panose="020F0502020204030204" pitchFamily="34" charset="0"/>
                <a:ea typeface="Calibri" panose="020F0502020204030204" pitchFamily="34" charset="0"/>
              </a:rPr>
              <a:t>Our </a:t>
            </a:r>
            <a:r>
              <a:rPr lang="en-US" sz="3500" b="1" dirty="0">
                <a:latin typeface="Calibri" panose="020F0502020204030204" pitchFamily="34" charset="0"/>
                <a:ea typeface="Calibri" panose="020F0502020204030204" pitchFamily="34" charset="0"/>
              </a:rPr>
              <a:t>past &amp; prejudices</a:t>
            </a:r>
            <a:r>
              <a:rPr lang="en-US" sz="3500" b="1" dirty="0">
                <a:effectLst/>
                <a:latin typeface="Calibri" panose="020F0502020204030204" pitchFamily="34" charset="0"/>
                <a:ea typeface="Calibri" panose="020F0502020204030204" pitchFamily="34" charset="0"/>
              </a:rPr>
              <a:t> </a:t>
            </a:r>
            <a:r>
              <a:rPr lang="en-US" sz="3500" dirty="0">
                <a:solidFill>
                  <a:schemeClr val="tx1">
                    <a:lumMod val="65000"/>
                    <a:lumOff val="35000"/>
                  </a:schemeClr>
                </a:solidFill>
                <a:effectLst/>
                <a:latin typeface="Calibri" panose="020F0502020204030204" pitchFamily="34" charset="0"/>
                <a:ea typeface="Calibri" panose="020F0502020204030204" pitchFamily="34" charset="0"/>
              </a:rPr>
              <a:t>| Women at the well (c4)</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5. Our traditions </a:t>
            </a:r>
            <a:r>
              <a:rPr lang="en-US" sz="3500" dirty="0">
                <a:solidFill>
                  <a:schemeClr val="tx1">
                    <a:lumMod val="65000"/>
                    <a:lumOff val="35000"/>
                  </a:schemeClr>
                </a:solidFill>
                <a:latin typeface="Calibri" panose="020F0502020204030204" pitchFamily="34" charset="0"/>
                <a:ea typeface="Calibri" panose="020F0502020204030204" pitchFamily="34" charset="0"/>
              </a:rPr>
              <a:t>| Jesus heals on the sabbath (c5) </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6. Focusing on temporary things </a:t>
            </a:r>
            <a:r>
              <a:rPr lang="en-US" sz="3500" dirty="0">
                <a:solidFill>
                  <a:schemeClr val="tx1">
                    <a:lumMod val="65000"/>
                    <a:lumOff val="35000"/>
                  </a:schemeClr>
                </a:solidFill>
                <a:latin typeface="Calibri" panose="020F0502020204030204" pitchFamily="34" charset="0"/>
                <a:ea typeface="Calibri" panose="020F0502020204030204" pitchFamily="34" charset="0"/>
              </a:rPr>
              <a:t>| Passover &amp; feed 5000 (c6)</a:t>
            </a:r>
          </a:p>
          <a:p>
            <a:pPr marL="0" marR="0">
              <a:spcAft>
                <a:spcPts val="1200"/>
              </a:spcAft>
              <a:tabLst>
                <a:tab pos="457200" algn="l"/>
              </a:tabLst>
            </a:pPr>
            <a:r>
              <a:rPr lang="en-US" sz="3500" b="1" dirty="0">
                <a:solidFill>
                  <a:srgbClr val="435779"/>
                </a:solidFill>
                <a:effectLst/>
                <a:highlight>
                  <a:srgbClr val="FFFF00"/>
                </a:highlight>
                <a:latin typeface="Calibri" panose="020F0502020204030204" pitchFamily="34" charset="0"/>
                <a:ea typeface="Calibri" panose="020F0502020204030204" pitchFamily="34" charset="0"/>
              </a:rPr>
              <a:t>7. THE LABELS WE ACCEPT &amp; GIVE </a:t>
            </a:r>
            <a:r>
              <a:rPr lang="en-US" sz="3500" dirty="0">
                <a:solidFill>
                  <a:schemeClr val="tx1">
                    <a:lumMod val="65000"/>
                    <a:lumOff val="35000"/>
                  </a:schemeClr>
                </a:solidFill>
                <a:effectLst/>
                <a:highlight>
                  <a:srgbClr val="FFFF00"/>
                </a:highlight>
                <a:latin typeface="Calibri" panose="020F0502020204030204" pitchFamily="34" charset="0"/>
                <a:ea typeface="Calibri" panose="020F0502020204030204" pitchFamily="34" charset="0"/>
              </a:rPr>
              <a:t>| Tabernacles (c7-10)</a:t>
            </a:r>
          </a:p>
        </p:txBody>
      </p:sp>
    </p:spTree>
    <p:extLst>
      <p:ext uri="{BB962C8B-B14F-4D97-AF65-F5344CB8AC3E}">
        <p14:creationId xmlns:p14="http://schemas.microsoft.com/office/powerpoint/2010/main" val="940344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C6E88-9F89-9155-7001-15828DFEA228}"/>
            </a:ext>
          </a:extLst>
        </p:cNvPr>
        <p:cNvGrpSpPr/>
        <p:nvPr/>
      </p:nvGrpSpPr>
      <p:grpSpPr>
        <a:xfrm>
          <a:off x="0" y="0"/>
          <a:ext cx="0" cy="0"/>
          <a:chOff x="0" y="0"/>
          <a:chExt cx="0" cy="0"/>
        </a:xfrm>
      </p:grpSpPr>
      <p:pic>
        <p:nvPicPr>
          <p:cNvPr id="4098" name="Picture 2" descr="Scholars debate death on the cross">
            <a:extLst>
              <a:ext uri="{FF2B5EF4-FFF2-40B4-BE49-F238E27FC236}">
                <a16:creationId xmlns:a16="http://schemas.microsoft.com/office/drawing/2014/main" id="{3CE90FB0-F454-77CB-A2C1-3061E2DAC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7378"/>
            <a:ext cx="12198096" cy="60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238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241D0D-FFD2-BD15-E78C-A8384D8D8BBB}"/>
              </a:ext>
            </a:extLst>
          </p:cNvPr>
          <p:cNvSpPr txBox="1"/>
          <p:nvPr/>
        </p:nvSpPr>
        <p:spPr>
          <a:xfrm>
            <a:off x="626962" y="1228397"/>
            <a:ext cx="10938076" cy="4401205"/>
          </a:xfrm>
          <a:prstGeom prst="rect">
            <a:avLst/>
          </a:prstGeom>
          <a:noFill/>
        </p:spPr>
        <p:txBody>
          <a:bodyPr wrap="square">
            <a:spAutoFit/>
          </a:bodyPr>
          <a:lstStyle/>
          <a:p>
            <a:pPr marL="0" marR="0" algn="ctr"/>
            <a:r>
              <a:rPr lang="en-US" sz="4000" b="1" kern="100" dirty="0">
                <a:solidFill>
                  <a:srgbClr val="435779"/>
                </a:solidFill>
                <a:effectLst/>
                <a:latin typeface="Montserrat" pitchFamily="2" charset="77"/>
                <a:ea typeface="Aptos" panose="020B0004020202020204" pitchFamily="34" charset="0"/>
                <a:cs typeface="Times New Roman" panose="02020603050405020304" pitchFamily="18" charset="0"/>
              </a:rPr>
              <a:t>John is trying to help you see</a:t>
            </a:r>
          </a:p>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and believe The </a:t>
            </a:r>
            <a:r>
              <a:rPr lang="en-US" sz="4000" kern="100" dirty="0">
                <a:latin typeface="Montserrat" pitchFamily="2" charset="77"/>
                <a:ea typeface="Aptos" panose="020B0004020202020204" pitchFamily="34" charset="0"/>
                <a:cs typeface="Times New Roman" panose="02020603050405020304" pitchFamily="18" charset="0"/>
              </a:rPr>
              <a:t>O</a:t>
            </a:r>
            <a:r>
              <a:rPr lang="en-US" sz="4000" kern="100" dirty="0">
                <a:effectLst/>
                <a:latin typeface="Montserrat" pitchFamily="2" charset="77"/>
                <a:ea typeface="Aptos" panose="020B0004020202020204" pitchFamily="34" charset="0"/>
                <a:cs typeface="Times New Roman" panose="02020603050405020304" pitchFamily="18" charset="0"/>
              </a:rPr>
              <a:t>ne who can</a:t>
            </a:r>
          </a:p>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give you, and guide </a:t>
            </a:r>
            <a:r>
              <a:rPr lang="en-US" sz="4000" kern="100" dirty="0">
                <a:latin typeface="Montserrat" pitchFamily="2" charset="77"/>
                <a:ea typeface="Aptos" panose="020B0004020202020204" pitchFamily="34" charset="0"/>
                <a:cs typeface="Times New Roman" panose="02020603050405020304" pitchFamily="18" charset="0"/>
              </a:rPr>
              <a:t>you</a:t>
            </a:r>
            <a:r>
              <a:rPr lang="en-US" sz="4000" kern="100" dirty="0">
                <a:effectLst/>
                <a:latin typeface="Montserrat" pitchFamily="2" charset="77"/>
                <a:ea typeface="Aptos" panose="020B0004020202020204" pitchFamily="34" charset="0"/>
                <a:cs typeface="Times New Roman" panose="02020603050405020304" pitchFamily="18" charset="0"/>
              </a:rPr>
              <a:t> to, true life</a:t>
            </a:r>
          </a:p>
          <a:p>
            <a:pPr marL="0" marR="0" algn="ctr"/>
            <a:endParaRPr lang="en-US" sz="4000" kern="100" dirty="0">
              <a:latin typeface="Montserrat" pitchFamily="2" charset="77"/>
              <a:ea typeface="Aptos" panose="020B0004020202020204" pitchFamily="34" charset="0"/>
              <a:cs typeface="Times New Roman" panose="02020603050405020304" pitchFamily="18" charset="0"/>
            </a:endParaRPr>
          </a:p>
          <a:p>
            <a:pPr marL="0" marR="0" algn="ctr"/>
            <a:r>
              <a:rPr lang="en-US" sz="4000" kern="100" dirty="0">
                <a:latin typeface="Montserrat" pitchFamily="2" charset="77"/>
                <a:ea typeface="Aptos" panose="020B0004020202020204" pitchFamily="34" charset="0"/>
                <a:cs typeface="Times New Roman" panose="02020603050405020304" pitchFamily="18" charset="0"/>
              </a:rPr>
              <a:t>John knows we live in a world of</a:t>
            </a:r>
          </a:p>
          <a:p>
            <a:pPr marL="0" marR="0" algn="ctr"/>
            <a:r>
              <a:rPr lang="en-US" sz="4000" kern="100" dirty="0">
                <a:latin typeface="Montserrat" pitchFamily="2" charset="77"/>
                <a:ea typeface="Aptos" panose="020B0004020202020204" pitchFamily="34" charset="0"/>
                <a:cs typeface="Times New Roman" panose="02020603050405020304" pitchFamily="18" charset="0"/>
              </a:rPr>
              <a:t>darkness and confusion that</a:t>
            </a:r>
          </a:p>
          <a:p>
            <a:pPr marL="0" marR="0" algn="ctr"/>
            <a:r>
              <a:rPr lang="en-US" sz="4000" kern="100" dirty="0">
                <a:latin typeface="Montserrat" pitchFamily="2" charset="77"/>
                <a:ea typeface="Aptos" panose="020B0004020202020204" pitchFamily="34" charset="0"/>
                <a:cs typeface="Times New Roman" panose="02020603050405020304" pitchFamily="18" charset="0"/>
              </a:rPr>
              <a:t>keeps us from knowing Jesus</a:t>
            </a:r>
          </a:p>
        </p:txBody>
      </p:sp>
    </p:spTree>
    <p:extLst>
      <p:ext uri="{BB962C8B-B14F-4D97-AF65-F5344CB8AC3E}">
        <p14:creationId xmlns:p14="http://schemas.microsoft.com/office/powerpoint/2010/main" val="160813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6AE087C-D90D-0A1C-F0FC-2DA229B37F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36CB89-5FE2-07D2-CB20-986081448221}"/>
              </a:ext>
            </a:extLst>
          </p:cNvPr>
          <p:cNvPicPr>
            <a:picLocks noChangeAspect="1"/>
          </p:cNvPicPr>
          <p:nvPr/>
        </p:nvPicPr>
        <p:blipFill>
          <a:blip r:embed="rId3"/>
          <a:srcRect l="9727" t="16460" r="39148" b="6451"/>
          <a:stretch/>
        </p:blipFill>
        <p:spPr>
          <a:xfrm>
            <a:off x="6372506" y="2277600"/>
            <a:ext cx="4257408" cy="4012138"/>
          </a:xfrm>
          <a:prstGeom prst="rect">
            <a:avLst/>
          </a:prstGeom>
        </p:spPr>
      </p:pic>
      <p:sp>
        <p:nvSpPr>
          <p:cNvPr id="4" name="TextBox 3">
            <a:extLst>
              <a:ext uri="{FF2B5EF4-FFF2-40B4-BE49-F238E27FC236}">
                <a16:creationId xmlns:a16="http://schemas.microsoft.com/office/drawing/2014/main" id="{23EACD3F-3E2A-5554-4D25-D1503D5786DA}"/>
              </a:ext>
            </a:extLst>
          </p:cNvPr>
          <p:cNvSpPr txBox="1"/>
          <p:nvPr/>
        </p:nvSpPr>
        <p:spPr>
          <a:xfrm>
            <a:off x="1091626" y="1507331"/>
            <a:ext cx="4437383" cy="4862870"/>
          </a:xfrm>
          <a:prstGeom prst="rect">
            <a:avLst/>
          </a:prstGeom>
          <a:noFill/>
        </p:spPr>
        <p:txBody>
          <a:bodyPr wrap="square">
            <a:spAutoFit/>
          </a:bodyPr>
          <a:lstStyle/>
          <a:p>
            <a:r>
              <a:rPr lang="en-US" sz="3000" b="1" dirty="0">
                <a:solidFill>
                  <a:schemeClr val="bg1"/>
                </a:solidFill>
                <a:effectLst/>
                <a:latin typeface="Montserrat" pitchFamily="2" charset="77"/>
              </a:rPr>
              <a:t>John 1:4-5,10</a:t>
            </a:r>
          </a:p>
          <a:p>
            <a:endParaRPr lang="en-US" sz="1000" dirty="0">
              <a:solidFill>
                <a:schemeClr val="bg1"/>
              </a:solidFill>
              <a:latin typeface="Montserrat" pitchFamily="2" charset="77"/>
            </a:endParaRPr>
          </a:p>
          <a:p>
            <a:r>
              <a:rPr lang="en-US" sz="3000" dirty="0">
                <a:solidFill>
                  <a:schemeClr val="bg1"/>
                </a:solidFill>
                <a:effectLst/>
                <a:latin typeface="Montserrat" pitchFamily="2" charset="77"/>
              </a:rPr>
              <a:t>“The light shines in the darkness, but the darkness has </a:t>
            </a:r>
            <a:r>
              <a:rPr lang="en-US" sz="3000" b="1" dirty="0">
                <a:solidFill>
                  <a:schemeClr val="bg1"/>
                </a:solidFill>
                <a:effectLst/>
                <a:latin typeface="Montserrat" pitchFamily="2" charset="77"/>
              </a:rPr>
              <a:t>not understood </a:t>
            </a:r>
            <a:r>
              <a:rPr lang="en-US" sz="3000" dirty="0">
                <a:solidFill>
                  <a:schemeClr val="bg1"/>
                </a:solidFill>
                <a:effectLst/>
                <a:latin typeface="Montserrat" pitchFamily="2" charset="77"/>
              </a:rPr>
              <a:t>it. . . . He was in the world, and though the world was made through him, the world </a:t>
            </a:r>
            <a:r>
              <a:rPr lang="en-US" sz="3000" b="1" dirty="0">
                <a:solidFill>
                  <a:schemeClr val="bg1"/>
                </a:solidFill>
                <a:effectLst/>
                <a:latin typeface="Montserrat" pitchFamily="2" charset="77"/>
              </a:rPr>
              <a:t>did not recognize him</a:t>
            </a:r>
            <a:r>
              <a:rPr lang="en-US" sz="3000" dirty="0">
                <a:solidFill>
                  <a:schemeClr val="bg1"/>
                </a:solidFill>
                <a:effectLst/>
                <a:latin typeface="Montserrat" pitchFamily="2" charset="77"/>
              </a:rPr>
              <a:t>.”</a:t>
            </a:r>
          </a:p>
        </p:txBody>
      </p:sp>
      <p:sp>
        <p:nvSpPr>
          <p:cNvPr id="3" name="TextBox 2">
            <a:extLst>
              <a:ext uri="{FF2B5EF4-FFF2-40B4-BE49-F238E27FC236}">
                <a16:creationId xmlns:a16="http://schemas.microsoft.com/office/drawing/2014/main" id="{942318A2-87A3-9415-957D-F3D089C98EE0}"/>
              </a:ext>
            </a:extLst>
          </p:cNvPr>
          <p:cNvSpPr txBox="1"/>
          <p:nvPr/>
        </p:nvSpPr>
        <p:spPr>
          <a:xfrm>
            <a:off x="1124196" y="625488"/>
            <a:ext cx="8809625" cy="553998"/>
          </a:xfrm>
          <a:prstGeom prst="rect">
            <a:avLst/>
          </a:prstGeom>
          <a:noFill/>
        </p:spPr>
        <p:txBody>
          <a:bodyPr wrap="square">
            <a:spAutoFit/>
          </a:bodyPr>
          <a:lstStyle/>
          <a:p>
            <a:r>
              <a:rPr lang="en-US" sz="3000" b="1" dirty="0">
                <a:solidFill>
                  <a:schemeClr val="accent4">
                    <a:lumMod val="20000"/>
                    <a:lumOff val="80000"/>
                  </a:schemeClr>
                </a:solidFill>
                <a:effectLst/>
                <a:latin typeface="Montserrat" pitchFamily="2" charset="77"/>
              </a:rPr>
              <a:t>John 1</a:t>
            </a:r>
            <a:r>
              <a:rPr lang="en-US" sz="3000" b="1" dirty="0">
                <a:solidFill>
                  <a:schemeClr val="accent4">
                    <a:lumMod val="20000"/>
                    <a:lumOff val="80000"/>
                  </a:schemeClr>
                </a:solidFill>
                <a:latin typeface="Montserrat" pitchFamily="2" charset="77"/>
              </a:rPr>
              <a:t> (Genesis 1) :</a:t>
            </a:r>
            <a:r>
              <a:rPr lang="en-US" sz="3000" dirty="0">
                <a:solidFill>
                  <a:schemeClr val="accent4">
                    <a:lumMod val="20000"/>
                    <a:lumOff val="80000"/>
                  </a:schemeClr>
                </a:solidFill>
                <a:effectLst/>
                <a:latin typeface="Montserrat" pitchFamily="2" charset="77"/>
              </a:rPr>
              <a:t>“In the beginning . . .</a:t>
            </a:r>
          </a:p>
        </p:txBody>
      </p:sp>
      <p:sp>
        <p:nvSpPr>
          <p:cNvPr id="5" name="TextBox 4">
            <a:extLst>
              <a:ext uri="{FF2B5EF4-FFF2-40B4-BE49-F238E27FC236}">
                <a16:creationId xmlns:a16="http://schemas.microsoft.com/office/drawing/2014/main" id="{B198540C-2C6B-B4CB-CC39-CF5DB01135E9}"/>
              </a:ext>
            </a:extLst>
          </p:cNvPr>
          <p:cNvSpPr txBox="1"/>
          <p:nvPr/>
        </p:nvSpPr>
        <p:spPr>
          <a:xfrm>
            <a:off x="6372506" y="1569714"/>
            <a:ext cx="4542309" cy="707886"/>
          </a:xfrm>
          <a:prstGeom prst="rect">
            <a:avLst/>
          </a:prstGeom>
          <a:noFill/>
        </p:spPr>
        <p:txBody>
          <a:bodyPr wrap="square">
            <a:spAutoFit/>
          </a:bodyPr>
          <a:lstStyle/>
          <a:p>
            <a:r>
              <a:rPr lang="en-US" sz="3000" b="1" dirty="0">
                <a:solidFill>
                  <a:schemeClr val="bg1"/>
                </a:solidFill>
                <a:effectLst/>
                <a:latin typeface="Montserrat" pitchFamily="2" charset="77"/>
              </a:rPr>
              <a:t>John 1:19-51</a:t>
            </a:r>
            <a:r>
              <a:rPr lang="en-US" sz="3000" b="1" dirty="0">
                <a:solidFill>
                  <a:schemeClr val="bg1"/>
                </a:solidFill>
                <a:latin typeface="Montserrat" pitchFamily="2" charset="77"/>
              </a:rPr>
              <a:t> </a:t>
            </a:r>
            <a:endParaRPr lang="en-US" sz="3000" dirty="0">
              <a:solidFill>
                <a:schemeClr val="bg1"/>
              </a:solidFill>
              <a:effectLst/>
              <a:latin typeface="Montserrat" pitchFamily="2" charset="77"/>
            </a:endParaRPr>
          </a:p>
          <a:p>
            <a:endParaRPr lang="en-US" sz="1000" dirty="0">
              <a:solidFill>
                <a:schemeClr val="bg1"/>
              </a:solidFill>
              <a:latin typeface="Montserrat" pitchFamily="2" charset="77"/>
            </a:endParaRPr>
          </a:p>
        </p:txBody>
      </p:sp>
    </p:spTree>
    <p:extLst>
      <p:ext uri="{BB962C8B-B14F-4D97-AF65-F5344CB8AC3E}">
        <p14:creationId xmlns:p14="http://schemas.microsoft.com/office/powerpoint/2010/main" val="12217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F481E-4AA3-1FFE-80EC-4B5A96F3FE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60D140-4A4A-1572-203C-01A3A30A0282}"/>
              </a:ext>
            </a:extLst>
          </p:cNvPr>
          <p:cNvSpPr txBox="1"/>
          <p:nvPr/>
        </p:nvSpPr>
        <p:spPr>
          <a:xfrm>
            <a:off x="621174" y="617286"/>
            <a:ext cx="11208876" cy="5539978"/>
          </a:xfrm>
          <a:prstGeom prst="rect">
            <a:avLst/>
          </a:prstGeom>
          <a:noFill/>
        </p:spPr>
        <p:txBody>
          <a:bodyPr wrap="square">
            <a:spAutoFit/>
          </a:bodyPr>
          <a:lstStyle/>
          <a:p>
            <a:pPr marL="0" marR="0">
              <a:tabLst>
                <a:tab pos="457200" algn="l"/>
              </a:tabLst>
            </a:pPr>
            <a:r>
              <a:rPr lang="en-US" sz="3900" b="1" dirty="0">
                <a:solidFill>
                  <a:srgbClr val="435779"/>
                </a:solidFill>
                <a:effectLst/>
                <a:latin typeface="Calibri" panose="020F0502020204030204" pitchFamily="34" charset="0"/>
                <a:ea typeface="Calibri" panose="020F0502020204030204" pitchFamily="34" charset="0"/>
              </a:rPr>
              <a:t>WHAT KEEPS US FROM SEEING JESUS</a:t>
            </a:r>
          </a:p>
          <a:p>
            <a:pPr marL="0" marR="0">
              <a:tabLst>
                <a:tab pos="457200" algn="l"/>
              </a:tabLst>
            </a:pPr>
            <a:endParaRPr lang="en-US" sz="1000" dirty="0">
              <a:latin typeface="Calibri" panose="020F0502020204030204" pitchFamily="34" charset="0"/>
              <a:ea typeface="Calibri" panose="020F0502020204030204" pitchFamily="34" charset="0"/>
            </a:endParaRPr>
          </a:p>
          <a:p>
            <a:pPr marL="0" marR="0">
              <a:spcAft>
                <a:spcPts val="1200"/>
              </a:spcAft>
              <a:tabLst>
                <a:tab pos="457200" algn="l"/>
              </a:tabLst>
            </a:pPr>
            <a:r>
              <a:rPr lang="en-US" sz="3500" b="1" dirty="0">
                <a:effectLst/>
                <a:latin typeface="Calibri" panose="020F0502020204030204" pitchFamily="34" charset="0"/>
                <a:ea typeface="Calibri" panose="020F0502020204030204" pitchFamily="34" charset="0"/>
              </a:rPr>
              <a:t>1. Our schedules &amp; stresses </a:t>
            </a:r>
            <a:r>
              <a:rPr lang="en-US" sz="3500" dirty="0">
                <a:solidFill>
                  <a:schemeClr val="tx1">
                    <a:lumMod val="65000"/>
                    <a:lumOff val="35000"/>
                  </a:schemeClr>
                </a:solidFill>
                <a:effectLst/>
                <a:latin typeface="Calibri" panose="020F0502020204030204" pitchFamily="34" charset="0"/>
                <a:ea typeface="Calibri" panose="020F0502020204030204" pitchFamily="34" charset="0"/>
              </a:rPr>
              <a:t>| Wedding at Canan (c2)</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2. Our self-serving religion </a:t>
            </a:r>
            <a:r>
              <a:rPr lang="en-US" sz="3500" dirty="0">
                <a:solidFill>
                  <a:schemeClr val="tx1">
                    <a:lumMod val="65000"/>
                    <a:lumOff val="35000"/>
                  </a:schemeClr>
                </a:solidFill>
                <a:latin typeface="Calibri" panose="020F0502020204030204" pitchFamily="34" charset="0"/>
                <a:ea typeface="Calibri" panose="020F0502020204030204" pitchFamily="34" charset="0"/>
              </a:rPr>
              <a:t>| </a:t>
            </a:r>
            <a:r>
              <a:rPr lang="en-US" sz="3500" dirty="0">
                <a:solidFill>
                  <a:schemeClr val="tx1">
                    <a:lumMod val="65000"/>
                    <a:lumOff val="35000"/>
                  </a:schemeClr>
                </a:solidFill>
                <a:effectLst/>
                <a:latin typeface="Calibri" panose="020F0502020204030204" pitchFamily="34" charset="0"/>
                <a:ea typeface="Calibri" panose="020F0502020204030204" pitchFamily="34" charset="0"/>
              </a:rPr>
              <a:t>Clearing the Temple (c2)</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3. What we think we already know</a:t>
            </a:r>
            <a:r>
              <a:rPr lang="en-US" sz="3500" dirty="0">
                <a:solidFill>
                  <a:schemeClr val="tx1">
                    <a:lumMod val="65000"/>
                    <a:lumOff val="35000"/>
                  </a:schemeClr>
                </a:solidFill>
                <a:latin typeface="Calibri" panose="020F0502020204030204" pitchFamily="34" charset="0"/>
                <a:ea typeface="Calibri" panose="020F0502020204030204" pitchFamily="34" charset="0"/>
              </a:rPr>
              <a:t>| Jesus &amp; Nicodemus (c3)</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4. </a:t>
            </a:r>
            <a:r>
              <a:rPr lang="en-US" sz="3500" b="1" dirty="0">
                <a:effectLst/>
                <a:latin typeface="Calibri" panose="020F0502020204030204" pitchFamily="34" charset="0"/>
                <a:ea typeface="Calibri" panose="020F0502020204030204" pitchFamily="34" charset="0"/>
              </a:rPr>
              <a:t>Our </a:t>
            </a:r>
            <a:r>
              <a:rPr lang="en-US" sz="3500" b="1" dirty="0">
                <a:latin typeface="Calibri" panose="020F0502020204030204" pitchFamily="34" charset="0"/>
                <a:ea typeface="Calibri" panose="020F0502020204030204" pitchFamily="34" charset="0"/>
              </a:rPr>
              <a:t>past &amp; prejudices</a:t>
            </a:r>
            <a:r>
              <a:rPr lang="en-US" sz="3500" b="1" dirty="0">
                <a:effectLst/>
                <a:latin typeface="Calibri" panose="020F0502020204030204" pitchFamily="34" charset="0"/>
                <a:ea typeface="Calibri" panose="020F0502020204030204" pitchFamily="34" charset="0"/>
              </a:rPr>
              <a:t> </a:t>
            </a:r>
            <a:r>
              <a:rPr lang="en-US" sz="3500" dirty="0">
                <a:solidFill>
                  <a:schemeClr val="tx1">
                    <a:lumMod val="65000"/>
                    <a:lumOff val="35000"/>
                  </a:schemeClr>
                </a:solidFill>
                <a:effectLst/>
                <a:latin typeface="Calibri" panose="020F0502020204030204" pitchFamily="34" charset="0"/>
                <a:ea typeface="Calibri" panose="020F0502020204030204" pitchFamily="34" charset="0"/>
              </a:rPr>
              <a:t>| Women at the well (c4)</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5. Our traditions </a:t>
            </a:r>
            <a:r>
              <a:rPr lang="en-US" sz="3500" dirty="0">
                <a:solidFill>
                  <a:schemeClr val="tx1">
                    <a:lumMod val="65000"/>
                    <a:lumOff val="35000"/>
                  </a:schemeClr>
                </a:solidFill>
                <a:latin typeface="Calibri" panose="020F0502020204030204" pitchFamily="34" charset="0"/>
                <a:ea typeface="Calibri" panose="020F0502020204030204" pitchFamily="34" charset="0"/>
              </a:rPr>
              <a:t>| Jesus heals on the sabbath (c5) </a:t>
            </a:r>
          </a:p>
          <a:p>
            <a:pPr marL="0" marR="0">
              <a:spcAft>
                <a:spcPts val="1200"/>
              </a:spcAft>
              <a:tabLst>
                <a:tab pos="457200" algn="l"/>
              </a:tabLst>
            </a:pPr>
            <a:r>
              <a:rPr lang="en-US" sz="3500" b="1" dirty="0">
                <a:latin typeface="Calibri" panose="020F0502020204030204" pitchFamily="34" charset="0"/>
                <a:ea typeface="Calibri" panose="020F0502020204030204" pitchFamily="34" charset="0"/>
              </a:rPr>
              <a:t>6. Focusing on temporary things </a:t>
            </a:r>
            <a:r>
              <a:rPr lang="en-US" sz="3500" dirty="0">
                <a:solidFill>
                  <a:schemeClr val="tx1">
                    <a:lumMod val="65000"/>
                    <a:lumOff val="35000"/>
                  </a:schemeClr>
                </a:solidFill>
                <a:latin typeface="Calibri" panose="020F0502020204030204" pitchFamily="34" charset="0"/>
                <a:ea typeface="Calibri" panose="020F0502020204030204" pitchFamily="34" charset="0"/>
              </a:rPr>
              <a:t>| Passover &amp; feed 5000 (c6)</a:t>
            </a:r>
          </a:p>
          <a:p>
            <a:pPr marL="0" marR="0">
              <a:spcAft>
                <a:spcPts val="1200"/>
              </a:spcAft>
              <a:tabLst>
                <a:tab pos="457200" algn="l"/>
              </a:tabLst>
            </a:pPr>
            <a:r>
              <a:rPr lang="en-US" sz="3500" dirty="0">
                <a:solidFill>
                  <a:schemeClr val="tx1">
                    <a:lumMod val="65000"/>
                    <a:lumOff val="35000"/>
                  </a:schemeClr>
                </a:solidFill>
                <a:effectLst/>
                <a:latin typeface="Calibri" panose="020F0502020204030204" pitchFamily="34" charset="0"/>
                <a:ea typeface="Calibri" panose="020F0502020204030204" pitchFamily="34" charset="0"/>
              </a:rPr>
              <a:t>7. ______________________ | Feast of Tabernacles (c7-10)</a:t>
            </a:r>
          </a:p>
        </p:txBody>
      </p:sp>
    </p:spTree>
    <p:extLst>
      <p:ext uri="{BB962C8B-B14F-4D97-AF65-F5344CB8AC3E}">
        <p14:creationId xmlns:p14="http://schemas.microsoft.com/office/powerpoint/2010/main" val="3488985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F607-FCC4-F9A7-7AB1-6B335972CA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B7960D-E087-BB94-3CBC-B986FAE1DE94}"/>
              </a:ext>
            </a:extLst>
          </p:cNvPr>
          <p:cNvSpPr txBox="1"/>
          <p:nvPr/>
        </p:nvSpPr>
        <p:spPr>
          <a:xfrm>
            <a:off x="682906" y="1169736"/>
            <a:ext cx="10845479" cy="4401205"/>
          </a:xfrm>
          <a:prstGeom prst="rect">
            <a:avLst/>
          </a:prstGeom>
          <a:noFill/>
        </p:spPr>
        <p:txBody>
          <a:bodyPr wrap="square">
            <a:spAutoFit/>
          </a:bodyPr>
          <a:lstStyle/>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After this Jesus went about in Galilee.</a:t>
            </a:r>
          </a:p>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He would not go about in Judea and Jerusalem, because </a:t>
            </a:r>
            <a:r>
              <a:rPr lang="en-US" sz="4000" b="1" kern="100" dirty="0">
                <a:solidFill>
                  <a:srgbClr val="435779"/>
                </a:solidFill>
                <a:effectLst/>
                <a:latin typeface="Montserrat" pitchFamily="2" charset="77"/>
                <a:ea typeface="Aptos" panose="020B0004020202020204" pitchFamily="34" charset="0"/>
                <a:cs typeface="Times New Roman" panose="02020603050405020304" pitchFamily="18" charset="0"/>
              </a:rPr>
              <a:t>the Jews were seeking to kill him</a:t>
            </a:r>
            <a:r>
              <a:rPr lang="en-US" sz="4000" kern="100" dirty="0">
                <a:effectLst/>
                <a:latin typeface="Montserrat" pitchFamily="2" charset="77"/>
                <a:ea typeface="Aptos" panose="020B0004020202020204" pitchFamily="34" charset="0"/>
                <a:cs typeface="Times New Roman" panose="02020603050405020304" pitchFamily="18" charset="0"/>
              </a:rPr>
              <a:t>. Now the Jews’ Feast of Booths [Tabernacles] was at hand.</a:t>
            </a:r>
          </a:p>
          <a:p>
            <a:pPr marL="0" marR="0" algn="ctr"/>
            <a:endParaRPr lang="en-US" sz="4000" kern="100" dirty="0">
              <a:effectLst/>
              <a:latin typeface="Montserrat" pitchFamily="2" charset="77"/>
              <a:ea typeface="Aptos" panose="020B0004020202020204" pitchFamily="34" charset="0"/>
              <a:cs typeface="Times New Roman" panose="02020603050405020304" pitchFamily="18" charset="0"/>
            </a:endParaRPr>
          </a:p>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John 7:1-2</a:t>
            </a:r>
          </a:p>
        </p:txBody>
      </p:sp>
    </p:spTree>
    <p:extLst>
      <p:ext uri="{BB962C8B-B14F-4D97-AF65-F5344CB8AC3E}">
        <p14:creationId xmlns:p14="http://schemas.microsoft.com/office/powerpoint/2010/main" val="3622536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6299-9354-165A-EC5A-3CDDF99978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999035-96FA-CB71-D754-BC228798B9EA}"/>
              </a:ext>
            </a:extLst>
          </p:cNvPr>
          <p:cNvSpPr txBox="1"/>
          <p:nvPr/>
        </p:nvSpPr>
        <p:spPr>
          <a:xfrm>
            <a:off x="673260" y="826836"/>
            <a:ext cx="10845479" cy="5632311"/>
          </a:xfrm>
          <a:prstGeom prst="rect">
            <a:avLst/>
          </a:prstGeom>
          <a:noFill/>
        </p:spPr>
        <p:txBody>
          <a:bodyPr wrap="square">
            <a:spAutoFit/>
          </a:bodyPr>
          <a:lstStyle/>
          <a:p>
            <a:pPr algn="ctr"/>
            <a:r>
              <a:rPr lang="en-US" sz="4000" kern="100" dirty="0">
                <a:effectLst/>
                <a:latin typeface="Montserrat" pitchFamily="2" charset="77"/>
                <a:ea typeface="Aptos" panose="020B0004020202020204" pitchFamily="34" charset="0"/>
                <a:cs typeface="Times New Roman" panose="02020603050405020304" pitchFamily="18" charset="0"/>
              </a:rPr>
              <a:t>“About the middle of the feast Jesus went up into the temple and began teaching. . . Has not Moses given you the law? Yet none of you keeps the law. Why do you seek to kill me?” The crowd answered, “</a:t>
            </a:r>
            <a:r>
              <a:rPr lang="en-US" sz="4000" b="1" kern="100" dirty="0">
                <a:solidFill>
                  <a:srgbClr val="435779"/>
                </a:solidFill>
                <a:effectLst/>
                <a:latin typeface="Montserrat" pitchFamily="2" charset="77"/>
                <a:ea typeface="Aptos" panose="020B0004020202020204" pitchFamily="34" charset="0"/>
                <a:cs typeface="Times New Roman" panose="02020603050405020304" pitchFamily="18" charset="0"/>
              </a:rPr>
              <a:t>You have a demon</a:t>
            </a:r>
            <a:r>
              <a:rPr lang="en-US" sz="4000" kern="100" dirty="0">
                <a:effectLst/>
                <a:latin typeface="Montserrat" pitchFamily="2" charset="77"/>
                <a:ea typeface="Aptos" panose="020B0004020202020204" pitchFamily="34" charset="0"/>
                <a:cs typeface="Times New Roman" panose="02020603050405020304" pitchFamily="18" charset="0"/>
              </a:rPr>
              <a:t>! Who is seeking to kill you?”</a:t>
            </a:r>
          </a:p>
          <a:p>
            <a:pPr marL="0" marR="0" algn="ctr"/>
            <a:endParaRPr lang="en-US" sz="4000" kern="100" dirty="0">
              <a:effectLst/>
              <a:latin typeface="Montserrat" pitchFamily="2" charset="77"/>
              <a:ea typeface="Aptos" panose="020B0004020202020204" pitchFamily="34" charset="0"/>
              <a:cs typeface="Times New Roman" panose="02020603050405020304" pitchFamily="18" charset="0"/>
            </a:endParaRPr>
          </a:p>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John 7:19-20</a:t>
            </a:r>
          </a:p>
        </p:txBody>
      </p:sp>
    </p:spTree>
    <p:extLst>
      <p:ext uri="{BB962C8B-B14F-4D97-AF65-F5344CB8AC3E}">
        <p14:creationId xmlns:p14="http://schemas.microsoft.com/office/powerpoint/2010/main" val="2096565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B6B0-1B10-6A25-74D2-5F666FFDCD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DEA2BE-78B3-FD21-5C03-3432870D40BD}"/>
              </a:ext>
            </a:extLst>
          </p:cNvPr>
          <p:cNvSpPr txBox="1"/>
          <p:nvPr/>
        </p:nvSpPr>
        <p:spPr>
          <a:xfrm>
            <a:off x="673260" y="826836"/>
            <a:ext cx="10845479" cy="5170646"/>
          </a:xfrm>
          <a:prstGeom prst="rect">
            <a:avLst/>
          </a:prstGeom>
          <a:noFill/>
        </p:spPr>
        <p:txBody>
          <a:bodyPr wrap="square">
            <a:spAutoFit/>
          </a:bodyPr>
          <a:lstStyle/>
          <a:p>
            <a:pPr algn="ctr"/>
            <a:r>
              <a:rPr lang="en-US" sz="4000" kern="100" dirty="0">
                <a:effectLst/>
                <a:latin typeface="Montserrat" pitchFamily="2" charset="77"/>
                <a:ea typeface="Aptos" panose="020B0004020202020204" pitchFamily="34" charset="0"/>
                <a:cs typeface="Times New Roman" panose="02020603050405020304" pitchFamily="18" charset="0"/>
              </a:rPr>
              <a:t>“Nicodemus . . . said to them, “</a:t>
            </a:r>
            <a:r>
              <a:rPr lang="en-US" sz="4000" b="1" kern="100" dirty="0">
                <a:solidFill>
                  <a:srgbClr val="435779"/>
                </a:solidFill>
                <a:effectLst/>
                <a:latin typeface="Montserrat" pitchFamily="2" charset="77"/>
                <a:ea typeface="Aptos" panose="020B0004020202020204" pitchFamily="34" charset="0"/>
                <a:cs typeface="Times New Roman" panose="02020603050405020304" pitchFamily="18" charset="0"/>
              </a:rPr>
              <a:t>Does our law judge a man without first . . . learning</a:t>
            </a:r>
            <a:r>
              <a:rPr lang="en-US" sz="4000" kern="100" dirty="0">
                <a:effectLst/>
                <a:latin typeface="Montserrat" pitchFamily="2" charset="77"/>
                <a:ea typeface="Aptos" panose="020B0004020202020204" pitchFamily="34" charset="0"/>
                <a:cs typeface="Times New Roman" panose="02020603050405020304" pitchFamily="18" charset="0"/>
              </a:rPr>
              <a:t> what he does?” </a:t>
            </a:r>
          </a:p>
          <a:p>
            <a:pPr algn="ctr"/>
            <a:endParaRPr lang="en-US" sz="1000" kern="100" dirty="0">
              <a:latin typeface="Montserrat" pitchFamily="2" charset="77"/>
              <a:ea typeface="Aptos" panose="020B0004020202020204" pitchFamily="34" charset="0"/>
              <a:cs typeface="Times New Roman" panose="02020603050405020304" pitchFamily="18" charset="0"/>
            </a:endParaRPr>
          </a:p>
          <a:p>
            <a:pPr algn="ctr"/>
            <a:r>
              <a:rPr lang="en-US" sz="4000" kern="100" dirty="0">
                <a:effectLst/>
                <a:latin typeface="Montserrat" pitchFamily="2" charset="77"/>
                <a:ea typeface="Aptos" panose="020B0004020202020204" pitchFamily="34" charset="0"/>
                <a:cs typeface="Times New Roman" panose="02020603050405020304" pitchFamily="18" charset="0"/>
              </a:rPr>
              <a:t>They replied, “</a:t>
            </a:r>
            <a:r>
              <a:rPr lang="en-US" sz="4000" b="1" kern="100" dirty="0">
                <a:solidFill>
                  <a:srgbClr val="435779"/>
                </a:solidFill>
                <a:effectLst/>
                <a:latin typeface="Montserrat" pitchFamily="2" charset="77"/>
                <a:ea typeface="Aptos" panose="020B0004020202020204" pitchFamily="34" charset="0"/>
                <a:cs typeface="Times New Roman" panose="02020603050405020304" pitchFamily="18" charset="0"/>
              </a:rPr>
              <a:t>Are you from Galilee too</a:t>
            </a:r>
            <a:r>
              <a:rPr lang="en-US" sz="4000" kern="100" dirty="0">
                <a:effectLst/>
                <a:latin typeface="Montserrat" pitchFamily="2" charset="77"/>
                <a:ea typeface="Aptos" panose="020B0004020202020204" pitchFamily="34" charset="0"/>
                <a:cs typeface="Times New Roman" panose="02020603050405020304" pitchFamily="18" charset="0"/>
              </a:rPr>
              <a:t>? Search and see that no prophet arises from Galilee.” </a:t>
            </a:r>
          </a:p>
          <a:p>
            <a:pPr algn="ctr"/>
            <a:endParaRPr lang="en-US" sz="4000" kern="100" dirty="0">
              <a:effectLst/>
              <a:latin typeface="Montserrat" pitchFamily="2" charset="77"/>
              <a:ea typeface="Aptos" panose="020B0004020202020204" pitchFamily="34" charset="0"/>
              <a:cs typeface="Times New Roman" panose="02020603050405020304" pitchFamily="18" charset="0"/>
            </a:endParaRPr>
          </a:p>
          <a:p>
            <a:pPr marL="0" marR="0" algn="ctr"/>
            <a:r>
              <a:rPr lang="en-US" sz="4000" kern="100" dirty="0">
                <a:effectLst/>
                <a:latin typeface="Montserrat" pitchFamily="2" charset="77"/>
                <a:ea typeface="Aptos" panose="020B0004020202020204" pitchFamily="34" charset="0"/>
                <a:cs typeface="Times New Roman" panose="02020603050405020304" pitchFamily="18" charset="0"/>
              </a:rPr>
              <a:t>John 7:46-50</a:t>
            </a:r>
          </a:p>
        </p:txBody>
      </p:sp>
    </p:spTree>
    <p:extLst>
      <p:ext uri="{BB962C8B-B14F-4D97-AF65-F5344CB8AC3E}">
        <p14:creationId xmlns:p14="http://schemas.microsoft.com/office/powerpoint/2010/main" val="1126285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1041F-72FA-6B5A-74C9-7AF6B64251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10E1FC-0F49-C8F8-23C7-16E7C12D80E2}"/>
              </a:ext>
            </a:extLst>
          </p:cNvPr>
          <p:cNvSpPr txBox="1"/>
          <p:nvPr/>
        </p:nvSpPr>
        <p:spPr>
          <a:xfrm>
            <a:off x="613458" y="1169736"/>
            <a:ext cx="10949651" cy="4093428"/>
          </a:xfrm>
          <a:prstGeom prst="rect">
            <a:avLst/>
          </a:prstGeom>
          <a:noFill/>
        </p:spPr>
        <p:txBody>
          <a:bodyPr wrap="square">
            <a:spAutoFit/>
          </a:bodyPr>
          <a:lstStyle/>
          <a:p>
            <a:pPr marL="0" marR="0" algn="ctr">
              <a:tabLst>
                <a:tab pos="457200" algn="l"/>
              </a:tabLst>
            </a:pPr>
            <a:r>
              <a:rPr lang="en-US" sz="6000" b="1" kern="0" dirty="0">
                <a:solidFill>
                  <a:srgbClr val="435779"/>
                </a:solidFill>
                <a:latin typeface="Montserrat" pitchFamily="2" charset="77"/>
              </a:rPr>
              <a:t>If I label you</a:t>
            </a:r>
          </a:p>
          <a:p>
            <a:pPr marL="0" marR="0" algn="ctr">
              <a:tabLst>
                <a:tab pos="457200" algn="l"/>
              </a:tabLst>
            </a:pPr>
            <a:r>
              <a:rPr lang="en-US" sz="6000" b="1" kern="0" dirty="0">
                <a:effectLst/>
                <a:latin typeface="Montserrat" pitchFamily="2" charset="77"/>
                <a:ea typeface="Calibri" panose="020F0502020204030204" pitchFamily="34" charset="0"/>
              </a:rPr>
              <a:t>I don’t have to</a:t>
            </a:r>
            <a:endParaRPr lang="en-US" sz="6000" b="1" kern="0" dirty="0">
              <a:latin typeface="Montserrat" pitchFamily="2" charset="77"/>
              <a:ea typeface="Calibri" panose="020F0502020204030204" pitchFamily="34" charset="0"/>
            </a:endParaRPr>
          </a:p>
          <a:p>
            <a:pPr marL="0" marR="0" algn="ctr">
              <a:tabLst>
                <a:tab pos="457200" algn="l"/>
              </a:tabLst>
            </a:pPr>
            <a:r>
              <a:rPr lang="en-US" sz="6000" b="1" kern="0" dirty="0">
                <a:solidFill>
                  <a:srgbClr val="435779"/>
                </a:solidFill>
                <a:effectLst/>
                <a:latin typeface="Montserrat" pitchFamily="2" charset="77"/>
                <a:ea typeface="Calibri" panose="020F0502020204030204" pitchFamily="34" charset="0"/>
              </a:rPr>
              <a:t>listen to you</a:t>
            </a:r>
          </a:p>
          <a:p>
            <a:pPr marL="0" marR="0" algn="ctr">
              <a:tabLst>
                <a:tab pos="457200" algn="l"/>
              </a:tabLst>
            </a:pPr>
            <a:endParaRPr lang="en-US" sz="4000" b="1" kern="0" dirty="0">
              <a:solidFill>
                <a:srgbClr val="435779"/>
              </a:solidFill>
              <a:latin typeface="Montserrat" pitchFamily="2" charset="77"/>
              <a:ea typeface="Calibri" panose="020F0502020204030204" pitchFamily="34" charset="0"/>
            </a:endParaRPr>
          </a:p>
          <a:p>
            <a:pPr marL="0" marR="0" algn="ctr">
              <a:tabLst>
                <a:tab pos="457200" algn="l"/>
              </a:tabLst>
            </a:pPr>
            <a:endParaRPr lang="en-US" sz="4000" b="1" dirty="0">
              <a:solidFill>
                <a:srgbClr val="435779"/>
              </a:solidFill>
              <a:effectLst/>
              <a:latin typeface="Montserrat" pitchFamily="2" charset="77"/>
              <a:ea typeface="Calibri" panose="020F0502020204030204" pitchFamily="34" charset="0"/>
            </a:endParaRPr>
          </a:p>
        </p:txBody>
      </p:sp>
    </p:spTree>
    <p:extLst>
      <p:ext uri="{BB962C8B-B14F-4D97-AF65-F5344CB8AC3E}">
        <p14:creationId xmlns:p14="http://schemas.microsoft.com/office/powerpoint/2010/main" val="2143601309"/>
      </p:ext>
    </p:extLst>
  </p:cSld>
  <p:clrMapOvr>
    <a:masterClrMapping/>
  </p:clrMapOvr>
</p:sld>
</file>

<file path=ppt/theme/theme1.xml><?xml version="1.0" encoding="utf-8"?>
<a:theme xmlns:a="http://schemas.openxmlformats.org/drawingml/2006/main" name="Believe According to His Word">
  <a:themeElements>
    <a:clrScheme name="Custom 1">
      <a:dk1>
        <a:srgbClr val="000000"/>
      </a:dk1>
      <a:lt1>
        <a:srgbClr val="FFFFFF"/>
      </a:lt1>
      <a:dk2>
        <a:srgbClr val="2C2D2E"/>
      </a:dk2>
      <a:lt2>
        <a:srgbClr val="E7E6E6"/>
      </a:lt2>
      <a:accent1>
        <a:srgbClr val="EF3641"/>
      </a:accent1>
      <a:accent2>
        <a:srgbClr val="ABD037"/>
      </a:accent2>
      <a:accent3>
        <a:srgbClr val="28BFC9"/>
      </a:accent3>
      <a:accent4>
        <a:srgbClr val="FCB022"/>
      </a:accent4>
      <a:accent5>
        <a:srgbClr val="FCFCFF"/>
      </a:accent5>
      <a:accent6>
        <a:srgbClr val="ABD037"/>
      </a:accent6>
      <a:hlink>
        <a:srgbClr val="28BFC9"/>
      </a:hlink>
      <a:folHlink>
        <a:srgbClr val="E6470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ieve According to His Word" id="{75A3BC28-4AA2-B449-82FD-B9DBEF642161}" vid="{F965736F-0C2D-1946-83FC-E4E64A3AA7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Believe According to His Word</Template>
  <TotalTime>800</TotalTime>
  <Words>2028</Words>
  <Application>Microsoft Office PowerPoint</Application>
  <PresentationFormat>Widescreen</PresentationFormat>
  <Paragraphs>218</Paragraphs>
  <Slides>23</Slides>
  <Notes>18</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Believe According to His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Shawn Franco</dc:creator>
  <cp:lastModifiedBy>Shawn Franco</cp:lastModifiedBy>
  <cp:revision>4</cp:revision>
  <dcterms:created xsi:type="dcterms:W3CDTF">2024-12-30T21:38:02Z</dcterms:created>
  <dcterms:modified xsi:type="dcterms:W3CDTF">2025-01-12T19:34:31Z</dcterms:modified>
</cp:coreProperties>
</file>