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7"/>
  </p:notesMasterIdLst>
  <p:sldIdLst>
    <p:sldId id="320" r:id="rId2"/>
    <p:sldId id="322" r:id="rId3"/>
    <p:sldId id="324" r:id="rId4"/>
    <p:sldId id="259" r:id="rId5"/>
    <p:sldId id="323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A101"/>
    <a:srgbClr val="63A356"/>
    <a:srgbClr val="828282"/>
    <a:srgbClr val="E4E600"/>
    <a:srgbClr val="98E601"/>
    <a:srgbClr val="F47020"/>
    <a:srgbClr val="3EA2DA"/>
    <a:srgbClr val="CDE3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A7E81E-0515-3E46-9BFB-4D2953A93B98}" v="66" dt="2024-11-16T16:55:26.4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22"/>
    <p:restoredTop sz="79623"/>
  </p:normalViewPr>
  <p:slideViewPr>
    <p:cSldViewPr snapToGrid="0" showGuides="1">
      <p:cViewPr varScale="1">
        <p:scale>
          <a:sx n="72" d="100"/>
          <a:sy n="72" d="100"/>
        </p:scale>
        <p:origin x="232" y="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D827F-7BF4-E342-A50A-E0A2317F9134}" type="datetimeFigureOut">
              <a:rPr lang="en-US" smtClean="0"/>
              <a:t>11/24/24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940B6-1E98-D545-A194-0E574DF3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51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77268-480B-62DF-45BF-731EECF2E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934CE7-6E26-F72F-1C18-9AB0168FE3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BE3C88-98F7-6384-3441-D1634B6F9E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89A513-718A-F57D-DDBA-C7585CC4DB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940B6-1E98-D545-A194-0E574DF3EB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90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D64F1-470D-F914-15D6-BCE21487B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79759A-1755-E5FF-459C-2E5F9C4874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EF9E68-F0CC-9075-B07A-DCE379E839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A4FD2-E6BF-6278-4331-290733C155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940B6-1E98-D545-A194-0E574DF3EB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8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FB695-C86F-1311-7CFD-C3C75407D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A1FB29-FB8C-1538-7973-643B725170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9B154C-0201-D170-B710-F25BE82178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CF263-350C-CE73-3D24-8E566B9DE3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940B6-1E98-D545-A194-0E574DF3EB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07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D5602-2C62-F8E9-F66F-87C2EDED9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C131D1-2CCB-FC3A-4596-0A38A80825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2A254F-E686-C3F1-9D0B-6B03802930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87434-E889-3A7B-BE4D-31FCBBA3EE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940B6-1E98-D545-A194-0E574DF3EB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08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EB89B-241D-6808-3B94-744215DA3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F62399-9E69-7B8E-FE71-CC836643BE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90AF3F-FABE-9805-4110-4F8DFDE3DE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Darkness is thinking and ”seeing” from your small human point of view</a:t>
            </a:r>
          </a:p>
          <a:p>
            <a:endParaRPr lang="en-US" dirty="0"/>
          </a:p>
          <a:p>
            <a:r>
              <a:rPr lang="en-US" dirty="0"/>
              <a:t>Jesus says you should repent from that kingdom and perspective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94293-CBF0-F2F7-D4A4-8883503A4D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940B6-1E98-D545-A194-0E574DF3EB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26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6A98D-0F18-DD48-31E2-2DC1C11E9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822A31-24C1-78C9-EAB5-D4C24E028A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6F7210-A18A-ABCB-1FF2-AF92B07187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0FED0-C75B-F071-96FF-72A24AB4FD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940B6-1E98-D545-A194-0E574DF3EB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0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256AE-6446-88DD-108A-E834DFB6B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A212A4-6CD4-90EE-44E0-6DEBB8EEDC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6B97DE-E2C6-81BA-4E1E-8920F68467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72E6D-9AA6-5821-44C6-AD9C1F907B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940B6-1E98-D545-A194-0E574DF3EB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9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Darkness is thinking and ”seeing” from your small human point of view</a:t>
            </a:r>
          </a:p>
          <a:p>
            <a:endParaRPr lang="en-US" dirty="0"/>
          </a:p>
          <a:p>
            <a:r>
              <a:rPr lang="en-US" dirty="0"/>
              <a:t>Jesus says you should repent from that kingdom and perspective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940B6-1E98-D545-A194-0E574DF3EB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94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DE735-0E7F-09C5-F1F2-325F1FEA3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771D1E-6B24-C67D-1557-E34BFC1ED9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F60918-0144-1B13-1BD4-739E01C2DC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Darkness is thinking and ”seeing” from your small human point of view</a:t>
            </a:r>
          </a:p>
          <a:p>
            <a:endParaRPr lang="en-US" dirty="0"/>
          </a:p>
          <a:p>
            <a:r>
              <a:rPr lang="en-US" dirty="0"/>
              <a:t>Jesus says you should repent from that kingdom and perspective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49564-B5E6-C693-CAA2-257E56CEDE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940B6-1E98-D545-A194-0E574DF3EB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52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940B6-1E98-D545-A194-0E574DF3EB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76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62453-0B7F-E982-D322-47ECE01F4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83D9E0-C5E5-C21B-C58A-705017DC5B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87C4CF-0C5D-F043-9DFE-8F5BC5AF24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2759F-32D8-4C34-35FD-871E6739EE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940B6-1E98-D545-A194-0E574DF3EB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11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0920C-76CF-FBA0-3698-5C698E5F2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26E725-6086-846B-1754-6BAA5C3C0C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D3F53C-71A2-BEEB-0CFD-3B8E59C5DA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Darkness is thinking and ”seeing” from your small human point of view</a:t>
            </a:r>
          </a:p>
          <a:p>
            <a:endParaRPr lang="en-US" dirty="0"/>
          </a:p>
          <a:p>
            <a:r>
              <a:rPr lang="en-US" dirty="0"/>
              <a:t>Jesus says you should repent from that kingdom and perspective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4782C-6E82-73FC-3689-9B09A467A3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940B6-1E98-D545-A194-0E574DF3EB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14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FAFF2-A20F-2D7A-3375-B66820F53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6EE77F-D118-3C43-D462-AD64676744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511DAE-A919-8A64-CDE0-3EAC7CCAD6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Darkness is thinking and ”seeing” from your small human point of view</a:t>
            </a:r>
          </a:p>
          <a:p>
            <a:endParaRPr lang="en-US" dirty="0"/>
          </a:p>
          <a:p>
            <a:r>
              <a:rPr lang="en-US" dirty="0"/>
              <a:t>Jesus says you should repent from that kingdom and perspective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258A4-9C97-5DE9-D30B-61E0444652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940B6-1E98-D545-A194-0E574DF3EB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17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784F7-1277-5F2C-C110-931E3485E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CA958F-6E7B-DEDA-D709-7E0857524A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9A102E-5B8B-216D-E0CF-ED50BD5ECC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249D9-2D45-DBD7-C59E-A81C1BCE4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940B6-1E98-D545-A194-0E574DF3EB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76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D1291-BBE7-88E3-185A-36938FC85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6D52B3-607A-434B-D7A6-03FD4A0C48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54C1BC-01DF-8020-0BEA-A9E5A41E76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Darkness is thinking and ”seeing” from your small human point of view</a:t>
            </a:r>
          </a:p>
          <a:p>
            <a:endParaRPr lang="en-US" dirty="0"/>
          </a:p>
          <a:p>
            <a:r>
              <a:rPr lang="en-US" dirty="0"/>
              <a:t>Jesus says you should repent from that kingdom and perspective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243FD-58F8-57A1-8374-CFAD643163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940B6-1E98-D545-A194-0E574DF3EB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4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3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rectangle with white background&#10;&#10;Description automatically generated">
            <a:extLst>
              <a:ext uri="{FF2B5EF4-FFF2-40B4-BE49-F238E27FC236}">
                <a16:creationId xmlns:a16="http://schemas.microsoft.com/office/drawing/2014/main" id="{B4F50BD0-31CB-5490-DE4B-5A62F8921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392D4E6-B911-B998-F416-4AA9FC02C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86843" y="1620562"/>
            <a:ext cx="6818313" cy="301148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600" b="1" i="0" spc="300">
                <a:solidFill>
                  <a:srgbClr val="449644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MAIN</a:t>
            </a:r>
          </a:p>
          <a:p>
            <a:pPr lvl="0"/>
            <a:r>
              <a:rPr lang="en-US" dirty="0"/>
              <a:t>POINT</a:t>
            </a:r>
          </a:p>
        </p:txBody>
      </p:sp>
    </p:spTree>
    <p:extLst>
      <p:ext uri="{BB962C8B-B14F-4D97-AF65-F5344CB8AC3E}">
        <p14:creationId xmlns:p14="http://schemas.microsoft.com/office/powerpoint/2010/main" val="400569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rectangle with white background&#10;&#10;Description automatically generated">
            <a:extLst>
              <a:ext uri="{FF2B5EF4-FFF2-40B4-BE49-F238E27FC236}">
                <a16:creationId xmlns:a16="http://schemas.microsoft.com/office/drawing/2014/main" id="{519094C1-DF05-A9ED-B203-A4DBB4A59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5BFF45B-D9EE-904C-81A0-6FC49E9150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150" y="1222656"/>
            <a:ext cx="10904538" cy="9540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1" i="0" u="none" spc="300">
                <a:solidFill>
                  <a:srgbClr val="449644"/>
                </a:solidFill>
                <a:latin typeface="Montserrat Semi Bold" pitchFamily="2" charset="77"/>
              </a:defRPr>
            </a:lvl1pPr>
          </a:lstStyle>
          <a:p>
            <a:pPr lvl="0"/>
            <a:r>
              <a:rPr lang="en-US" dirty="0"/>
              <a:t>SCRIPTURE REFERENCE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A5E55F-F335-7364-7DD7-56ACB30319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150" y="2384706"/>
            <a:ext cx="10904538" cy="3535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449644"/>
                </a:solidFill>
                <a:latin typeface="Montserrat" pitchFamily="2" charset="77"/>
                <a:cs typeface="Montserrat" pitchFamily="2" charset="77"/>
              </a:defRPr>
            </a:lvl1pPr>
            <a:lvl2pPr marL="457200" indent="0">
              <a:buNone/>
              <a:defRPr b="0" i="0">
                <a:solidFill>
                  <a:srgbClr val="449644"/>
                </a:solidFill>
                <a:latin typeface="Montserrat" pitchFamily="2" charset="77"/>
                <a:cs typeface="Montserrat" pitchFamily="2" charset="77"/>
              </a:defRPr>
            </a:lvl2pPr>
            <a:lvl3pPr marL="914400" indent="0">
              <a:buNone/>
              <a:defRPr b="0" i="0">
                <a:solidFill>
                  <a:srgbClr val="449644"/>
                </a:solidFill>
                <a:latin typeface="Montserrat" pitchFamily="2" charset="77"/>
                <a:cs typeface="Montserrat" pitchFamily="2" charset="77"/>
              </a:defRPr>
            </a:lvl3pPr>
            <a:lvl4pPr marL="1371600" indent="0">
              <a:buNone/>
              <a:defRPr b="0" i="0">
                <a:solidFill>
                  <a:srgbClr val="449644"/>
                </a:solidFill>
                <a:latin typeface="Montserrat" pitchFamily="2" charset="77"/>
                <a:cs typeface="Montserrat" pitchFamily="2" charset="77"/>
              </a:defRPr>
            </a:lvl4pPr>
            <a:lvl5pPr marL="1828800" indent="0">
              <a:buNone/>
              <a:defRPr b="0" i="0">
                <a:solidFill>
                  <a:srgbClr val="449644"/>
                </a:solidFill>
                <a:latin typeface="Montserrat" pitchFamily="2" charset="77"/>
                <a:cs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67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rectangle with white background&#10;&#10;Description automatically generated">
            <a:extLst>
              <a:ext uri="{FF2B5EF4-FFF2-40B4-BE49-F238E27FC236}">
                <a16:creationId xmlns:a16="http://schemas.microsoft.com/office/drawing/2014/main" id="{EC96239A-8056-DEE9-9ED7-FDE90503D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0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white logo&#10;&#10;Description automatically generated">
            <a:extLst>
              <a:ext uri="{FF2B5EF4-FFF2-40B4-BE49-F238E27FC236}">
                <a16:creationId xmlns:a16="http://schemas.microsoft.com/office/drawing/2014/main" id="{B0F33894-9A0E-8096-1DEC-1AB1B93A5D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2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57" r:id="rId3"/>
    <p:sldLayoutId id="214748365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6074F-1AEB-736D-567B-A9041B2A5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D05BA4-D418-FD00-5A7D-0FE5506D78FC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1089209" y="4199612"/>
            <a:ext cx="101121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0" dirty="0">
                <a:solidFill>
                  <a:srgbClr val="F0A101"/>
                </a:solidFill>
                <a:cs typeface="Calibri" panose="020F0502020204030204" pitchFamily="34" charset="0"/>
              </a:rPr>
              <a:t>John 7:40-43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41DFFDED-286D-E837-7FE7-528D7174E270}"/>
              </a:ext>
            </a:extLst>
          </p:cNvPr>
          <p:cNvSpPr txBox="1"/>
          <p:nvPr/>
        </p:nvSpPr>
        <p:spPr>
          <a:xfrm>
            <a:off x="914396" y="1951672"/>
            <a:ext cx="10461811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600" dirty="0">
                <a:solidFill>
                  <a:srgbClr val="63A356"/>
                </a:solidFill>
                <a:latin typeface="Anton"/>
              </a:rPr>
              <a:t>BELIEVE FOR UNITY</a:t>
            </a:r>
          </a:p>
        </p:txBody>
      </p:sp>
    </p:spTree>
    <p:extLst>
      <p:ext uri="{BB962C8B-B14F-4D97-AF65-F5344CB8AC3E}">
        <p14:creationId xmlns:p14="http://schemas.microsoft.com/office/powerpoint/2010/main" val="2971434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53C24-43D4-AD95-DEFD-889C86B18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9FAD6-B573-37B0-6B2F-BE38505038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827" y="456829"/>
            <a:ext cx="11054346" cy="5944341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800" b="1" dirty="0">
                <a:effectLst/>
              </a:rPr>
              <a:t>KINGDOM OF GOD </a:t>
            </a:r>
            <a:endParaRPr lang="en-US" sz="4800" b="1" dirty="0">
              <a:sym typeface="Wingdings" pitchFamily="2" charset="2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800" b="1" dirty="0">
                <a:solidFill>
                  <a:srgbClr val="F0A101"/>
                </a:solidFill>
                <a:effectLst/>
                <a:sym typeface="Wingdings" pitchFamily="2" charset="2"/>
              </a:rPr>
              <a:t>TRUTH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4800" b="1" dirty="0">
              <a:effectLst/>
              <a:sym typeface="Wingdings" pitchFamily="2" charset="2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800" b="1" dirty="0">
                <a:sym typeface="Wingdings" pitchFamily="2" charset="2"/>
              </a:rPr>
              <a:t>KINGDOM OF THE WORLD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800" b="1" dirty="0">
                <a:solidFill>
                  <a:srgbClr val="F0A101"/>
                </a:solidFill>
                <a:sym typeface="Wingdings" pitchFamily="2" charset="2"/>
              </a:rPr>
              <a:t>APPEARANCES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4800" b="1" dirty="0">
              <a:sym typeface="Wingdings" pitchFamily="2" charset="2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800" b="1" dirty="0">
                <a:effectLst/>
                <a:sym typeface="Wingdings" pitchFamily="2" charset="2"/>
              </a:rPr>
              <a:t>KINDOM OF SATAN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800" b="1" dirty="0">
                <a:solidFill>
                  <a:srgbClr val="F0A101"/>
                </a:solidFill>
                <a:effectLst/>
                <a:sym typeface="Wingdings" pitchFamily="2" charset="2"/>
              </a:rPr>
              <a:t>LIES</a:t>
            </a:r>
            <a:endParaRPr lang="en-US" sz="3600" b="1" dirty="0">
              <a:solidFill>
                <a:srgbClr val="F0A10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651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94AFF-29A2-0C96-1A96-670381200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4BFCB0-0A40-BD3A-3B63-51F0F652CA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2853" y="1333221"/>
            <a:ext cx="10526293" cy="4191557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6600" b="1" dirty="0"/>
              <a:t>OUR GOAL IS TO BRING UNITY, BUT WE MUST </a:t>
            </a:r>
            <a:r>
              <a:rPr lang="en-US" sz="6600" b="1" dirty="0">
                <a:solidFill>
                  <a:srgbClr val="F0A101"/>
                </a:solidFill>
              </a:rPr>
              <a:t>PREACH TRUTH </a:t>
            </a:r>
            <a:r>
              <a:rPr lang="en-US" sz="6600" b="1" dirty="0"/>
              <a:t>IN ORDER TO ACHIEVE IT</a:t>
            </a:r>
            <a:endParaRPr lang="en-US" sz="66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15314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48000-42BB-55B3-F745-D52D63715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B3868-FAFB-0398-BD2A-EE0528E305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2853" y="2302669"/>
            <a:ext cx="10526293" cy="2252661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6600" b="1" dirty="0"/>
              <a:t>REAL HEALING COMES FROM </a:t>
            </a:r>
            <a:r>
              <a:rPr lang="en-US" sz="6600" b="1" dirty="0">
                <a:solidFill>
                  <a:srgbClr val="F0A101"/>
                </a:solidFill>
              </a:rPr>
              <a:t>REAL TRUTH</a:t>
            </a:r>
            <a:endParaRPr lang="en-US" sz="6600" b="1" dirty="0">
              <a:solidFill>
                <a:srgbClr val="F0A10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67442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2DC0B-2ABB-F0C2-740B-A5E5BB7F0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0083C-3AEE-5320-7198-72985E5012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1368" y="831729"/>
            <a:ext cx="10589264" cy="3535327"/>
          </a:xfrm>
        </p:spPr>
        <p:txBody>
          <a:bodyPr/>
          <a:lstStyle/>
          <a:p>
            <a:r>
              <a:rPr lang="en-US" sz="4400" i="1" dirty="0">
                <a:solidFill>
                  <a:srgbClr val="63A35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4400" i="1" baseline="30000" dirty="0">
                <a:solidFill>
                  <a:srgbClr val="63A35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25</a:t>
            </a:r>
            <a:r>
              <a:rPr lang="en-US" sz="4400" i="1" dirty="0">
                <a:solidFill>
                  <a:srgbClr val="63A35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And knowing their thoughts Jesus said to them, “Any kingdom divided against itself is laid waste; and any city or house divided against itself will not stand. </a:t>
            </a:r>
            <a:r>
              <a:rPr lang="en-US" sz="4400" i="1" baseline="30000" dirty="0">
                <a:solidFill>
                  <a:srgbClr val="63A35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26</a:t>
            </a:r>
            <a:r>
              <a:rPr lang="en-US" sz="4400" i="1" dirty="0">
                <a:solidFill>
                  <a:srgbClr val="63A35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If Satan casts out Satan, he is divided against himself; how then will his kingdom stand?” </a:t>
            </a:r>
            <a:r>
              <a:rPr lang="en-US" sz="4400" dirty="0">
                <a:solidFill>
                  <a:srgbClr val="63A356"/>
                </a:solidFill>
                <a:effectLst/>
                <a:latin typeface="Aptos" panose="020B0004020202020204" pitchFamily="34" charset="0"/>
              </a:rPr>
              <a:t>  </a:t>
            </a:r>
            <a:endParaRPr lang="en-US" sz="4400" dirty="0">
              <a:solidFill>
                <a:srgbClr val="63A356"/>
              </a:solidFill>
              <a:latin typeface="Aptos" panose="020B0004020202020204" pitchFamily="34" charset="0"/>
            </a:endParaRPr>
          </a:p>
          <a:p>
            <a:endParaRPr lang="en-US" sz="4500" b="1" i="1" dirty="0">
              <a:solidFill>
                <a:srgbClr val="F0A101"/>
              </a:solidFill>
            </a:endParaRPr>
          </a:p>
          <a:p>
            <a:r>
              <a:rPr lang="en-US" sz="4500" b="1" i="1" dirty="0">
                <a:solidFill>
                  <a:srgbClr val="F0A101"/>
                </a:solidFill>
              </a:rPr>
              <a:t>Matthew 12:25-26</a:t>
            </a:r>
          </a:p>
        </p:txBody>
      </p:sp>
    </p:spTree>
    <p:extLst>
      <p:ext uri="{BB962C8B-B14F-4D97-AF65-F5344CB8AC3E}">
        <p14:creationId xmlns:p14="http://schemas.microsoft.com/office/powerpoint/2010/main" val="1164343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7FE2C-A26C-3137-2457-D9AA026C4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F33A0-B2B5-4F9A-8AA4-B35EA2E79D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2853" y="1864028"/>
            <a:ext cx="10526293" cy="3129943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6600" b="1" dirty="0"/>
              <a:t>A KINGDOM DIVIDED AGAINST ITSELF </a:t>
            </a:r>
            <a:r>
              <a:rPr lang="en-US" sz="6600" b="1" dirty="0">
                <a:solidFill>
                  <a:srgbClr val="F0A101"/>
                </a:solidFill>
              </a:rPr>
              <a:t>CANNOT STAND</a:t>
            </a:r>
            <a:endParaRPr lang="en-US" sz="6600" b="1" dirty="0">
              <a:solidFill>
                <a:srgbClr val="F0A10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35532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D1E15-7F2C-F7C7-D085-C423C7723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AFEB0-741F-3D10-32F0-4565C20906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2853" y="1864028"/>
            <a:ext cx="10526293" cy="3129943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6600" b="1" dirty="0"/>
              <a:t>JESUS DIVIDES SO THAT HE CAN </a:t>
            </a:r>
            <a:r>
              <a:rPr lang="en-US" sz="6600" b="1" dirty="0">
                <a:solidFill>
                  <a:srgbClr val="F0A101"/>
                </a:solidFill>
              </a:rPr>
              <a:t>UNITE</a:t>
            </a:r>
            <a:endParaRPr lang="en-US" sz="6600" b="1" dirty="0">
              <a:solidFill>
                <a:srgbClr val="F0A10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47844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97ADE-A9C5-8F5E-7991-54C4DC97E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8FA04-8B94-472A-F54A-0B3F424B29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1368" y="831729"/>
            <a:ext cx="10589264" cy="3535327"/>
          </a:xfrm>
        </p:spPr>
        <p:txBody>
          <a:bodyPr/>
          <a:lstStyle/>
          <a:p>
            <a:r>
              <a:rPr lang="en-US" sz="4400" i="1" dirty="0">
                <a:solidFill>
                  <a:srgbClr val="63A35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“Some of the people therefore, when they heard these words, were saying, “This certainly is the Prophet.” </a:t>
            </a:r>
            <a:r>
              <a:rPr lang="en-US" sz="4400" b="1" i="1" baseline="30000" dirty="0">
                <a:solidFill>
                  <a:srgbClr val="63A35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41 </a:t>
            </a:r>
            <a:r>
              <a:rPr lang="en-US" sz="4400" i="1" dirty="0">
                <a:solidFill>
                  <a:srgbClr val="63A35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Others were saying, “This is the Christ.” Still others were saying, “Surely the Christ is not going to come from Galilee, is He?</a:t>
            </a:r>
          </a:p>
          <a:p>
            <a:r>
              <a:rPr lang="en-US" sz="4400" dirty="0">
                <a:solidFill>
                  <a:srgbClr val="63A356"/>
                </a:solidFill>
                <a:effectLst/>
              </a:rPr>
              <a:t> </a:t>
            </a:r>
            <a:endParaRPr lang="en-US" sz="4400" dirty="0">
              <a:solidFill>
                <a:srgbClr val="63A356"/>
              </a:solidFill>
            </a:endParaRPr>
          </a:p>
          <a:p>
            <a:r>
              <a:rPr lang="en-US" sz="4500" b="1" i="1" dirty="0">
                <a:solidFill>
                  <a:srgbClr val="F0A101"/>
                </a:solidFill>
              </a:rPr>
              <a:t>John 7:40-43</a:t>
            </a:r>
          </a:p>
        </p:txBody>
      </p:sp>
    </p:spTree>
    <p:extLst>
      <p:ext uri="{BB962C8B-B14F-4D97-AF65-F5344CB8AC3E}">
        <p14:creationId xmlns:p14="http://schemas.microsoft.com/office/powerpoint/2010/main" val="1940238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647E1-C9F3-D08E-FE5F-75B015CC1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167299-A752-8FE9-204C-A6C2C82C0C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831729"/>
            <a:ext cx="11390632" cy="3535327"/>
          </a:xfrm>
        </p:spPr>
        <p:txBody>
          <a:bodyPr/>
          <a:lstStyle/>
          <a:p>
            <a:pPr marR="0" lvl="2"/>
            <a:r>
              <a:rPr lang="en-US" sz="4400" b="1" i="1" kern="100" baseline="30000" dirty="0">
                <a:solidFill>
                  <a:srgbClr val="63A35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42 </a:t>
            </a:r>
            <a:r>
              <a:rPr lang="en-US" sz="4400" i="1" kern="100" dirty="0">
                <a:solidFill>
                  <a:srgbClr val="63A35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Has not the Scripture said that the Christ comes from the descendants of David, and from Bethlehem, the village where David was?” </a:t>
            </a:r>
            <a:r>
              <a:rPr lang="en-US" sz="4400" b="1" i="1" kern="100" baseline="30000" dirty="0">
                <a:solidFill>
                  <a:srgbClr val="63A35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43 </a:t>
            </a:r>
            <a:r>
              <a:rPr lang="en-US" sz="4400" i="1" kern="100" dirty="0">
                <a:solidFill>
                  <a:srgbClr val="63A35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 a division occurred in the crowd because of Him.”</a:t>
            </a:r>
            <a:endParaRPr lang="en-US" sz="4400" kern="100" dirty="0">
              <a:solidFill>
                <a:srgbClr val="63A35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4400" dirty="0">
                <a:solidFill>
                  <a:srgbClr val="63A356"/>
                </a:solidFill>
                <a:effectLst/>
              </a:rPr>
              <a:t> </a:t>
            </a:r>
            <a:endParaRPr lang="en-US" sz="4400" dirty="0">
              <a:solidFill>
                <a:srgbClr val="63A356"/>
              </a:solidFill>
            </a:endParaRPr>
          </a:p>
          <a:p>
            <a:r>
              <a:rPr lang="en-US" sz="4500" b="1" i="1" dirty="0">
                <a:solidFill>
                  <a:srgbClr val="F0A101"/>
                </a:solidFill>
              </a:rPr>
              <a:t>	John 7:40-43</a:t>
            </a:r>
          </a:p>
        </p:txBody>
      </p:sp>
    </p:spTree>
    <p:extLst>
      <p:ext uri="{BB962C8B-B14F-4D97-AF65-F5344CB8AC3E}">
        <p14:creationId xmlns:p14="http://schemas.microsoft.com/office/powerpoint/2010/main" val="3588428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3720F-EC30-7B26-27C1-AC5602B0E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A1A12-DC06-4696-D23D-CA370B0CD6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2853" y="2424396"/>
            <a:ext cx="10526293" cy="1004604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6600" b="1" dirty="0">
                <a:effectLst/>
              </a:rPr>
              <a:t>JESUS BRINGS DIVISION</a:t>
            </a:r>
          </a:p>
        </p:txBody>
      </p:sp>
    </p:spTree>
    <p:extLst>
      <p:ext uri="{BB962C8B-B14F-4D97-AF65-F5344CB8AC3E}">
        <p14:creationId xmlns:p14="http://schemas.microsoft.com/office/powerpoint/2010/main" val="3719206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4DB70-9823-4397-F735-559918A76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A3278-CB49-703B-6913-017EA394B1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2853" y="1151965"/>
            <a:ext cx="10526293" cy="455407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6000" b="1" dirty="0">
                <a:effectLst/>
              </a:rPr>
              <a:t>He spoke about Himself, the Messiah.  He spoke clearly, not in dark mysterious ways. </a:t>
            </a:r>
            <a:r>
              <a:rPr lang="en-US" sz="6000" b="1" dirty="0">
                <a:solidFill>
                  <a:srgbClr val="F0A101"/>
                </a:solidFill>
                <a:effectLst/>
              </a:rPr>
              <a:t>He was direct.</a:t>
            </a:r>
          </a:p>
        </p:txBody>
      </p:sp>
    </p:spTree>
    <p:extLst>
      <p:ext uri="{BB962C8B-B14F-4D97-AF65-F5344CB8AC3E}">
        <p14:creationId xmlns:p14="http://schemas.microsoft.com/office/powerpoint/2010/main" val="252435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88BEA-5DD3-B856-0A8F-A0A773D11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7D396-01DC-5CF0-15C9-DAAC9DD5BE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1368" y="831729"/>
            <a:ext cx="10589264" cy="3535327"/>
          </a:xfrm>
        </p:spPr>
        <p:txBody>
          <a:bodyPr/>
          <a:lstStyle/>
          <a:p>
            <a:r>
              <a:rPr lang="en-US" sz="4400" i="1" dirty="0">
                <a:solidFill>
                  <a:srgbClr val="63A35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“Do not think that I came to bring peace on the earth; I did not come to bring peace, but a sword. </a:t>
            </a:r>
            <a:r>
              <a:rPr lang="en-US" sz="4400" i="1" baseline="30000" dirty="0">
                <a:solidFill>
                  <a:srgbClr val="63A35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35</a:t>
            </a:r>
            <a:r>
              <a:rPr lang="en-US" sz="4400" i="1" dirty="0">
                <a:solidFill>
                  <a:srgbClr val="63A35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For I came to set a man against his father, and a daughter against her mother, and a daughter-in-law against her mother-in-law;  </a:t>
            </a:r>
          </a:p>
          <a:p>
            <a:r>
              <a:rPr lang="en-US" sz="4400" dirty="0">
                <a:solidFill>
                  <a:srgbClr val="63A356"/>
                </a:solidFill>
                <a:effectLst/>
              </a:rPr>
              <a:t> </a:t>
            </a:r>
            <a:endParaRPr lang="en-US" sz="4400" dirty="0">
              <a:solidFill>
                <a:srgbClr val="63A356"/>
              </a:solidFill>
            </a:endParaRPr>
          </a:p>
          <a:p>
            <a:r>
              <a:rPr lang="en-US" sz="4500" b="1" i="1" dirty="0">
                <a:solidFill>
                  <a:srgbClr val="F0A101"/>
                </a:solidFill>
              </a:rPr>
              <a:t>Matthew 10:34-37</a:t>
            </a:r>
          </a:p>
        </p:txBody>
      </p:sp>
    </p:spTree>
    <p:extLst>
      <p:ext uri="{BB962C8B-B14F-4D97-AF65-F5344CB8AC3E}">
        <p14:creationId xmlns:p14="http://schemas.microsoft.com/office/powerpoint/2010/main" val="756966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E6234-27D5-6573-7874-D98B01292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10313-2688-2E47-EE6D-A5C1CC9879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1368" y="831729"/>
            <a:ext cx="10589264" cy="3535327"/>
          </a:xfrm>
        </p:spPr>
        <p:txBody>
          <a:bodyPr/>
          <a:lstStyle/>
          <a:p>
            <a:r>
              <a:rPr lang="en-US" sz="4400" i="1" baseline="30000" dirty="0">
                <a:solidFill>
                  <a:srgbClr val="63A35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36</a:t>
            </a:r>
            <a:r>
              <a:rPr lang="en-US" sz="4400" b="1" i="1" baseline="30000" dirty="0">
                <a:solidFill>
                  <a:srgbClr val="63A35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sz="4400" i="1" dirty="0">
                <a:solidFill>
                  <a:srgbClr val="63A35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 a man’s enemies will be the members of his household. </a:t>
            </a:r>
            <a:r>
              <a:rPr lang="en-US" sz="4400" i="1" baseline="30000" dirty="0">
                <a:solidFill>
                  <a:srgbClr val="63A35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37</a:t>
            </a:r>
            <a:r>
              <a:rPr lang="en-US" sz="4400" i="1" dirty="0">
                <a:solidFill>
                  <a:srgbClr val="63A35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 who loves father or mother more than Me is not worthy of Me; and he who loves son or daughter more than Me is not worthy of Me.</a:t>
            </a:r>
          </a:p>
          <a:p>
            <a:r>
              <a:rPr lang="en-US" sz="4400" dirty="0">
                <a:solidFill>
                  <a:srgbClr val="63A356"/>
                </a:solidFill>
                <a:effectLst/>
                <a:latin typeface="Aptos" panose="020B0004020202020204" pitchFamily="34" charset="0"/>
              </a:rPr>
              <a:t>  </a:t>
            </a:r>
            <a:endParaRPr lang="en-US" sz="4400" dirty="0">
              <a:solidFill>
                <a:srgbClr val="63A356"/>
              </a:solidFill>
              <a:latin typeface="Aptos" panose="020B0004020202020204" pitchFamily="34" charset="0"/>
            </a:endParaRPr>
          </a:p>
          <a:p>
            <a:r>
              <a:rPr lang="en-US" sz="4500" b="1" i="1" dirty="0">
                <a:solidFill>
                  <a:srgbClr val="F0A101"/>
                </a:solidFill>
              </a:rPr>
              <a:t>Matthew 10:34-37</a:t>
            </a:r>
          </a:p>
        </p:txBody>
      </p:sp>
    </p:spTree>
    <p:extLst>
      <p:ext uri="{BB962C8B-B14F-4D97-AF65-F5344CB8AC3E}">
        <p14:creationId xmlns:p14="http://schemas.microsoft.com/office/powerpoint/2010/main" val="3679667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3033E-0E3F-10F0-F59A-170003B8B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6761E-BDA5-20C2-9C4D-AA3B27DD90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2853" y="2424396"/>
            <a:ext cx="10526293" cy="1004604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6600" b="1" dirty="0">
                <a:effectLst/>
              </a:rPr>
              <a:t>JESUS DIVIDES SO THAT HE CAN </a:t>
            </a:r>
            <a:r>
              <a:rPr lang="en-US" sz="6600" b="1" dirty="0">
                <a:solidFill>
                  <a:srgbClr val="F0A101"/>
                </a:solidFill>
                <a:effectLst/>
              </a:rPr>
              <a:t>UNITE</a:t>
            </a:r>
          </a:p>
        </p:txBody>
      </p:sp>
    </p:spTree>
    <p:extLst>
      <p:ext uri="{BB962C8B-B14F-4D97-AF65-F5344CB8AC3E}">
        <p14:creationId xmlns:p14="http://schemas.microsoft.com/office/powerpoint/2010/main" val="424869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C5C01-37AF-9D90-A580-CA0DB7E76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DECC5-6D5F-A91D-8245-2D45753294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1368" y="1661336"/>
            <a:ext cx="10589264" cy="3535327"/>
          </a:xfrm>
        </p:spPr>
        <p:txBody>
          <a:bodyPr/>
          <a:lstStyle/>
          <a:p>
            <a:r>
              <a:rPr lang="en-US" sz="4400" i="1" dirty="0">
                <a:solidFill>
                  <a:srgbClr val="63A35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“Jesus *said to him, “I am the way, and the truth, and the life; no one comes to the Father but through Me.”</a:t>
            </a:r>
            <a:r>
              <a:rPr lang="en-US" sz="4400" dirty="0">
                <a:solidFill>
                  <a:srgbClr val="63A356"/>
                </a:solidFill>
                <a:effectLst/>
                <a:latin typeface="Aptos" panose="020B0004020202020204" pitchFamily="34" charset="0"/>
              </a:rPr>
              <a:t>   </a:t>
            </a:r>
          </a:p>
          <a:p>
            <a:endParaRPr lang="en-US" sz="4400" dirty="0">
              <a:solidFill>
                <a:srgbClr val="63A356"/>
              </a:solidFill>
              <a:latin typeface="Aptos" panose="020B0004020202020204" pitchFamily="34" charset="0"/>
            </a:endParaRPr>
          </a:p>
          <a:p>
            <a:r>
              <a:rPr lang="en-US" sz="4500" b="1" i="1" dirty="0">
                <a:solidFill>
                  <a:srgbClr val="F0A101"/>
                </a:solidFill>
              </a:rPr>
              <a:t>John 14:6 </a:t>
            </a:r>
          </a:p>
        </p:txBody>
      </p:sp>
    </p:spTree>
    <p:extLst>
      <p:ext uri="{BB962C8B-B14F-4D97-AF65-F5344CB8AC3E}">
        <p14:creationId xmlns:p14="http://schemas.microsoft.com/office/powerpoint/2010/main" val="3326627370"/>
      </p:ext>
    </p:extLst>
  </p:cSld>
  <p:clrMapOvr>
    <a:masterClrMapping/>
  </p:clrMapOvr>
</p:sld>
</file>

<file path=ppt/theme/theme1.xml><?xml version="1.0" encoding="utf-8"?>
<a:theme xmlns:a="http://schemas.openxmlformats.org/drawingml/2006/main" name="Believe for the World">
  <a:themeElements>
    <a:clrScheme name="Custom 1">
      <a:dk1>
        <a:srgbClr val="000000"/>
      </a:dk1>
      <a:lt1>
        <a:srgbClr val="FFFFFF"/>
      </a:lt1>
      <a:dk2>
        <a:srgbClr val="2C2D2E"/>
      </a:dk2>
      <a:lt2>
        <a:srgbClr val="E7E6E6"/>
      </a:lt2>
      <a:accent1>
        <a:srgbClr val="EF3641"/>
      </a:accent1>
      <a:accent2>
        <a:srgbClr val="ABD037"/>
      </a:accent2>
      <a:accent3>
        <a:srgbClr val="28BFC9"/>
      </a:accent3>
      <a:accent4>
        <a:srgbClr val="FCB022"/>
      </a:accent4>
      <a:accent5>
        <a:srgbClr val="FCFCFF"/>
      </a:accent5>
      <a:accent6>
        <a:srgbClr val="ABD037"/>
      </a:accent6>
      <a:hlink>
        <a:srgbClr val="28BFC9"/>
      </a:hlink>
      <a:folHlink>
        <a:srgbClr val="E6470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lieve for the World" id="{7AD1B7EF-3B57-C249-AD85-77A2BE031B63}" vid="{7B522E43-EF74-5146-A502-2D6A010267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Believe for the World</Template>
  <TotalTime>6940</TotalTime>
  <Words>535</Words>
  <Application>Microsoft Macintosh PowerPoint</Application>
  <PresentationFormat>Widescreen</PresentationFormat>
  <Paragraphs>68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Anton</vt:lpstr>
      <vt:lpstr>Aptos</vt:lpstr>
      <vt:lpstr>Arial</vt:lpstr>
      <vt:lpstr>Calibri</vt:lpstr>
      <vt:lpstr>Montserrat</vt:lpstr>
      <vt:lpstr>Montserrat Semi Bold</vt:lpstr>
      <vt:lpstr>Wingdings</vt:lpstr>
      <vt:lpstr>Believe for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Shawn Franco</dc:creator>
  <cp:lastModifiedBy>Edgar Ruiz-Sanchez</cp:lastModifiedBy>
  <cp:revision>8</cp:revision>
  <cp:lastPrinted>2024-11-10T13:00:23Z</cp:lastPrinted>
  <dcterms:created xsi:type="dcterms:W3CDTF">2024-10-30T14:33:25Z</dcterms:created>
  <dcterms:modified xsi:type="dcterms:W3CDTF">2024-11-24T11:56:52Z</dcterms:modified>
</cp:coreProperties>
</file>