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sldIdLst>
    <p:sldId id="262" r:id="rId2"/>
    <p:sldId id="256" r:id="rId3"/>
    <p:sldId id="257" r:id="rId4"/>
    <p:sldId id="294" r:id="rId5"/>
    <p:sldId id="259" r:id="rId6"/>
    <p:sldId id="295" r:id="rId7"/>
    <p:sldId id="296" r:id="rId8"/>
    <p:sldId id="258" r:id="rId9"/>
    <p:sldId id="299" r:id="rId10"/>
    <p:sldId id="300" r:id="rId11"/>
    <p:sldId id="301" r:id="rId12"/>
    <p:sldId id="302" r:id="rId13"/>
    <p:sldId id="304" r:id="rId14"/>
    <p:sldId id="282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93B"/>
    <a:srgbClr val="3C8FCD"/>
    <a:srgbClr val="507BA1"/>
    <a:srgbClr val="B74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802FB-0A29-AB42-8B56-FFCF1D22BC74}" v="17" dt="2024-10-17T19:22:43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7"/>
    <p:restoredTop sz="74793"/>
  </p:normalViewPr>
  <p:slideViewPr>
    <p:cSldViewPr snapToGrid="0" showGuides="1">
      <p:cViewPr varScale="1">
        <p:scale>
          <a:sx n="88" d="100"/>
          <a:sy n="88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5E4CC-C737-8C41-9F92-6159E92E5E3C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9D171-D5BA-D742-A1D7-D22C24F2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you think </a:t>
            </a:r>
            <a:r>
              <a:rPr lang="en-US" dirty="0" err="1"/>
              <a:t>lke</a:t>
            </a:r>
            <a:r>
              <a:rPr lang="en-US" dirty="0"/>
              <a:t> the world</a:t>
            </a:r>
          </a:p>
          <a:p>
            <a:r>
              <a:rPr lang="en-US" dirty="0"/>
              <a:t>When it’s the world that’s making you weary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507BA1"/>
                </a:solidFill>
                <a:latin typeface="Montserrat" pitchFamily="2" charset="77"/>
              </a:rPr>
              <a:t>“My food</a:t>
            </a:r>
            <a:r>
              <a:rPr lang="en-US" sz="1200" dirty="0">
                <a:solidFill>
                  <a:srgbClr val="507BA1"/>
                </a:solidFill>
                <a:latin typeface="Montserrat" pitchFamily="2" charset="77"/>
              </a:rPr>
              <a:t> . . . </a:t>
            </a:r>
            <a:r>
              <a:rPr lang="en-US" sz="1200" b="0" dirty="0">
                <a:solidFill>
                  <a:srgbClr val="507BA1"/>
                </a:solidFill>
                <a:latin typeface="Montserrat" pitchFamily="2" charset="77"/>
              </a:rPr>
              <a:t>is to do the will of him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507BA1"/>
                </a:solidFill>
                <a:latin typeface="Montserrat" pitchFamily="2" charset="77"/>
              </a:rPr>
              <a:t>who sent me and to finish his work.”  (v34</a:t>
            </a:r>
            <a:endParaRPr lang="en-US" sz="1200" dirty="0"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D171-D5BA-D742-A1D7-D22C24F20E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2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FC256-6703-90BC-E0A9-24464A320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FB20B8-F303-D820-A0D5-96AD432CC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0AC3-9DCD-91AF-5095-81BDCC7AE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you think </a:t>
            </a:r>
            <a:r>
              <a:rPr lang="en-US" dirty="0" err="1"/>
              <a:t>lke</a:t>
            </a:r>
            <a:r>
              <a:rPr lang="en-US" dirty="0"/>
              <a:t> the world</a:t>
            </a:r>
          </a:p>
          <a:p>
            <a:r>
              <a:rPr lang="en-US" dirty="0"/>
              <a:t>When it’s the world that’s making you weary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507BA1"/>
                </a:solidFill>
                <a:latin typeface="Montserrat" pitchFamily="2" charset="77"/>
              </a:rPr>
              <a:t>“My food</a:t>
            </a:r>
            <a:r>
              <a:rPr lang="en-US" sz="1200" dirty="0">
                <a:solidFill>
                  <a:srgbClr val="507BA1"/>
                </a:solidFill>
                <a:latin typeface="Montserrat" pitchFamily="2" charset="77"/>
              </a:rPr>
              <a:t> . . . </a:t>
            </a:r>
            <a:r>
              <a:rPr lang="en-US" sz="1200" b="0" dirty="0">
                <a:solidFill>
                  <a:srgbClr val="507BA1"/>
                </a:solidFill>
                <a:latin typeface="Montserrat" pitchFamily="2" charset="77"/>
              </a:rPr>
              <a:t>is to do the will of him who sent me and to finish his work.” </a:t>
            </a:r>
            <a:endParaRPr lang="en-US" sz="1200" dirty="0"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7F72B-7EBD-11E3-44ED-2528AAA3B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D171-D5BA-D742-A1D7-D22C24F20E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40BC-EA37-D2A2-0D41-54B79C06C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400FF-EF72-172A-0682-2973AC83F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61541-42B9-3097-19BC-5F63C9DC1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C00B-FB88-16FD-DE2D-C8795DDF9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D171-D5BA-D742-A1D7-D22C24F20E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5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7BA1"/>
                </a:solidFill>
              </a:rPr>
              <a:t>Are you tired of being tired?</a:t>
            </a:r>
          </a:p>
          <a:p>
            <a:endParaRPr lang="en-US" sz="1200" dirty="0">
              <a:solidFill>
                <a:srgbClr val="507BA1"/>
              </a:solidFill>
            </a:endParaRPr>
          </a:p>
          <a:p>
            <a:r>
              <a:rPr lang="en-US" sz="1200" dirty="0">
                <a:solidFill>
                  <a:srgbClr val="507BA1"/>
                </a:solidFill>
              </a:rPr>
              <a:t>Are you live in fear and survival?</a:t>
            </a:r>
          </a:p>
          <a:p>
            <a:endParaRPr lang="en-US" sz="1200" dirty="0">
              <a:solidFill>
                <a:srgbClr val="507BA1"/>
              </a:solidFill>
            </a:endParaRPr>
          </a:p>
          <a:p>
            <a:r>
              <a:rPr lang="en-US" sz="1200" dirty="0">
                <a:solidFill>
                  <a:srgbClr val="507BA1"/>
                </a:solidFill>
              </a:rPr>
              <a:t>Are you empty or too full with yourself?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D171-D5BA-D742-A1D7-D22C24F20E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AFCF-DE10-437B-6D6D-746F85562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29CBC-6480-66E2-6BE6-6AAB18365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34C84-3FBD-E9EF-9A27-9806C620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507BA1"/>
                </a:solidFill>
              </a:rPr>
              <a:t>Started marriage - but you’re not working at God’s will for your marriage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88D6A-F726-DFB0-1B51-0E2D1B7F1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D171-D5BA-D742-A1D7-D22C24F20E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3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D171-D5BA-D742-A1D7-D22C24F20E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0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D171-D5BA-D742-A1D7-D22C24F20E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red and blue border&#10;&#10;Description automatically generated">
            <a:extLst>
              <a:ext uri="{FF2B5EF4-FFF2-40B4-BE49-F238E27FC236}">
                <a16:creationId xmlns:a16="http://schemas.microsoft.com/office/drawing/2014/main" id="{57DEB441-AA6A-D017-80D8-3E1656C1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600" b="1" i="0" spc="300">
                <a:solidFill>
                  <a:srgbClr val="3E8EC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blue border&#10;&#10;Description automatically generated">
            <a:extLst>
              <a:ext uri="{FF2B5EF4-FFF2-40B4-BE49-F238E27FC236}">
                <a16:creationId xmlns:a16="http://schemas.microsoft.com/office/drawing/2014/main" id="{96C64DF9-9170-4663-0F26-00030074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 u="none" spc="300">
                <a:solidFill>
                  <a:srgbClr val="3E8ECC"/>
                </a:solidFill>
                <a:latin typeface="Montserrat Semi Bold" pitchFamily="2" charset="77"/>
              </a:defRPr>
            </a:lvl1pPr>
          </a:lstStyle>
          <a:p>
            <a:pPr lvl="0"/>
            <a:r>
              <a:rPr lang="en-US" dirty="0"/>
              <a:t>SCRIPTURE REFERENCE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1pPr>
            <a:lvl2pPr marL="4572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2pPr>
            <a:lvl3pPr marL="9144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3pPr>
            <a:lvl4pPr marL="13716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4pPr>
            <a:lvl5pPr marL="18288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blue border&#10;&#10;Description automatically generated">
            <a:extLst>
              <a:ext uri="{FF2B5EF4-FFF2-40B4-BE49-F238E27FC236}">
                <a16:creationId xmlns:a16="http://schemas.microsoft.com/office/drawing/2014/main" id="{2662119F-8BB3-9027-ECEF-8174A9E9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ith text&#10;&#10;Description automatically generated">
            <a:extLst>
              <a:ext uri="{FF2B5EF4-FFF2-40B4-BE49-F238E27FC236}">
                <a16:creationId xmlns:a16="http://schemas.microsoft.com/office/drawing/2014/main" id="{4C5A5F00-1603-55FA-6296-60CA5570A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rdhsDeAt60?si=lsjMv1RegzeRzLYS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D6418E-DACE-CE4B-C80C-05B0DB6E1B71}"/>
              </a:ext>
            </a:extLst>
          </p:cNvPr>
          <p:cNvSpPr txBox="1"/>
          <p:nvPr/>
        </p:nvSpPr>
        <p:spPr>
          <a:xfrm>
            <a:off x="3046142" y="1577226"/>
            <a:ext cx="60997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hlinkClick r:id="rId2"/>
              </a:rPr>
              <a:t>https://</a:t>
            </a:r>
            <a:r>
              <a:rPr lang="en-US" sz="6000" dirty="0" err="1">
                <a:hlinkClick r:id="rId2"/>
              </a:rPr>
              <a:t>youtu.be</a:t>
            </a:r>
            <a:r>
              <a:rPr lang="en-US" sz="6000" dirty="0">
                <a:hlinkClick r:id="rId2"/>
              </a:rPr>
              <a:t>/ordhsDeAt60?si=lsjMv1RegzeRzLYS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233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EB58A-AD79-63A0-AD69-862F8FC8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087DD5-5C8E-FD2A-0AF4-D306E4694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173" y="1996702"/>
            <a:ext cx="11119653" cy="1442715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 b="0" i="1" dirty="0">
                <a:solidFill>
                  <a:srgbClr val="507BA1"/>
                </a:solidFill>
              </a:rPr>
              <a:t>“even now he harvests the crop for eternal life, so that the </a:t>
            </a:r>
            <a:r>
              <a:rPr lang="en-US" sz="3400" b="0" i="1" dirty="0" err="1">
                <a:solidFill>
                  <a:srgbClr val="507BA1"/>
                </a:solidFill>
              </a:rPr>
              <a:t>sower</a:t>
            </a:r>
            <a:r>
              <a:rPr lang="en-US" sz="3400" b="0" i="1" dirty="0">
                <a:solidFill>
                  <a:srgbClr val="507BA1"/>
                </a:solidFill>
              </a:rPr>
              <a:t> and the reaper may be </a:t>
            </a:r>
            <a:r>
              <a:rPr lang="en-US" sz="3400" i="1" dirty="0">
                <a:solidFill>
                  <a:srgbClr val="507BA1"/>
                </a:solidFill>
              </a:rPr>
              <a:t>glad</a:t>
            </a:r>
            <a:r>
              <a:rPr lang="en-US" sz="3400" b="0" i="1" dirty="0">
                <a:solidFill>
                  <a:srgbClr val="507BA1"/>
                </a:solidFill>
              </a:rPr>
              <a:t> together...I sent you to reap ... and you have reaped the benefits” (36-38)</a:t>
            </a:r>
            <a:endParaRPr lang="en-US" sz="3400" b="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11810-1D42-466F-7EB7-CD93F7B10017}"/>
              </a:ext>
            </a:extLst>
          </p:cNvPr>
          <p:cNvSpPr txBox="1">
            <a:spLocks/>
          </p:cNvSpPr>
          <p:nvPr/>
        </p:nvSpPr>
        <p:spPr>
          <a:xfrm>
            <a:off x="694352" y="770256"/>
            <a:ext cx="10803295" cy="731775"/>
          </a:xfrm>
          <a:prstGeom prst="rect">
            <a:avLst/>
          </a:prstGeom>
          <a:solidFill>
            <a:srgbClr val="507BA1"/>
          </a:solidFill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29315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Wrong about what would bring joy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DD31-473C-889F-1C74-8397463BA2F9}"/>
              </a:ext>
            </a:extLst>
          </p:cNvPr>
          <p:cNvSpPr txBox="1">
            <a:spLocks/>
          </p:cNvSpPr>
          <p:nvPr/>
        </p:nvSpPr>
        <p:spPr>
          <a:xfrm>
            <a:off x="536173" y="4798053"/>
            <a:ext cx="11131378" cy="12896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29315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Joy comes from giving not taking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- from obedience not comfort</a:t>
            </a:r>
            <a:endParaRPr lang="en-US" sz="4000" i="1" kern="100" dirty="0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7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E918F-BDF0-EA5C-8920-2E467C810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DA5BBF-A508-D4AF-7E9A-F7CE3B488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5947" y="1117600"/>
            <a:ext cx="9780105" cy="4895741"/>
          </a:xfrm>
        </p:spPr>
        <p:txBody>
          <a:bodyPr anchor="t">
            <a:normAutofit fontScale="97500"/>
          </a:bodyPr>
          <a:lstStyle/>
          <a:p>
            <a:r>
              <a:rPr lang="en-US" sz="5600" dirty="0">
                <a:solidFill>
                  <a:srgbClr val="507BA1"/>
                </a:solidFill>
              </a:rPr>
              <a:t>This story and</a:t>
            </a:r>
          </a:p>
          <a:p>
            <a:r>
              <a:rPr lang="en-US" sz="5600" dirty="0">
                <a:solidFill>
                  <a:srgbClr val="507BA1"/>
                </a:solidFill>
              </a:rPr>
              <a:t>the Kingdom of God are filled with </a:t>
            </a:r>
            <a:r>
              <a:rPr lang="en-US" sz="5600" dirty="0">
                <a:solidFill>
                  <a:srgbClr val="B74F43"/>
                </a:solidFill>
              </a:rPr>
              <a:t>“contradictions”</a:t>
            </a:r>
          </a:p>
          <a:p>
            <a:endParaRPr lang="en-US" sz="1900" b="0" i="1" dirty="0"/>
          </a:p>
        </p:txBody>
      </p:sp>
    </p:spTree>
    <p:extLst>
      <p:ext uri="{BB962C8B-B14F-4D97-AF65-F5344CB8AC3E}">
        <p14:creationId xmlns:p14="http://schemas.microsoft.com/office/powerpoint/2010/main" val="184265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8F9A7-681E-392C-980D-4D8F671F2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C37D38-3D8C-F902-74C7-45CE158E8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5947" y="870857"/>
            <a:ext cx="9780105" cy="4895741"/>
          </a:xfrm>
        </p:spPr>
        <p:txBody>
          <a:bodyPr anchor="t">
            <a:normAutofit fontScale="97500"/>
          </a:bodyPr>
          <a:lstStyle/>
          <a:p>
            <a:pPr algn="l"/>
            <a:r>
              <a:rPr lang="en-US" sz="4100" dirty="0">
                <a:solidFill>
                  <a:srgbClr val="EE393B"/>
                </a:solidFill>
              </a:rPr>
              <a:t>Tired? </a:t>
            </a:r>
            <a:r>
              <a:rPr lang="en-US" sz="4100" b="0" dirty="0">
                <a:solidFill>
                  <a:srgbClr val="507BA1"/>
                </a:solidFill>
              </a:rPr>
              <a:t>Work at doing and finishing God’s will</a:t>
            </a:r>
          </a:p>
          <a:p>
            <a:pPr algn="l"/>
            <a:endParaRPr lang="en-US" sz="2100" b="0" dirty="0">
              <a:solidFill>
                <a:srgbClr val="507BA1"/>
              </a:solidFill>
            </a:endParaRPr>
          </a:p>
          <a:p>
            <a:pPr algn="l"/>
            <a:r>
              <a:rPr lang="en-US" sz="4100" dirty="0">
                <a:solidFill>
                  <a:srgbClr val="EE393B"/>
                </a:solidFill>
              </a:rPr>
              <a:t>Surviving? </a:t>
            </a:r>
            <a:r>
              <a:rPr lang="en-US" sz="4100" b="0" dirty="0">
                <a:solidFill>
                  <a:srgbClr val="507BA1"/>
                </a:solidFill>
              </a:rPr>
              <a:t>See and lead others to Jesus</a:t>
            </a:r>
          </a:p>
          <a:p>
            <a:pPr algn="l"/>
            <a:endParaRPr lang="en-US" sz="2100" b="0" dirty="0">
              <a:solidFill>
                <a:srgbClr val="507BA1"/>
              </a:solidFill>
            </a:endParaRPr>
          </a:p>
          <a:p>
            <a:pPr algn="l"/>
            <a:r>
              <a:rPr lang="en-US" sz="4100" dirty="0">
                <a:solidFill>
                  <a:srgbClr val="EE393B"/>
                </a:solidFill>
              </a:rPr>
              <a:t>Empty? </a:t>
            </a:r>
            <a:r>
              <a:rPr lang="en-US" sz="4100" b="0" dirty="0">
                <a:solidFill>
                  <a:srgbClr val="507BA1"/>
                </a:solidFill>
              </a:rPr>
              <a:t>Give your first and best for God’s glory</a:t>
            </a:r>
          </a:p>
        </p:txBody>
      </p:sp>
    </p:spTree>
    <p:extLst>
      <p:ext uri="{BB962C8B-B14F-4D97-AF65-F5344CB8AC3E}">
        <p14:creationId xmlns:p14="http://schemas.microsoft.com/office/powerpoint/2010/main" val="285236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623D5A-5032-182F-22CD-4A2FDB824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CE6532-0C56-2380-B197-4EF91313C814}"/>
              </a:ext>
            </a:extLst>
          </p:cNvPr>
          <p:cNvSpPr txBox="1">
            <a:spLocks/>
          </p:cNvSpPr>
          <p:nvPr/>
        </p:nvSpPr>
        <p:spPr>
          <a:xfrm>
            <a:off x="5445794" y="839463"/>
            <a:ext cx="6238207" cy="132343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EE393B"/>
                </a:solidFill>
                <a:latin typeface="Montserrat" pitchFamily="2" charset="77"/>
              </a:rPr>
              <a:t>3</a:t>
            </a:r>
            <a:r>
              <a:rPr lang="en-US" sz="7000" b="1" dirty="0">
                <a:solidFill>
                  <a:srgbClr val="EE393B"/>
                </a:solidFill>
                <a:latin typeface="Montserrat" pitchFamily="2" charset="77"/>
              </a:rPr>
              <a:t> </a:t>
            </a:r>
            <a:r>
              <a:rPr lang="en-US" sz="3500" b="1" dirty="0">
                <a:solidFill>
                  <a:srgbClr val="EE393B"/>
                </a:solidFill>
                <a:latin typeface="Montserrat" pitchFamily="2" charset="77"/>
              </a:rPr>
              <a:t>ways to share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EE393B"/>
                </a:solidFill>
                <a:latin typeface="Montserrat" pitchFamily="2" charset="77"/>
              </a:rPr>
              <a:t>“little Jesus” by </a:t>
            </a:r>
            <a:r>
              <a:rPr lang="en-US" sz="3500" b="1" u="sng" dirty="0">
                <a:solidFill>
                  <a:srgbClr val="EE393B"/>
                </a:solidFill>
                <a:latin typeface="Montserrat" pitchFamily="2" charset="77"/>
              </a:rPr>
              <a:t>Thursday</a:t>
            </a:r>
            <a:endParaRPr lang="en-US" sz="3500" b="1" dirty="0">
              <a:solidFill>
                <a:srgbClr val="EE393B"/>
              </a:solidFill>
              <a:latin typeface="Montserra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3C8FCD"/>
                </a:solidFill>
                <a:latin typeface="Montserrat" pitchFamily="2" charset="77"/>
              </a:rPr>
              <a:t>1</a:t>
            </a:r>
            <a:r>
              <a:rPr lang="en-US" sz="7000" b="1" dirty="0">
                <a:solidFill>
                  <a:srgbClr val="3C8FCD"/>
                </a:solidFill>
                <a:latin typeface="Montserrat" pitchFamily="2" charset="77"/>
              </a:rPr>
              <a:t> </a:t>
            </a:r>
            <a:r>
              <a:rPr lang="en-US" sz="3500" b="1" dirty="0">
                <a:solidFill>
                  <a:srgbClr val="3C8FCD"/>
                </a:solidFill>
                <a:latin typeface="Montserrat" pitchFamily="2" charset="77"/>
              </a:rPr>
              <a:t>new person to come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3C8FCD"/>
                </a:solidFill>
                <a:latin typeface="Montserrat" pitchFamily="2" charset="77"/>
              </a:rPr>
              <a:t>with you </a:t>
            </a:r>
            <a:r>
              <a:rPr lang="en-US" sz="3500" b="1" u="sng" dirty="0">
                <a:solidFill>
                  <a:srgbClr val="3C8FCD"/>
                </a:solidFill>
                <a:latin typeface="Montserrat" pitchFamily="2" charset="77"/>
              </a:rPr>
              <a:t>Friday, 5:30p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3C8FCD"/>
                </a:solidFill>
                <a:latin typeface="Montserrat" pitchFamily="2" charset="77"/>
              </a:rPr>
              <a:t>6</a:t>
            </a:r>
            <a:r>
              <a:rPr lang="en-US" sz="7000" b="1" dirty="0">
                <a:solidFill>
                  <a:srgbClr val="3C8FCD"/>
                </a:solidFill>
                <a:latin typeface="Montserrat" pitchFamily="2" charset="77"/>
              </a:rPr>
              <a:t> </a:t>
            </a:r>
            <a:r>
              <a:rPr lang="en-US" sz="3500" b="1" dirty="0">
                <a:solidFill>
                  <a:srgbClr val="3C8FCD"/>
                </a:solidFill>
                <a:latin typeface="Montserrat" pitchFamily="2" charset="77"/>
              </a:rPr>
              <a:t>minutes of prayer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u="sng" dirty="0">
                <a:solidFill>
                  <a:srgbClr val="3C8FCD"/>
                </a:solidFill>
                <a:latin typeface="Montserrat" pitchFamily="2" charset="77"/>
              </a:rPr>
              <a:t>daily</a:t>
            </a:r>
            <a:r>
              <a:rPr lang="en-US" sz="3500" b="1" dirty="0">
                <a:solidFill>
                  <a:srgbClr val="3C8FCD"/>
                </a:solidFill>
                <a:latin typeface="Montserrat" pitchFamily="2" charset="77"/>
              </a:rPr>
              <a:t> for the lost (fasting)</a:t>
            </a:r>
            <a:endParaRPr lang="en-US" sz="3500" dirty="0">
              <a:solidFill>
                <a:srgbClr val="3C8FCD"/>
              </a:solidFill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522FE-4856-6303-882C-7D1223CF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58" y="1399478"/>
            <a:ext cx="3608039" cy="2029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FDAD8-78C0-CF57-9B3A-950104D46EDB}"/>
              </a:ext>
            </a:extLst>
          </p:cNvPr>
          <p:cNvSpPr txBox="1"/>
          <p:nvPr/>
        </p:nvSpPr>
        <p:spPr>
          <a:xfrm>
            <a:off x="804158" y="1122479"/>
            <a:ext cx="3608039" cy="553998"/>
          </a:xfrm>
          <a:prstGeom prst="rect">
            <a:avLst/>
          </a:prstGeom>
          <a:solidFill>
            <a:srgbClr val="EE39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ontserrat" pitchFamily="2" charset="77"/>
              </a:rPr>
              <a:t>A Final Week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E2928D-7B32-B3B0-A34F-9E72BC33CE00}"/>
              </a:ext>
            </a:extLst>
          </p:cNvPr>
          <p:cNvSpPr/>
          <p:nvPr/>
        </p:nvSpPr>
        <p:spPr>
          <a:xfrm>
            <a:off x="804158" y="3889828"/>
            <a:ext cx="3608039" cy="2061029"/>
          </a:xfrm>
          <a:prstGeom prst="rect">
            <a:avLst/>
          </a:prstGeom>
          <a:solidFill>
            <a:srgbClr val="3C8FCD"/>
          </a:solidFill>
          <a:ln cmpd="dbl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latin typeface="Montserrat" pitchFamily="2" charset="77"/>
              </a:rPr>
              <a:t>Community</a:t>
            </a:r>
            <a:r>
              <a:rPr lang="en-US" sz="3000" b="1" dirty="0">
                <a:latin typeface="Montserrat" pitchFamily="2" charset="77"/>
              </a:rPr>
              <a:t> </a:t>
            </a:r>
          </a:p>
          <a:p>
            <a:pPr algn="ctr"/>
            <a:r>
              <a:rPr lang="en-US" sz="3000" b="1" dirty="0">
                <a:latin typeface="Montserrat" pitchFamily="2" charset="77"/>
              </a:rPr>
              <a:t>Worship Night</a:t>
            </a:r>
          </a:p>
          <a:p>
            <a:pPr algn="ctr"/>
            <a:endParaRPr lang="en-US" sz="1000" b="1" dirty="0">
              <a:latin typeface="Montserrat" pitchFamily="2" charset="77"/>
            </a:endParaRPr>
          </a:p>
          <a:p>
            <a:pPr algn="ctr"/>
            <a:r>
              <a:rPr lang="en-US" sz="2500" dirty="0">
                <a:latin typeface="Montserrat" pitchFamily="2" charset="77"/>
              </a:rPr>
              <a:t>THIS FRIDAY</a:t>
            </a:r>
          </a:p>
        </p:txBody>
      </p:sp>
    </p:spTree>
    <p:extLst>
      <p:ext uri="{BB962C8B-B14F-4D97-AF65-F5344CB8AC3E}">
        <p14:creationId xmlns:p14="http://schemas.microsoft.com/office/powerpoint/2010/main" val="42102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C019-D83A-99C6-FC2B-181163290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2AE4A6-B4EA-85E4-B540-F504FC305623}"/>
              </a:ext>
            </a:extLst>
          </p:cNvPr>
          <p:cNvSpPr txBox="1">
            <a:spLocks/>
          </p:cNvSpPr>
          <p:nvPr/>
        </p:nvSpPr>
        <p:spPr>
          <a:xfrm>
            <a:off x="566057" y="1648446"/>
            <a:ext cx="11059885" cy="132343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baseline="30000" dirty="0">
                <a:solidFill>
                  <a:srgbClr val="3C8FCD"/>
                </a:solidFill>
              </a:rPr>
              <a:t>1</a:t>
            </a:r>
            <a:r>
              <a:rPr lang="en-US" sz="4200" b="1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Praise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 God for who He is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baseline="30000" dirty="0">
                <a:solidFill>
                  <a:srgbClr val="3C8FCD"/>
                </a:solidFill>
              </a:rPr>
              <a:t>2</a:t>
            </a:r>
            <a:r>
              <a:rPr lang="en-US" sz="4200" b="1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Thank God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for what He has done for you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baseline="30000" dirty="0">
                <a:solidFill>
                  <a:srgbClr val="3C8FCD"/>
                </a:solidFill>
              </a:rPr>
              <a:t>3</a:t>
            </a:r>
            <a:r>
              <a:rPr lang="en-US" sz="4200" b="1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Confess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 your sins &amp; repent of wrong ways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baseline="30000" dirty="0">
                <a:solidFill>
                  <a:srgbClr val="3C8FCD"/>
                </a:solidFill>
              </a:rPr>
              <a:t>4</a:t>
            </a:r>
            <a:r>
              <a:rPr lang="en-US" sz="4200" b="1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Obedience: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declare what you will do in His grace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baseline="30000" dirty="0">
                <a:solidFill>
                  <a:srgbClr val="3C8FCD"/>
                </a:solidFill>
              </a:rPr>
              <a:t>5</a:t>
            </a:r>
            <a:r>
              <a:rPr lang="en-US" sz="4200" b="1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The Lost: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Pray for those who don’t know Jesus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baseline="30000" dirty="0">
                <a:solidFill>
                  <a:srgbClr val="3C8FCD"/>
                </a:solidFill>
              </a:rPr>
              <a:t>6</a:t>
            </a:r>
            <a:r>
              <a:rPr lang="en-US" sz="4200" b="1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Today: </a:t>
            </a: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Ask for His grace &amp; answers to your needs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FFEBA-5FBC-2BF2-C04D-294508753837}"/>
              </a:ext>
            </a:extLst>
          </p:cNvPr>
          <p:cNvSpPr txBox="1"/>
          <p:nvPr/>
        </p:nvSpPr>
        <p:spPr>
          <a:xfrm>
            <a:off x="1135663" y="487678"/>
            <a:ext cx="106788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Aller Display" panose="02000503000000020003" pitchFamily="2" charset="77"/>
              </a:rPr>
              <a:t>Pray 6 Minutes Each Day (at 3:16p)</a:t>
            </a:r>
          </a:p>
        </p:txBody>
      </p:sp>
    </p:spTree>
    <p:extLst>
      <p:ext uri="{BB962C8B-B14F-4D97-AF65-F5344CB8AC3E}">
        <p14:creationId xmlns:p14="http://schemas.microsoft.com/office/powerpoint/2010/main" val="22851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47AFF-8F8F-2B7C-5B71-6952D6E08E63}"/>
              </a:ext>
            </a:extLst>
          </p:cNvPr>
          <p:cNvSpPr txBox="1"/>
          <p:nvPr/>
        </p:nvSpPr>
        <p:spPr>
          <a:xfrm>
            <a:off x="312420" y="4558839"/>
            <a:ext cx="11567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-15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Our Continued Study In The Gospel of John</a:t>
            </a:r>
          </a:p>
          <a:p>
            <a:pPr algn="ctr"/>
            <a:r>
              <a:rPr lang="en-US" sz="3500" spc="-15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&amp; God’s Heart For The Lost in Chapter 4</a:t>
            </a:r>
          </a:p>
        </p:txBody>
      </p:sp>
    </p:spTree>
    <p:extLst>
      <p:ext uri="{BB962C8B-B14F-4D97-AF65-F5344CB8AC3E}">
        <p14:creationId xmlns:p14="http://schemas.microsoft.com/office/powerpoint/2010/main" val="233907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9072A9-20F5-603E-E432-B658222E3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5947" y="1117600"/>
            <a:ext cx="9780105" cy="4895741"/>
          </a:xfrm>
        </p:spPr>
        <p:txBody>
          <a:bodyPr anchor="t">
            <a:normAutofit fontScale="97500"/>
          </a:bodyPr>
          <a:lstStyle/>
          <a:p>
            <a:r>
              <a:rPr lang="en-US" sz="6100" dirty="0">
                <a:solidFill>
                  <a:srgbClr val="507BA1"/>
                </a:solidFill>
              </a:rPr>
              <a:t>When it all seems wrong, Jesus can do everything right</a:t>
            </a:r>
            <a:endParaRPr lang="en-US" sz="6100" b="0" dirty="0"/>
          </a:p>
          <a:p>
            <a:endParaRPr lang="en-US" sz="1900" b="0" i="1" dirty="0"/>
          </a:p>
        </p:txBody>
      </p:sp>
    </p:spTree>
    <p:extLst>
      <p:ext uri="{BB962C8B-B14F-4D97-AF65-F5344CB8AC3E}">
        <p14:creationId xmlns:p14="http://schemas.microsoft.com/office/powerpoint/2010/main" val="411263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AB641-B795-4FF0-48C9-37DD7D5B9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2B6323-46B5-1E86-BAD7-52CBD1A77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963" y="1117600"/>
            <a:ext cx="10587037" cy="4895741"/>
          </a:xfrm>
        </p:spPr>
        <p:txBody>
          <a:bodyPr anchor="t">
            <a:normAutofit fontScale="97500"/>
          </a:bodyPr>
          <a:lstStyle/>
          <a:p>
            <a:pPr>
              <a:spcBef>
                <a:spcPts val="0"/>
              </a:spcBef>
            </a:pPr>
            <a:r>
              <a:rPr lang="en-US" sz="5600" dirty="0">
                <a:solidFill>
                  <a:srgbClr val="507BA1"/>
                </a:solidFill>
              </a:rPr>
              <a:t>When it all seems wrong, Jesus can do</a:t>
            </a:r>
          </a:p>
          <a:p>
            <a:pPr>
              <a:spcBef>
                <a:spcPts val="0"/>
              </a:spcBef>
            </a:pPr>
            <a:r>
              <a:rPr lang="en-US" sz="5600" dirty="0">
                <a:solidFill>
                  <a:srgbClr val="507BA1"/>
                </a:solidFill>
              </a:rPr>
              <a:t>everything right</a:t>
            </a:r>
            <a:endParaRPr lang="en-US" sz="5600" b="0" dirty="0"/>
          </a:p>
          <a:p>
            <a:endParaRPr lang="en-US" sz="1900" b="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9B9C6-10D8-DEC4-D8CE-CD41085CF860}"/>
              </a:ext>
            </a:extLst>
          </p:cNvPr>
          <p:cNvSpPr txBox="1"/>
          <p:nvPr/>
        </p:nvSpPr>
        <p:spPr>
          <a:xfrm rot="21204651">
            <a:off x="1544519" y="4359433"/>
            <a:ext cx="9183924" cy="1015663"/>
          </a:xfrm>
          <a:prstGeom prst="rect">
            <a:avLst/>
          </a:prstGeom>
          <a:solidFill>
            <a:srgbClr val="EE393B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Believe Again in Jesus</a:t>
            </a:r>
          </a:p>
        </p:txBody>
      </p:sp>
    </p:spTree>
    <p:extLst>
      <p:ext uri="{BB962C8B-B14F-4D97-AF65-F5344CB8AC3E}">
        <p14:creationId xmlns:p14="http://schemas.microsoft.com/office/powerpoint/2010/main" val="99714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maritan Woman at the Well | Angel Studios">
            <a:extLst>
              <a:ext uri="{FF2B5EF4-FFF2-40B4-BE49-F238E27FC236}">
                <a16:creationId xmlns:a16="http://schemas.microsoft.com/office/drawing/2014/main" id="{78A3876B-8371-DE49-884C-FD31A943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906" y="0"/>
            <a:ext cx="13787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9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CF523-0FF9-D4AC-CDD7-45A9AB956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7759C7-DACE-3F8B-6082-922DF779B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5947" y="1117600"/>
            <a:ext cx="9780105" cy="4895741"/>
          </a:xfrm>
        </p:spPr>
        <p:txBody>
          <a:bodyPr anchor="t">
            <a:normAutofit fontScale="97500"/>
          </a:bodyPr>
          <a:lstStyle/>
          <a:p>
            <a:r>
              <a:rPr lang="en-US" sz="6100" dirty="0">
                <a:solidFill>
                  <a:srgbClr val="507BA1"/>
                </a:solidFill>
              </a:rPr>
              <a:t>You are exactly who Jesus is looking for</a:t>
            </a:r>
            <a:endParaRPr lang="en-US" sz="6100" b="0" dirty="0"/>
          </a:p>
          <a:p>
            <a:endParaRPr lang="en-US" sz="1900" b="0" i="1" dirty="0"/>
          </a:p>
        </p:txBody>
      </p:sp>
    </p:spTree>
    <p:extLst>
      <p:ext uri="{BB962C8B-B14F-4D97-AF65-F5344CB8AC3E}">
        <p14:creationId xmlns:p14="http://schemas.microsoft.com/office/powerpoint/2010/main" val="416873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eople Behind 'The Chosen' - Tablet Magazine">
            <a:extLst>
              <a:ext uri="{FF2B5EF4-FFF2-40B4-BE49-F238E27FC236}">
                <a16:creationId xmlns:a16="http://schemas.microsoft.com/office/drawing/2014/main" id="{A7B8835C-F31B-7630-BCC1-1169CF6C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12192000" cy="600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1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93EFD1-7122-1A5E-56DE-758C9FE35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394" y="1971459"/>
            <a:ext cx="10475212" cy="1442715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0" i="1" dirty="0">
                <a:solidFill>
                  <a:srgbClr val="507BA1"/>
                </a:solidFill>
              </a:rPr>
              <a:t>Jesus said, “I have food to eat that you know nothing about” (v32)</a:t>
            </a:r>
            <a:endParaRPr lang="en-US" sz="1000" b="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4348E4-6E6E-0219-F401-B0E4BF474970}"/>
              </a:ext>
            </a:extLst>
          </p:cNvPr>
          <p:cNvSpPr txBox="1">
            <a:spLocks/>
          </p:cNvSpPr>
          <p:nvPr/>
        </p:nvSpPr>
        <p:spPr>
          <a:xfrm>
            <a:off x="377994" y="3905906"/>
            <a:ext cx="11131378" cy="14427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29315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4000" i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40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am refreshed by nourishment hidden from </a:t>
            </a:r>
            <a:r>
              <a:rPr lang="en-US" sz="4000" i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endParaRPr lang="en-US" sz="4000" kern="100" dirty="0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37839F-47BA-944A-9B2D-56EBE9FC31D4}"/>
              </a:ext>
            </a:extLst>
          </p:cNvPr>
          <p:cNvSpPr txBox="1">
            <a:spLocks/>
          </p:cNvSpPr>
          <p:nvPr/>
        </p:nvSpPr>
        <p:spPr>
          <a:xfrm>
            <a:off x="694352" y="777604"/>
            <a:ext cx="10803295" cy="731775"/>
          </a:xfrm>
          <a:prstGeom prst="rect">
            <a:avLst/>
          </a:prstGeom>
          <a:solidFill>
            <a:srgbClr val="507BA1"/>
          </a:solidFill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29315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Wrong about what they needed</a:t>
            </a:r>
          </a:p>
        </p:txBody>
      </p:sp>
    </p:spTree>
    <p:extLst>
      <p:ext uri="{BB962C8B-B14F-4D97-AF65-F5344CB8AC3E}">
        <p14:creationId xmlns:p14="http://schemas.microsoft.com/office/powerpoint/2010/main" val="240753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B4227-1D6B-5CF5-A138-D65760F25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CA43AF-072A-2268-AFEF-1DFC1089B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394" y="1817433"/>
            <a:ext cx="10475212" cy="1442715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0" i="1" dirty="0">
                <a:solidFill>
                  <a:srgbClr val="507BA1"/>
                </a:solidFill>
              </a:rPr>
              <a:t>Do you not say, ‘Four months more and then the harvest’? I tell you, open your eyes and look at the fields! They are ripe for harvest.  (v35-36)</a:t>
            </a:r>
            <a:endParaRPr lang="en-US" sz="3600" b="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CE99E9-97A8-88A0-0444-A95FA8E155FC}"/>
              </a:ext>
            </a:extLst>
          </p:cNvPr>
          <p:cNvSpPr txBox="1">
            <a:spLocks/>
          </p:cNvSpPr>
          <p:nvPr/>
        </p:nvSpPr>
        <p:spPr>
          <a:xfrm>
            <a:off x="377994" y="4488912"/>
            <a:ext cx="11131378" cy="12896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29315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It’s time to thrive not survive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i="1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- to reach out &amp; not isolate.</a:t>
            </a:r>
            <a:endParaRPr lang="en-US" sz="4000" kern="100" dirty="0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DC2E44-E7D8-5BA5-1BEC-569FB6C5F6A7}"/>
              </a:ext>
            </a:extLst>
          </p:cNvPr>
          <p:cNvSpPr txBox="1">
            <a:spLocks/>
          </p:cNvSpPr>
          <p:nvPr/>
        </p:nvSpPr>
        <p:spPr>
          <a:xfrm>
            <a:off x="542036" y="747953"/>
            <a:ext cx="10803295" cy="731775"/>
          </a:xfrm>
          <a:prstGeom prst="rect">
            <a:avLst/>
          </a:prstGeom>
          <a:solidFill>
            <a:srgbClr val="507BA1"/>
          </a:solidFill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29315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Wrong about what time it was</a:t>
            </a:r>
          </a:p>
        </p:txBody>
      </p:sp>
    </p:spTree>
    <p:extLst>
      <p:ext uri="{BB962C8B-B14F-4D97-AF65-F5344CB8AC3E}">
        <p14:creationId xmlns:p14="http://schemas.microsoft.com/office/powerpoint/2010/main" val="1854695521"/>
      </p:ext>
    </p:extLst>
  </p:cSld>
  <p:clrMapOvr>
    <a:masterClrMapping/>
  </p:clrMapOvr>
</p:sld>
</file>

<file path=ppt/theme/theme1.xml><?xml version="1.0" encoding="utf-8"?>
<a:theme xmlns:a="http://schemas.openxmlformats.org/drawingml/2006/main" name="Believe 316">
  <a:themeElements>
    <a:clrScheme name="Custom 1">
      <a:dk1>
        <a:srgbClr val="000000"/>
      </a:dk1>
      <a:lt1>
        <a:srgbClr val="FFFFFF"/>
      </a:lt1>
      <a:dk2>
        <a:srgbClr val="2C2D2E"/>
      </a:dk2>
      <a:lt2>
        <a:srgbClr val="E7E6E6"/>
      </a:lt2>
      <a:accent1>
        <a:srgbClr val="EF3641"/>
      </a:accent1>
      <a:accent2>
        <a:srgbClr val="ABD037"/>
      </a:accent2>
      <a:accent3>
        <a:srgbClr val="28BFC9"/>
      </a:accent3>
      <a:accent4>
        <a:srgbClr val="FCB022"/>
      </a:accent4>
      <a:accent5>
        <a:srgbClr val="FCFCFF"/>
      </a:accent5>
      <a:accent6>
        <a:srgbClr val="ABD037"/>
      </a:accent6>
      <a:hlink>
        <a:srgbClr val="28BFC9"/>
      </a:hlink>
      <a:folHlink>
        <a:srgbClr val="E647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lieve 316" id="{9AF99C8C-E707-9946-A062-37198DDB4D8B}" vid="{6B8998DF-C326-4345-8082-4C98D47F0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Believe 316</Template>
  <TotalTime>512</TotalTime>
  <Words>473</Words>
  <Application>Microsoft Macintosh PowerPoint</Application>
  <PresentationFormat>Widescreen</PresentationFormat>
  <Paragraphs>66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Aller Display</vt:lpstr>
      <vt:lpstr>Aptos</vt:lpstr>
      <vt:lpstr>Arial</vt:lpstr>
      <vt:lpstr>Montserrat</vt:lpstr>
      <vt:lpstr>Montserrat Semi Bold</vt:lpstr>
      <vt:lpstr>Believe 316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Shawn Franco</dc:creator>
  <cp:lastModifiedBy>Shawn Franco</cp:lastModifiedBy>
  <cp:revision>3</cp:revision>
  <dcterms:created xsi:type="dcterms:W3CDTF">2024-09-26T16:45:55Z</dcterms:created>
  <dcterms:modified xsi:type="dcterms:W3CDTF">2024-10-17T19:39:11Z</dcterms:modified>
</cp:coreProperties>
</file>