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29"/>
  </p:notesMasterIdLst>
  <p:sldIdLst>
    <p:sldId id="366" r:id="rId2"/>
    <p:sldId id="259" r:id="rId3"/>
    <p:sldId id="368" r:id="rId4"/>
    <p:sldId id="367" r:id="rId5"/>
    <p:sldId id="370" r:id="rId6"/>
    <p:sldId id="369" r:id="rId7"/>
    <p:sldId id="371" r:id="rId8"/>
    <p:sldId id="372" r:id="rId9"/>
    <p:sldId id="374" r:id="rId10"/>
    <p:sldId id="375" r:id="rId11"/>
    <p:sldId id="390" r:id="rId12"/>
    <p:sldId id="391" r:id="rId13"/>
    <p:sldId id="378" r:id="rId14"/>
    <p:sldId id="377" r:id="rId15"/>
    <p:sldId id="394" r:id="rId16"/>
    <p:sldId id="379" r:id="rId17"/>
    <p:sldId id="380" r:id="rId18"/>
    <p:sldId id="382" r:id="rId19"/>
    <p:sldId id="384" r:id="rId20"/>
    <p:sldId id="396" r:id="rId21"/>
    <p:sldId id="389" r:id="rId22"/>
    <p:sldId id="387" r:id="rId23"/>
    <p:sldId id="388" r:id="rId24"/>
    <p:sldId id="386" r:id="rId25"/>
    <p:sldId id="399" r:id="rId26"/>
    <p:sldId id="398" r:id="rId27"/>
    <p:sldId id="4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2"/>
    <p:restoredTop sz="82726"/>
  </p:normalViewPr>
  <p:slideViewPr>
    <p:cSldViewPr snapToGrid="0">
      <p:cViewPr varScale="1">
        <p:scale>
          <a:sx n="68" d="100"/>
          <a:sy n="68" d="100"/>
        </p:scale>
        <p:origin x="23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80901-07F1-C24B-B2E4-3B2CF780757E}" type="datetimeFigureOut">
              <a:rPr lang="en-US" smtClean="0"/>
              <a:t>6/18/24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ADE70-C870-2540-9BAC-0A6B21C59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4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spc="-150" dirty="0">
                <a:solidFill>
                  <a:schemeClr val="accent3"/>
                </a:solidFill>
              </a:rPr>
              <a:t>To forgive, have faith, accept your part in a painful situation and then offer God’s grace to others hurts your sinful nature deeply.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spc="-150" dirty="0">
              <a:solidFill>
                <a:schemeClr val="accent3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spc="-150" dirty="0">
                <a:solidFill>
                  <a:schemeClr val="accent3"/>
                </a:solidFill>
              </a:rPr>
              <a:t>The Cross shows us that healing hurts.</a:t>
            </a:r>
          </a:p>
          <a:p>
            <a:endParaRPr lang="en-US" dirty="0"/>
          </a:p>
          <a:p>
            <a:r>
              <a:rPr lang="en-US" dirty="0"/>
              <a:t>Now that you have purified yourself by obeying the truth 1:22</a:t>
            </a:r>
          </a:p>
          <a:p>
            <a:endParaRPr lang="en-US" dirty="0"/>
          </a:p>
          <a:p>
            <a:r>
              <a:rPr lang="en-US" dirty="0"/>
              <a:t>Not bitter and controlling</a:t>
            </a:r>
          </a:p>
          <a:p>
            <a:r>
              <a:rPr lang="en-US" dirty="0"/>
              <a:t>Not bitter and revenge or retaliation that feels better</a:t>
            </a:r>
          </a:p>
          <a:p>
            <a:endParaRPr lang="en-US" dirty="0"/>
          </a:p>
          <a:p>
            <a:r>
              <a:rPr lang="en-US" dirty="0"/>
              <a:t>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5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0" i="0" spc="-150" dirty="0">
                <a:solidFill>
                  <a:schemeClr val="accent3"/>
                </a:solidFill>
                <a:latin typeface="+mj-lt"/>
              </a:rPr>
              <a:t>Your sinful nature would rather you do something impure and sinful to avoid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0" i="0" spc="-150" dirty="0">
                <a:solidFill>
                  <a:schemeClr val="accent3"/>
                </a:solidFill>
                <a:latin typeface="+mj-lt"/>
              </a:rPr>
              <a:t>pain in order to “feel” better now,  but be worse and weaker later.</a:t>
            </a:r>
          </a:p>
          <a:p>
            <a:endParaRPr lang="en-US" dirty="0"/>
          </a:p>
          <a:p>
            <a:r>
              <a:rPr lang="en-US" dirty="0"/>
              <a:t>Not bitter and controlling</a:t>
            </a:r>
          </a:p>
          <a:p>
            <a:r>
              <a:rPr lang="en-US" dirty="0"/>
              <a:t>Not bitter and revenge or retaliation that feels better</a:t>
            </a:r>
          </a:p>
          <a:p>
            <a:endParaRPr lang="en-US" dirty="0"/>
          </a:p>
          <a:p>
            <a:r>
              <a:rPr lang="en-US" dirty="0"/>
              <a:t>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1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different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6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7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going in different direction. </a:t>
            </a:r>
          </a:p>
          <a:p>
            <a:r>
              <a:rPr lang="en-US" dirty="0"/>
              <a:t>Two things not like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85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Things going in different direction. </a:t>
            </a:r>
          </a:p>
          <a:p>
            <a:r>
              <a:rPr lang="en-US" dirty="0"/>
              <a:t>Two things not like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7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marriage problem is a cornerstone problem</a:t>
            </a:r>
          </a:p>
          <a:p>
            <a:r>
              <a:rPr lang="en-US" dirty="0"/>
              <a:t>Two different people, stories and passions - </a:t>
            </a:r>
          </a:p>
          <a:p>
            <a:endParaRPr lang="en-US" dirty="0"/>
          </a:p>
          <a:p>
            <a:r>
              <a:rPr lang="en-US" dirty="0"/>
              <a:t>What you won’t do for each other - do for him</a:t>
            </a:r>
          </a:p>
          <a:p>
            <a:r>
              <a:rPr lang="en-US" dirty="0"/>
              <a:t>When you are suffering - don’t stumble over him - love His way</a:t>
            </a:r>
          </a:p>
          <a:p>
            <a:r>
              <a:rPr lang="en-US" dirty="0"/>
              <a:t>He can bring you out of darkness - and bring you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8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have to follow Jesus - or do you get to?</a:t>
            </a:r>
          </a:p>
          <a:p>
            <a:r>
              <a:rPr lang="en-US" dirty="0"/>
              <a:t>Did he take all your shame - pay the price | so you can forgive</a:t>
            </a:r>
          </a:p>
          <a:p>
            <a:r>
              <a:rPr lang="en-US" dirty="0"/>
              <a:t>Give you a new spirit instead of a temporary circumstance</a:t>
            </a:r>
          </a:p>
          <a:p>
            <a:endParaRPr lang="en-US" dirty="0"/>
          </a:p>
          <a:p>
            <a:r>
              <a:rPr lang="en-US" dirty="0"/>
              <a:t>Suffering and all </a:t>
            </a:r>
            <a:r>
              <a:rPr lang="en-US" dirty="0" err="1"/>
              <a:t>faling</a:t>
            </a:r>
            <a:r>
              <a:rPr lang="en-US" dirty="0"/>
              <a:t> apart - start like a child with Jesus again</a:t>
            </a:r>
          </a:p>
          <a:p>
            <a:r>
              <a:rPr lang="en-US" dirty="0"/>
              <a:t>Is Jesus precious to your family - “have to go” or “get to go”</a:t>
            </a:r>
            <a:br>
              <a:rPr lang="en-US" dirty="0"/>
            </a:br>
            <a:r>
              <a:rPr lang="en-US" dirty="0"/>
              <a:t>Have to serve or get to serve - have to pray or get to pray!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91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82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0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grow and build up our marriage</a:t>
            </a:r>
          </a:p>
          <a:p>
            <a:r>
              <a:rPr lang="en-US" dirty="0"/>
              <a:t>Not by getting my way, not by getting your way, choosing his way</a:t>
            </a:r>
          </a:p>
          <a:p>
            <a:r>
              <a:rPr lang="en-US" dirty="0"/>
              <a:t>(conflict resolution) - if we obey / purify, love,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3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oxygen leaves you would - you would stop</a:t>
            </a:r>
          </a:p>
          <a:p>
            <a:endParaRPr lang="en-US" dirty="0"/>
          </a:p>
          <a:p>
            <a:r>
              <a:rPr lang="en-US" dirty="0"/>
              <a:t>Pleasure - do we still focus and follow (Busy)</a:t>
            </a:r>
          </a:p>
          <a:p>
            <a:r>
              <a:rPr lang="en-US" dirty="0"/>
              <a:t>Pain - do we still focus and follow</a:t>
            </a:r>
          </a:p>
          <a:p>
            <a:endParaRPr lang="en-US" dirty="0"/>
          </a:p>
          <a:p>
            <a:r>
              <a:rPr lang="en-US" dirty="0"/>
              <a:t>Do we push away God’s Word for sports, people</a:t>
            </a:r>
          </a:p>
          <a:p>
            <a:r>
              <a:rPr lang="en-US" dirty="0"/>
              <a:t>How do we turn to it in good times and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56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CONSUMER VS. COMMITTED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25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build our family by loving God’s people</a:t>
            </a:r>
          </a:p>
          <a:p>
            <a:r>
              <a:rPr lang="en-US" dirty="0"/>
              <a:t>This is how the God’s Kingdom &amp; The Kingdom of This World are different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98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0" i="0" spc="-150" dirty="0">
                <a:solidFill>
                  <a:schemeClr val="accent3"/>
                </a:solidFill>
                <a:latin typeface="+mj-lt"/>
              </a:rPr>
              <a:t>Your sinful nature would rather you do something impure and sinful to avoid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0" i="0" spc="-150" dirty="0">
                <a:solidFill>
                  <a:schemeClr val="accent3"/>
                </a:solidFill>
                <a:latin typeface="+mj-lt"/>
              </a:rPr>
              <a:t>pain in order to “feel” better now,  but be worse and weaker later.</a:t>
            </a:r>
          </a:p>
          <a:p>
            <a:endParaRPr lang="en-US" dirty="0"/>
          </a:p>
          <a:p>
            <a:r>
              <a:rPr lang="en-US" dirty="0"/>
              <a:t>Not bitter and controlling</a:t>
            </a:r>
          </a:p>
          <a:p>
            <a:r>
              <a:rPr lang="en-US" dirty="0"/>
              <a:t>Not bitter and revenge or retaliation that feels better</a:t>
            </a:r>
          </a:p>
          <a:p>
            <a:endParaRPr lang="en-US" dirty="0"/>
          </a:p>
          <a:p>
            <a:r>
              <a:rPr lang="en-US" dirty="0"/>
              <a:t>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78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2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different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itchFamily="2" charset="0"/>
              </a:rPr>
              <a:t>[</a:t>
            </a:r>
            <a:r>
              <a:rPr lang="en-US" sz="1200" dirty="0" err="1">
                <a:effectLst/>
                <a:latin typeface="Helvetica" pitchFamily="2" charset="0"/>
              </a:rPr>
              <a:t>ps</a:t>
            </a:r>
            <a:r>
              <a:rPr lang="en-US" sz="1200" dirty="0">
                <a:effectLst/>
                <a:latin typeface="Helvetica" pitchFamily="2" charset="0"/>
              </a:rPr>
              <a:t> 34:8]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4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8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itchFamily="2" charset="0"/>
              </a:rPr>
              <a:t>[Isaiah 28:16] Psalm 118:22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4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Helvetica" pitchFamily="2" charset="0"/>
              </a:rPr>
              <a:t>Isaiah 8:14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family is going to deal with it.</a:t>
            </a:r>
          </a:p>
          <a:p>
            <a:r>
              <a:rPr lang="en-US" dirty="0"/>
              <a:t>Every marriage - you are going to hurt each other</a:t>
            </a:r>
          </a:p>
          <a:p>
            <a:r>
              <a:rPr lang="en-US" dirty="0"/>
              <a:t>And then you’re going to make wrong decision to handle that hurt - which will hurt more</a:t>
            </a:r>
          </a:p>
          <a:p>
            <a:r>
              <a:rPr lang="en-US" dirty="0"/>
              <a:t>Tempted to not deal with pain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0" i="0" spc="-150" dirty="0">
                <a:solidFill>
                  <a:schemeClr val="accent3"/>
                </a:solidFill>
                <a:latin typeface="+mj-lt"/>
              </a:rPr>
              <a:t>Your sinful nature would rather you do something impure and sinful to avoid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300" b="0" i="0" spc="-150" dirty="0">
                <a:solidFill>
                  <a:schemeClr val="accent3"/>
                </a:solidFill>
                <a:latin typeface="+mj-lt"/>
              </a:rPr>
              <a:t>pain in order to “feel” better now,  but be worse and weaker later.</a:t>
            </a:r>
          </a:p>
          <a:p>
            <a:endParaRPr lang="en-US" dirty="0"/>
          </a:p>
          <a:p>
            <a:r>
              <a:rPr lang="en-US" dirty="0"/>
              <a:t>Not bitter and controlling</a:t>
            </a:r>
          </a:p>
          <a:p>
            <a:r>
              <a:rPr lang="en-US" dirty="0"/>
              <a:t>Not bitter and revenge or retaliation that feels better</a:t>
            </a:r>
          </a:p>
          <a:p>
            <a:endParaRPr lang="en-US" dirty="0"/>
          </a:p>
          <a:p>
            <a:r>
              <a:rPr lang="en-US" dirty="0"/>
              <a:t>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ADE70-C870-2540-9BAC-0A6B21C598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BC7C048F-9BBC-DF5D-1919-73621674B2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600" b="1" i="0" spc="300">
                <a:solidFill>
                  <a:schemeClr val="accent1"/>
                </a:solidFill>
                <a:latin typeface="Gotham" panose="02000504050000020004" pitchFamily="2" charset="0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F4458C1C-C305-A13B-7B55-5AC4B786A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1" i="1" u="none" spc="300">
                <a:solidFill>
                  <a:schemeClr val="accent1"/>
                </a:solidFill>
                <a:latin typeface="Gotham" panose="02000504050000020004" pitchFamily="2" charset="0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tx2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1pPr>
            <a:lvl2pPr marL="457200" indent="0">
              <a:buNone/>
              <a:defRPr b="0" i="0">
                <a:solidFill>
                  <a:schemeClr val="tx2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2pPr>
            <a:lvl3pPr marL="914400" indent="0">
              <a:buNone/>
              <a:defRPr b="0" i="0">
                <a:solidFill>
                  <a:schemeClr val="tx2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3pPr>
            <a:lvl4pPr marL="1371600" indent="0">
              <a:buNone/>
              <a:defRPr b="0" i="0">
                <a:solidFill>
                  <a:schemeClr val="tx2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4pPr>
            <a:lvl5pPr marL="1828800" indent="0">
              <a:buNone/>
              <a:defRPr b="0" i="0">
                <a:solidFill>
                  <a:schemeClr val="tx2"/>
                </a:solidFill>
                <a:latin typeface="GOTHAM-BOOK" panose="02000504050000020004" pitchFamily="2" charset="0"/>
                <a:cs typeface="GOTHAM-BOOK" panose="0200050405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9E48B4FE-2423-3A59-2D80-02B006B8F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company&#10;&#10;Description automatically generated">
            <a:extLst>
              <a:ext uri="{FF2B5EF4-FFF2-40B4-BE49-F238E27FC236}">
                <a16:creationId xmlns:a16="http://schemas.microsoft.com/office/drawing/2014/main" id="{FFCB5D96-B087-0832-40EA-CAA3A291C2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68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798284" y="4434007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00" b="0" dirty="0">
                <a:solidFill>
                  <a:schemeClr val="tx1"/>
                </a:solidFill>
                <a:effectLst/>
                <a:latin typeface="Helvetica" pitchFamily="2" charset="0"/>
              </a:rPr>
              <a:t>“</a:t>
            </a:r>
            <a:r>
              <a:rPr lang="en-US" sz="3800" b="0" spc="0" dirty="0">
                <a:solidFill>
                  <a:schemeClr val="tx1"/>
                </a:solidFill>
                <a:effectLst/>
                <a:latin typeface="Helvetica" pitchFamily="2" charset="0"/>
              </a:rPr>
              <a:t>Now that you have </a:t>
            </a:r>
            <a:r>
              <a:rPr lang="en-US" sz="3800" b="0" u="sng" spc="0" dirty="0">
                <a:solidFill>
                  <a:schemeClr val="tx1"/>
                </a:solidFill>
                <a:effectLst/>
                <a:latin typeface="Helvetica" pitchFamily="2" charset="0"/>
              </a:rPr>
              <a:t>purified</a:t>
            </a:r>
            <a:r>
              <a:rPr lang="en-US" sz="3800" b="0" spc="0" dirty="0">
                <a:solidFill>
                  <a:schemeClr val="tx1"/>
                </a:solidFill>
                <a:effectLst/>
                <a:latin typeface="Helvetica" pitchFamily="2" charset="0"/>
              </a:rPr>
              <a:t> yourselves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800" b="0" spc="0" dirty="0">
                <a:solidFill>
                  <a:schemeClr val="tx1"/>
                </a:solidFill>
                <a:effectLst/>
                <a:latin typeface="Helvetica" pitchFamily="2" charset="0"/>
              </a:rPr>
              <a:t>by obeying God’s truth . . .” (1:22)</a:t>
            </a:r>
            <a:endParaRPr lang="en-US" sz="3800" b="0" spc="0" dirty="0">
              <a:solidFill>
                <a:schemeClr val="tx1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0" spc="-300" dirty="0">
                <a:solidFill>
                  <a:schemeClr val="bg1"/>
                </a:solidFill>
              </a:rPr>
              <a:t>What we need to do when we hurt each other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90399-25B3-8701-D6ED-E29A2FF8D527}"/>
              </a:ext>
            </a:extLst>
          </p:cNvPr>
          <p:cNvSpPr txBox="1">
            <a:spLocks/>
          </p:cNvSpPr>
          <p:nvPr/>
        </p:nvSpPr>
        <p:spPr>
          <a:xfrm>
            <a:off x="515156" y="1933360"/>
            <a:ext cx="11191740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0" i="0" spc="-150" dirty="0">
                <a:solidFill>
                  <a:schemeClr val="accent3"/>
                </a:solidFill>
              </a:rPr>
              <a:t>When you are in pain, you have to do something </a:t>
            </a:r>
            <a:r>
              <a:rPr lang="en-US" sz="4800" i="0" spc="-150" dirty="0">
                <a:solidFill>
                  <a:schemeClr val="accent3"/>
                </a:solidFill>
              </a:rPr>
              <a:t>pure and painful </a:t>
            </a:r>
            <a:r>
              <a:rPr lang="en-US" sz="4800" b="0" i="0" spc="-150" dirty="0">
                <a:solidFill>
                  <a:schemeClr val="accent3"/>
                </a:solidFill>
              </a:rPr>
              <a:t>to heal 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2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570963" y="1845353"/>
            <a:ext cx="11050073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spc="-150" dirty="0">
                <a:solidFill>
                  <a:schemeClr val="accent3"/>
                </a:solidFill>
              </a:rPr>
              <a:t>Peter watched Jesus handle pain differently (in a pure but painful way).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0" i="0" spc="-150" dirty="0">
                <a:solidFill>
                  <a:schemeClr val="accent3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i="0" spc="-150" dirty="0">
                <a:solidFill>
                  <a:schemeClr val="accent3"/>
                </a:solidFill>
              </a:rPr>
              <a:t>As a result, Peter saw Jesus make a loving family out of people who failed Him, hurt Him and didn’t love Him well.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spc="-300" dirty="0">
                <a:solidFill>
                  <a:schemeClr val="bg1"/>
                </a:solidFill>
              </a:rPr>
              <a:t>Handling Hurt In A “Pure &amp; Painful” Way</a:t>
            </a:r>
          </a:p>
        </p:txBody>
      </p:sp>
    </p:spTree>
    <p:extLst>
      <p:ext uri="{BB962C8B-B14F-4D97-AF65-F5344CB8AC3E}">
        <p14:creationId xmlns:p14="http://schemas.microsoft.com/office/powerpoint/2010/main" val="264848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798284" y="4640068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0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“The time has come,” Jesus said. “The kingdom of God is near. </a:t>
            </a:r>
            <a:r>
              <a:rPr lang="en-US" sz="3000" b="0" u="sng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Repent</a:t>
            </a:r>
            <a:r>
              <a:rPr lang="en-US" sz="3000" b="0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 and </a:t>
            </a:r>
            <a:r>
              <a:rPr lang="en-US" sz="3000" b="0" u="sng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believe</a:t>
            </a:r>
            <a:r>
              <a:rPr lang="en-US" sz="3000" b="0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. . . Come, </a:t>
            </a:r>
            <a:r>
              <a:rPr lang="en-US" sz="3000" b="0" u="sng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follow</a:t>
            </a:r>
            <a:r>
              <a:rPr lang="en-US" sz="3000" b="0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 Me”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000" b="0" spc="-150" dirty="0">
              <a:solidFill>
                <a:schemeClr val="tx1"/>
              </a:solidFill>
              <a:effectLst/>
              <a:latin typeface="GOTHAM-BOOK" panose="0200050405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0" spc="-150" dirty="0">
                <a:solidFill>
                  <a:schemeClr val="tx1"/>
                </a:solidFill>
                <a:effectLst/>
                <a:latin typeface="GOTHAM-BOOK" panose="02000504050000020004" pitchFamily="2" charset="0"/>
              </a:rPr>
              <a:t>Mark 1:14-17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0" spc="-300" dirty="0">
                <a:solidFill>
                  <a:schemeClr val="bg1"/>
                </a:solidFill>
              </a:rPr>
              <a:t>What we need to do when we hurt each other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90399-25B3-8701-D6ED-E29A2FF8D527}"/>
              </a:ext>
            </a:extLst>
          </p:cNvPr>
          <p:cNvSpPr txBox="1">
            <a:spLocks/>
          </p:cNvSpPr>
          <p:nvPr/>
        </p:nvSpPr>
        <p:spPr>
          <a:xfrm>
            <a:off x="669598" y="1881844"/>
            <a:ext cx="10852800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-150" normalizeH="0" baseline="0" noProof="0" dirty="0">
                <a:ln>
                  <a:noFill/>
                </a:ln>
                <a:solidFill>
                  <a:srgbClr val="28BFC9"/>
                </a:solidFill>
                <a:effectLst/>
                <a:uLnTx/>
                <a:uFillTx/>
                <a:latin typeface="GOTHAM-BOOK" panose="02000504050000020004" pitchFamily="2" charset="0"/>
              </a:rPr>
              <a:t>Peter had to repent of his old way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-150" normalizeH="0" baseline="0" noProof="0" dirty="0">
                <a:ln>
                  <a:noFill/>
                </a:ln>
                <a:solidFill>
                  <a:srgbClr val="28BFC9"/>
                </a:solidFill>
                <a:effectLst/>
                <a:uLnTx/>
                <a:uFillTx/>
                <a:latin typeface="GOTHAM-BOOK" panose="02000504050000020004" pitchFamily="2" charset="0"/>
              </a:rPr>
              <a:t>of “doing  family” and believe in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0" i="0" spc="-150" dirty="0">
                <a:solidFill>
                  <a:srgbClr val="28BFC9"/>
                </a:solidFill>
                <a:latin typeface="GOTHAM-BOOK" panose="02000504050000020004" pitchFamily="2" charset="0"/>
              </a:rPr>
              <a:t>Jesus’</a:t>
            </a:r>
            <a:r>
              <a:rPr kumimoji="0" lang="en-US" sz="4500" b="0" i="0" u="none" strike="noStrike" kern="1200" cap="none" spc="-150" normalizeH="0" baseline="0" noProof="0" dirty="0">
                <a:ln>
                  <a:noFill/>
                </a:ln>
                <a:solidFill>
                  <a:srgbClr val="28BFC9"/>
                </a:solidFill>
                <a:effectLst/>
                <a:uLnTx/>
                <a:uFillTx/>
                <a:latin typeface="GOTHAM-BOOK" panose="02000504050000020004" pitchFamily="2" charset="0"/>
              </a:rPr>
              <a:t> new way of being a family.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2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992588" y="2197375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200" i="0" spc="-150" dirty="0"/>
              <a:t>JESUS IS PRECIOUS TO 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200" i="0" spc="-150" dirty="0"/>
              <a:t>HIS WORD IS OXYGEN TO 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4200" i="0" spc="-150" dirty="0"/>
              <a:t>HIS PEOPLE ARE LOVED BY 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276D314-C0CB-6BFD-E2ED-31030E47F38D}"/>
              </a:ext>
            </a:extLst>
          </p:cNvPr>
          <p:cNvSpPr txBox="1">
            <a:spLocks/>
          </p:cNvSpPr>
          <p:nvPr/>
        </p:nvSpPr>
        <p:spPr>
          <a:xfrm>
            <a:off x="0" y="1299136"/>
            <a:ext cx="12192000" cy="78350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0" spc="-150" dirty="0">
                <a:solidFill>
                  <a:schemeClr val="tx1"/>
                </a:solidFill>
              </a:rPr>
              <a:t>Our Family Will Heal, Grow &amp; Win When:</a:t>
            </a:r>
          </a:p>
        </p:txBody>
      </p:sp>
    </p:spTree>
    <p:extLst>
      <p:ext uri="{BB962C8B-B14F-4D97-AF65-F5344CB8AC3E}">
        <p14:creationId xmlns:p14="http://schemas.microsoft.com/office/powerpoint/2010/main" val="29120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798285" y="1121581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i="0" spc="-1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654675" y="815115"/>
            <a:ext cx="10882647" cy="78350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Who Jesus Is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2:4  “you come to Him ... chosen &amp;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 to God”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2:6  “I lay a . . .chosen and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 cornerstone”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2:7  “to you who believe, this stone is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”</a:t>
            </a: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8542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798284" y="866697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i="0" spc="-1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511066" y="866697"/>
            <a:ext cx="10882647" cy="78350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Who Jesus Is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2:4   “you come to Him ... chosen &amp;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 to God”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2:6   “I lay a . . .chosen and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 cornerstone”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2:7   “to you who believe, this stone is </a:t>
            </a:r>
            <a:r>
              <a:rPr lang="en-US" sz="3500" b="0" i="0" u="sng" spc="-150" dirty="0">
                <a:solidFill>
                  <a:schemeClr val="tx1"/>
                </a:solidFill>
              </a:rPr>
              <a:t>precious</a:t>
            </a:r>
            <a:r>
              <a:rPr lang="en-US" sz="3500" b="0" i="0" spc="-150" dirty="0">
                <a:solidFill>
                  <a:schemeClr val="tx1"/>
                </a:solidFill>
              </a:rPr>
              <a:t>”</a:t>
            </a: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054996B-74DD-E092-8C36-81C9407062E0}"/>
              </a:ext>
            </a:extLst>
          </p:cNvPr>
          <p:cNvSpPr txBox="1">
            <a:spLocks/>
          </p:cNvSpPr>
          <p:nvPr/>
        </p:nvSpPr>
        <p:spPr>
          <a:xfrm>
            <a:off x="511065" y="3602832"/>
            <a:ext cx="10882647" cy="286876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What Jesus Does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2:10	 Gives us mercy so we can move forward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2:9	 Bring us out of darkness into “wonderful light”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  <a:highlight>
                  <a:srgbClr val="C0C0C0"/>
                </a:highlight>
              </a:rPr>
              <a:t>2:7	 He brings us together when we are so different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500" b="0" i="0" spc="-15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207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37BE-0640-2228-BBAA-5DB2A10FD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701680"/>
            <a:ext cx="5885554" cy="3535327"/>
          </a:xfrm>
        </p:spPr>
        <p:txBody>
          <a:bodyPr/>
          <a:lstStyle/>
          <a:p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“A cornerstone is the first stone set in the construction of a masonry foundation. All other stones will be set in reference to this stone, thus determining the position of the entire structure. 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It forms the base of a corner of a building, </a:t>
            </a:r>
            <a:r>
              <a:rPr lang="en-US" sz="37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joining two walls</a:t>
            </a:r>
            <a:r>
              <a:rPr lang="en-US" sz="3700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.”</a:t>
            </a:r>
            <a:endParaRPr lang="en-US" sz="3700" dirty="0"/>
          </a:p>
        </p:txBody>
      </p:sp>
      <p:pic>
        <p:nvPicPr>
          <p:cNvPr id="1026" name="Picture 2" descr="Cornerstone">
            <a:extLst>
              <a:ext uri="{FF2B5EF4-FFF2-40B4-BE49-F238E27FC236}">
                <a16:creationId xmlns:a16="http://schemas.microsoft.com/office/drawing/2014/main" id="{83C6B6C1-BFD3-0B4E-FD28-625C60E1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8840" b="21538"/>
          <a:stretch/>
        </p:blipFill>
        <p:spPr bwMode="auto">
          <a:xfrm>
            <a:off x="0" y="1259766"/>
            <a:ext cx="5791200" cy="43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3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37BE-0640-2228-BBAA-5DB2A10FD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00500" y="701680"/>
            <a:ext cx="7658100" cy="3535327"/>
          </a:xfrm>
        </p:spPr>
        <p:txBody>
          <a:bodyPr/>
          <a:lstStyle/>
          <a:p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 A sinful past &amp; a beautiful future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 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Forgiveness &amp; accountability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    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Broken people &amp; a holy God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	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 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Different cultures &amp; classes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	   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❖ 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Husband &amp; a wife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    		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Parent &amp; child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     		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   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 </a:t>
            </a:r>
            <a:r>
              <a:rPr lang="en-US" sz="3700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❖</a:t>
            </a:r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 Hope &amp; hard work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			 </a:t>
            </a:r>
          </a:p>
          <a:p>
            <a:r>
              <a:rPr lang="en-US" sz="3700" dirty="0">
                <a:solidFill>
                  <a:srgbClr val="4D5156"/>
                </a:solidFill>
                <a:latin typeface="Roboto" panose="02000000000000000000" pitchFamily="2" charset="0"/>
              </a:rPr>
              <a:t>	</a:t>
            </a:r>
            <a:endParaRPr lang="en-US" sz="3700" dirty="0"/>
          </a:p>
        </p:txBody>
      </p:sp>
      <p:pic>
        <p:nvPicPr>
          <p:cNvPr id="3074" name="Picture 2" descr="Cornerstones – A few words from Father Kemper">
            <a:extLst>
              <a:ext uri="{FF2B5EF4-FFF2-40B4-BE49-F238E27FC236}">
                <a16:creationId xmlns:a16="http://schemas.microsoft.com/office/drawing/2014/main" id="{843B6541-FFE7-7A27-99A5-2435025B3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6427" y="998507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239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524000"/>
            <a:ext cx="10904538" cy="4396033"/>
          </a:xfrm>
        </p:spPr>
        <p:txBody>
          <a:bodyPr/>
          <a:lstStyle/>
          <a:p>
            <a:pPr algn="just"/>
            <a:r>
              <a:rPr lang="en-US" sz="4000" dirty="0">
                <a:effectLst/>
                <a:latin typeface="Helvetica" pitchFamily="2" charset="0"/>
              </a:rPr>
              <a:t>“See, I lay a stone in Zion, a chosen and precious cornerstone, and </a:t>
            </a:r>
            <a:r>
              <a:rPr lang="en-US" sz="4000" b="1" dirty="0">
                <a:solidFill>
                  <a:schemeClr val="accent3"/>
                </a:solidFill>
                <a:effectLst/>
                <a:latin typeface="Helvetica" pitchFamily="2" charset="0"/>
              </a:rPr>
              <a:t>the one who trusts in him [Jesus] will never be put to shame</a:t>
            </a:r>
            <a:r>
              <a:rPr lang="en-US" sz="4000" dirty="0">
                <a:effectLst/>
                <a:latin typeface="Helvetica" pitchFamily="2" charset="0"/>
              </a:rPr>
              <a:t>.” </a:t>
            </a:r>
            <a:r>
              <a:rPr lang="en-US" sz="4000" baseline="30000" dirty="0">
                <a:effectLst/>
                <a:latin typeface="Helvetica" pitchFamily="2" charset="0"/>
              </a:rPr>
              <a:t>7</a:t>
            </a:r>
            <a:r>
              <a:rPr lang="en-US" sz="4000" dirty="0">
                <a:effectLst/>
                <a:latin typeface="Helvetica" pitchFamily="2" charset="0"/>
              </a:rPr>
              <a:t> Now to you who believe, this stone is precious. But to those who do not believe, “The stone the builders [families] rejected has become the cornerstone [for families that believe in Him],”  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1:17-18</a:t>
            </a:r>
          </a:p>
        </p:txBody>
      </p:sp>
    </p:spTree>
    <p:extLst>
      <p:ext uri="{BB962C8B-B14F-4D97-AF65-F5344CB8AC3E}">
        <p14:creationId xmlns:p14="http://schemas.microsoft.com/office/powerpoint/2010/main" val="2027910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654676" y="1217613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Is Jesus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Precious To Us?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spc="-150" dirty="0">
                <a:solidFill>
                  <a:schemeClr val="accent3"/>
                </a:solidFill>
              </a:rPr>
              <a:t>“I tell you the truth, anyone who will not receive the kingdom of God like a little child will never enter it.”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accent3"/>
                </a:solidFill>
              </a:rPr>
              <a:t>Luke 18:17</a:t>
            </a:r>
          </a:p>
        </p:txBody>
      </p:sp>
    </p:spTree>
    <p:extLst>
      <p:ext uri="{BB962C8B-B14F-4D97-AF65-F5344CB8AC3E}">
        <p14:creationId xmlns:p14="http://schemas.microsoft.com/office/powerpoint/2010/main" val="398990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725769"/>
            <a:ext cx="10904538" cy="4194264"/>
          </a:xfrm>
        </p:spPr>
        <p:txBody>
          <a:bodyPr/>
          <a:lstStyle/>
          <a:p>
            <a:r>
              <a:rPr lang="en-US" sz="4200" dirty="0">
                <a:effectLst/>
                <a:latin typeface="Helvetica" pitchFamily="2" charset="0"/>
              </a:rPr>
              <a:t>Now that you have purified yourselves by obeying God’s truth so that you have sincere love for your brothers, love one another deeply, from the heart. </a:t>
            </a:r>
            <a:r>
              <a:rPr lang="en-US" sz="4200" baseline="30000" dirty="0">
                <a:effectLst/>
                <a:latin typeface="Helvetica" pitchFamily="2" charset="0"/>
              </a:rPr>
              <a:t>23</a:t>
            </a:r>
            <a:r>
              <a:rPr lang="en-US" sz="4200" dirty="0">
                <a:effectLst/>
                <a:latin typeface="Helvetica" pitchFamily="2" charset="0"/>
              </a:rPr>
              <a:t> For you have been born again, not of perishable seed, but of imperishable, through the living and enduring word of God. 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1:22-23</a:t>
            </a:r>
          </a:p>
        </p:txBody>
      </p:sp>
    </p:spTree>
    <p:extLst>
      <p:ext uri="{BB962C8B-B14F-4D97-AF65-F5344CB8AC3E}">
        <p14:creationId xmlns:p14="http://schemas.microsoft.com/office/powerpoint/2010/main" val="4155379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i="0" spc="-15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654675" y="1096454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What God’s Word is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1:23  “the living and enduring word of God”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1:25  “the word of the Lord stands forever. 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2:2   “Like newborn babies, crave pure spiritual milk 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500" b="0" i="0" spc="-15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581CE24-1B4C-3CFA-CFF3-89DB0E3FA43D}"/>
              </a:ext>
            </a:extLst>
          </p:cNvPr>
          <p:cNvSpPr txBox="1">
            <a:spLocks/>
          </p:cNvSpPr>
          <p:nvPr/>
        </p:nvSpPr>
        <p:spPr>
          <a:xfrm>
            <a:off x="654675" y="3749923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What God’s Word Does</a:t>
            </a:r>
            <a:endParaRPr lang="en-US" sz="3500" b="0" i="0" spc="-15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2:3	By obeying it you ”taste that the Lord is good”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2:2	“by it you may grow up in your salvation"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1:22	By obeying it you can love others deeply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60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37BE-0640-2228-BBAA-5DB2A10FD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4736" y="4585842"/>
            <a:ext cx="4290903" cy="1276350"/>
          </a:xfrm>
        </p:spPr>
        <p:txBody>
          <a:bodyPr/>
          <a:lstStyle/>
          <a:p>
            <a:r>
              <a:rPr lang="en-US" sz="3700" dirty="0"/>
              <a:t>Jesus</a:t>
            </a:r>
          </a:p>
          <a:p>
            <a:r>
              <a:rPr lang="en-US" sz="3700" dirty="0"/>
              <a:t>The Cornerstone</a:t>
            </a:r>
          </a:p>
        </p:txBody>
      </p:sp>
      <p:pic>
        <p:nvPicPr>
          <p:cNvPr id="1026" name="Picture 2" descr="Cornerstone">
            <a:extLst>
              <a:ext uri="{FF2B5EF4-FFF2-40B4-BE49-F238E27FC236}">
                <a16:creationId xmlns:a16="http://schemas.microsoft.com/office/drawing/2014/main" id="{83C6B6C1-BFD3-0B4E-FD28-625C60E1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8840" b="21538"/>
          <a:stretch/>
        </p:blipFill>
        <p:spPr bwMode="auto">
          <a:xfrm>
            <a:off x="0" y="1259766"/>
            <a:ext cx="5791200" cy="43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FFCD3260-BB44-A5D3-6D00-7675A3A84554}"/>
              </a:ext>
            </a:extLst>
          </p:cNvPr>
          <p:cNvSpPr/>
          <p:nvPr/>
        </p:nvSpPr>
        <p:spPr>
          <a:xfrm rot="19869799">
            <a:off x="5350421" y="3231486"/>
            <a:ext cx="1356757" cy="2825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3B69F451-C56F-B392-90A1-279E5EE2BB33}"/>
              </a:ext>
            </a:extLst>
          </p:cNvPr>
          <p:cNvSpPr/>
          <p:nvPr/>
        </p:nvSpPr>
        <p:spPr>
          <a:xfrm rot="1367389">
            <a:off x="4252574" y="4541668"/>
            <a:ext cx="2172596" cy="2825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F16DDF-B306-AB74-97B6-68029CCC99F0}"/>
              </a:ext>
            </a:extLst>
          </p:cNvPr>
          <p:cNvSpPr txBox="1">
            <a:spLocks/>
          </p:cNvSpPr>
          <p:nvPr/>
        </p:nvSpPr>
        <p:spPr>
          <a:xfrm>
            <a:off x="6671259" y="2568978"/>
            <a:ext cx="5220146" cy="127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/>
              <a:t>Obeying God’s Word</a:t>
            </a:r>
          </a:p>
          <a:p>
            <a:r>
              <a:rPr lang="en-US" sz="3700" dirty="0"/>
              <a:t>“The Mortar” (Glue)</a:t>
            </a:r>
          </a:p>
        </p:txBody>
      </p:sp>
    </p:spTree>
    <p:extLst>
      <p:ext uri="{BB962C8B-B14F-4D97-AF65-F5344CB8AC3E}">
        <p14:creationId xmlns:p14="http://schemas.microsoft.com/office/powerpoint/2010/main" val="289725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654676" y="1217613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Is God’s Word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Oxygen To Us?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spc="-150" dirty="0">
                <a:solidFill>
                  <a:schemeClr val="accent3"/>
                </a:solidFill>
              </a:rPr>
              <a:t>“ Man shall not live by bread alone, but by every word that comes from the mouth of God.”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accent3"/>
                </a:solidFill>
              </a:rPr>
              <a:t>Matthew 4:4</a:t>
            </a:r>
          </a:p>
        </p:txBody>
      </p:sp>
    </p:spTree>
    <p:extLst>
      <p:ext uri="{BB962C8B-B14F-4D97-AF65-F5344CB8AC3E}">
        <p14:creationId xmlns:p14="http://schemas.microsoft.com/office/powerpoint/2010/main" val="3174905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759854" y="723387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Loving God’s People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1:22  “you have sincere love for your brothers 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1:22  “love one another deeply, from the heart. 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2:10   “now you are the people of God”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500" b="0" i="0" spc="-15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i="0" spc="-150" dirty="0"/>
              <a:t>What Loving God’s People Does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2:10	You are no longer isolated from mercy &amp; grace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2:9	deepens your belonging &amp; identity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tx1"/>
                </a:solidFill>
              </a:rPr>
              <a:t>2:5	builds you up together in strength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500" b="0" i="0" spc="-150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500" b="0" i="0" spc="-15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59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37BE-0640-2228-BBAA-5DB2A10FD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4736" y="4585842"/>
            <a:ext cx="4290903" cy="1276350"/>
          </a:xfrm>
        </p:spPr>
        <p:txBody>
          <a:bodyPr/>
          <a:lstStyle/>
          <a:p>
            <a:r>
              <a:rPr lang="en-US" sz="3700" dirty="0"/>
              <a:t>Jesus</a:t>
            </a:r>
          </a:p>
          <a:p>
            <a:r>
              <a:rPr lang="en-US" sz="3700" dirty="0"/>
              <a:t>The Cornerstone</a:t>
            </a:r>
          </a:p>
        </p:txBody>
      </p:sp>
      <p:pic>
        <p:nvPicPr>
          <p:cNvPr id="1026" name="Picture 2" descr="Cornerstone">
            <a:extLst>
              <a:ext uri="{FF2B5EF4-FFF2-40B4-BE49-F238E27FC236}">
                <a16:creationId xmlns:a16="http://schemas.microsoft.com/office/drawing/2014/main" id="{83C6B6C1-BFD3-0B4E-FD28-625C60E18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8" r="18840" b="21538"/>
          <a:stretch/>
        </p:blipFill>
        <p:spPr bwMode="auto">
          <a:xfrm>
            <a:off x="-270457" y="1259766"/>
            <a:ext cx="5791200" cy="43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FFCD3260-BB44-A5D3-6D00-7675A3A84554}"/>
              </a:ext>
            </a:extLst>
          </p:cNvPr>
          <p:cNvSpPr/>
          <p:nvPr/>
        </p:nvSpPr>
        <p:spPr>
          <a:xfrm rot="19869799">
            <a:off x="5350421" y="3231486"/>
            <a:ext cx="1356757" cy="2825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>
            <a:extLst>
              <a:ext uri="{FF2B5EF4-FFF2-40B4-BE49-F238E27FC236}">
                <a16:creationId xmlns:a16="http://schemas.microsoft.com/office/drawing/2014/main" id="{3B69F451-C56F-B392-90A1-279E5EE2BB33}"/>
              </a:ext>
            </a:extLst>
          </p:cNvPr>
          <p:cNvSpPr/>
          <p:nvPr/>
        </p:nvSpPr>
        <p:spPr>
          <a:xfrm rot="1367389">
            <a:off x="4252574" y="4541668"/>
            <a:ext cx="2172596" cy="2825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F16DDF-B306-AB74-97B6-68029CCC99F0}"/>
              </a:ext>
            </a:extLst>
          </p:cNvPr>
          <p:cNvSpPr txBox="1">
            <a:spLocks/>
          </p:cNvSpPr>
          <p:nvPr/>
        </p:nvSpPr>
        <p:spPr>
          <a:xfrm>
            <a:off x="6671259" y="2568978"/>
            <a:ext cx="5220146" cy="127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/>
              <a:t>Obeying God’s Word</a:t>
            </a:r>
          </a:p>
          <a:p>
            <a:r>
              <a:rPr lang="en-US" sz="3700" dirty="0"/>
              <a:t>“The Mortar”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21846FBC-0044-2429-E33B-74F2E3D7D792}"/>
              </a:ext>
            </a:extLst>
          </p:cNvPr>
          <p:cNvSpPr/>
          <p:nvPr/>
        </p:nvSpPr>
        <p:spPr>
          <a:xfrm rot="20078620">
            <a:off x="4843439" y="1778990"/>
            <a:ext cx="1624350" cy="30444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1ABE1AC-3676-F2F2-080E-72CC0BDC0CDB}"/>
              </a:ext>
            </a:extLst>
          </p:cNvPr>
          <p:cNvSpPr txBox="1">
            <a:spLocks/>
          </p:cNvSpPr>
          <p:nvPr/>
        </p:nvSpPr>
        <p:spPr>
          <a:xfrm>
            <a:off x="6454736" y="940615"/>
            <a:ext cx="5220146" cy="1276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GOTHAM-BOOK" panose="02000504050000020004" pitchFamily="2" charset="0"/>
                <a:ea typeface="+mn-ea"/>
                <a:cs typeface="GOTHAM-BOOK" panose="0200050405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dirty="0"/>
              <a:t>Loving God’s People</a:t>
            </a:r>
          </a:p>
          <a:p>
            <a:r>
              <a:rPr lang="en-US" sz="3700" dirty="0"/>
              <a:t>“Living Stones”</a:t>
            </a:r>
          </a:p>
        </p:txBody>
      </p:sp>
    </p:spTree>
    <p:extLst>
      <p:ext uri="{BB962C8B-B14F-4D97-AF65-F5344CB8AC3E}">
        <p14:creationId xmlns:p14="http://schemas.microsoft.com/office/powerpoint/2010/main" val="3379936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i="0" spc="-300" dirty="0">
                <a:solidFill>
                  <a:schemeClr val="bg1"/>
                </a:solidFill>
              </a:rPr>
              <a:t>“The Kingdom Paradox”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890399-25B3-8701-D6ED-E29A2FF8D527}"/>
              </a:ext>
            </a:extLst>
          </p:cNvPr>
          <p:cNvSpPr txBox="1">
            <a:spLocks/>
          </p:cNvSpPr>
          <p:nvPr/>
        </p:nvSpPr>
        <p:spPr>
          <a:xfrm>
            <a:off x="798284" y="1933360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When you give God’s way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You receive more.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When you focus the family on loving God’s people, you love each other more.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893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E0265-24B9-F6E5-E8E5-D0979AF94183}"/>
              </a:ext>
            </a:extLst>
          </p:cNvPr>
          <p:cNvSpPr txBox="1">
            <a:spLocks/>
          </p:cNvSpPr>
          <p:nvPr/>
        </p:nvSpPr>
        <p:spPr>
          <a:xfrm>
            <a:off x="654676" y="1217613"/>
            <a:ext cx="10882647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Are God’s People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8000" i="0" spc="-150" dirty="0">
                <a:solidFill>
                  <a:schemeClr val="accent3"/>
                </a:solidFill>
              </a:rPr>
              <a:t>Loved By Us?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spc="-150" dirty="0">
                <a:solidFill>
                  <a:schemeClr val="accent3"/>
                </a:solidFill>
              </a:rPr>
              <a:t>“A new command I give you: Love one another. As I have loved you, so you must love one another.”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500" b="0" i="0" spc="-150" dirty="0">
                <a:solidFill>
                  <a:schemeClr val="accent3"/>
                </a:solidFill>
              </a:rPr>
              <a:t>John 13:34</a:t>
            </a:r>
          </a:p>
        </p:txBody>
      </p:sp>
    </p:spTree>
    <p:extLst>
      <p:ext uri="{BB962C8B-B14F-4D97-AF65-F5344CB8AC3E}">
        <p14:creationId xmlns:p14="http://schemas.microsoft.com/office/powerpoint/2010/main" val="2167264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952832" y="1587776"/>
            <a:ext cx="10595429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200" i="0" spc="-150" dirty="0"/>
              <a:t>JESUS IS PRECIOUS TO US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200" i="0" spc="-150" dirty="0"/>
              <a:t>HIS WORD IS OXYGEN TO US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4200" i="0" spc="-150" dirty="0"/>
              <a:t>HIS PEOPLE ARE LOVED BY 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200" b="0" i="0" spc="-150" dirty="0">
              <a:solidFill>
                <a:schemeClr val="accent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0" i="0" spc="-150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276D314-C0CB-6BFD-E2ED-31030E47F38D}"/>
              </a:ext>
            </a:extLst>
          </p:cNvPr>
          <p:cNvSpPr txBox="1">
            <a:spLocks/>
          </p:cNvSpPr>
          <p:nvPr/>
        </p:nvSpPr>
        <p:spPr>
          <a:xfrm>
            <a:off x="0" y="676284"/>
            <a:ext cx="12192000" cy="783508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i="0" spc="-150" dirty="0">
                <a:solidFill>
                  <a:schemeClr val="tx1"/>
                </a:solidFill>
              </a:rPr>
              <a:t>Our Family Will Heal, Grow &amp; Win When:</a:t>
            </a:r>
          </a:p>
        </p:txBody>
      </p:sp>
    </p:spTree>
    <p:extLst>
      <p:ext uri="{BB962C8B-B14F-4D97-AF65-F5344CB8AC3E}">
        <p14:creationId xmlns:p14="http://schemas.microsoft.com/office/powerpoint/2010/main" val="417821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906073"/>
            <a:ext cx="10904538" cy="4026839"/>
          </a:xfrm>
        </p:spPr>
        <p:txBody>
          <a:bodyPr/>
          <a:lstStyle/>
          <a:p>
            <a:pPr algn="just"/>
            <a:r>
              <a:rPr lang="en-US" sz="4200" baseline="30000" dirty="0">
                <a:effectLst/>
                <a:latin typeface="Helvetica" pitchFamily="2" charset="0"/>
              </a:rPr>
              <a:t>24</a:t>
            </a:r>
            <a:r>
              <a:rPr lang="en-US" sz="4200" dirty="0">
                <a:effectLst/>
                <a:latin typeface="Helvetica" pitchFamily="2" charset="0"/>
              </a:rPr>
              <a:t> For, “All men are like grass, and all their glory is like the flowers of the field; the grass withers and the flowers fall, </a:t>
            </a:r>
            <a:r>
              <a:rPr lang="en-US" sz="4200" baseline="30000" dirty="0">
                <a:effectLst/>
                <a:latin typeface="Helvetica" pitchFamily="2" charset="0"/>
              </a:rPr>
              <a:t>25</a:t>
            </a:r>
            <a:r>
              <a:rPr lang="en-US" sz="4200" dirty="0">
                <a:effectLst/>
                <a:latin typeface="Helvetica" pitchFamily="2" charset="0"/>
              </a:rPr>
              <a:t> but the word of the Lord stands forever.” And this is the word that was preached to you. </a:t>
            </a:r>
          </a:p>
          <a:p>
            <a:pPr algn="just"/>
            <a:r>
              <a:rPr lang="en-US" sz="4000" dirty="0">
                <a:effectLst/>
                <a:latin typeface="Helvetica" pitchFamily="2" charset="0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1:24-25</a:t>
            </a:r>
          </a:p>
        </p:txBody>
      </p:sp>
    </p:spTree>
    <p:extLst>
      <p:ext uri="{BB962C8B-B14F-4D97-AF65-F5344CB8AC3E}">
        <p14:creationId xmlns:p14="http://schemas.microsoft.com/office/powerpoint/2010/main" val="382708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906073"/>
            <a:ext cx="10904538" cy="4013960"/>
          </a:xfrm>
        </p:spPr>
        <p:txBody>
          <a:bodyPr/>
          <a:lstStyle/>
          <a:p>
            <a:r>
              <a:rPr lang="en-US" sz="4200" dirty="0">
                <a:effectLst/>
                <a:latin typeface="Helvetica" pitchFamily="2" charset="0"/>
              </a:rPr>
              <a:t>Therefore, rid yourselves of all malice and all deceit, hypocrisy, envy, and slander of every kind. </a:t>
            </a:r>
            <a:r>
              <a:rPr lang="en-US" sz="4200" baseline="30000" dirty="0">
                <a:effectLst/>
                <a:latin typeface="Helvetica" pitchFamily="2" charset="0"/>
              </a:rPr>
              <a:t>2</a:t>
            </a:r>
            <a:r>
              <a:rPr lang="en-US" sz="4200" dirty="0">
                <a:effectLst/>
                <a:latin typeface="Helvetica" pitchFamily="2" charset="0"/>
              </a:rPr>
              <a:t> Like newborn babies, crave pure spiritual milk, so that by it you may grow up in your salvation, </a:t>
            </a:r>
            <a:r>
              <a:rPr lang="en-US" sz="4200" baseline="30000" dirty="0">
                <a:effectLst/>
                <a:latin typeface="Helvetica" pitchFamily="2" charset="0"/>
              </a:rPr>
              <a:t>3</a:t>
            </a:r>
            <a:r>
              <a:rPr lang="en-US" sz="4200" dirty="0">
                <a:effectLst/>
                <a:latin typeface="Helvetica" pitchFamily="2" charset="0"/>
              </a:rPr>
              <a:t> now that you have tasted that the Lord is good.  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2:1-3</a:t>
            </a:r>
          </a:p>
        </p:txBody>
      </p:sp>
    </p:spTree>
    <p:extLst>
      <p:ext uri="{BB962C8B-B14F-4D97-AF65-F5344CB8AC3E}">
        <p14:creationId xmlns:p14="http://schemas.microsoft.com/office/powerpoint/2010/main" val="17034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3731" y="1704304"/>
            <a:ext cx="10904538" cy="4396033"/>
          </a:xfrm>
        </p:spPr>
        <p:txBody>
          <a:bodyPr/>
          <a:lstStyle/>
          <a:p>
            <a:r>
              <a:rPr lang="en-US" sz="4200" dirty="0">
                <a:effectLst/>
                <a:latin typeface="Helvetica" pitchFamily="2" charset="0"/>
              </a:rPr>
              <a:t> </a:t>
            </a:r>
            <a:r>
              <a:rPr lang="en-US" sz="4200" baseline="30000" dirty="0">
                <a:effectLst/>
                <a:latin typeface="Helvetica" pitchFamily="2" charset="0"/>
              </a:rPr>
              <a:t>4</a:t>
            </a:r>
            <a:r>
              <a:rPr lang="en-US" sz="4200" dirty="0">
                <a:effectLst/>
                <a:latin typeface="Helvetica" pitchFamily="2" charset="0"/>
              </a:rPr>
              <a:t> As you come to him, the living Stone—rejected by men but chosen by God and precious to him— </a:t>
            </a:r>
            <a:r>
              <a:rPr lang="en-US" sz="4200" baseline="30000" dirty="0">
                <a:effectLst/>
                <a:latin typeface="Helvetica" pitchFamily="2" charset="0"/>
              </a:rPr>
              <a:t>5</a:t>
            </a:r>
            <a:r>
              <a:rPr lang="en-US" sz="4200" dirty="0">
                <a:effectLst/>
                <a:latin typeface="Helvetica" pitchFamily="2" charset="0"/>
              </a:rPr>
              <a:t> you also, like living stones, are being built into a spiritual house to be a holy priesthood, offering spiritual sacrifices acceptable to God through Jesus Christ. </a:t>
            </a:r>
            <a:r>
              <a:rPr lang="en-US" sz="4200" baseline="30000" dirty="0">
                <a:effectLst/>
                <a:latin typeface="Helvetica" pitchFamily="2" charset="0"/>
              </a:rPr>
              <a:t>6</a:t>
            </a:r>
            <a:r>
              <a:rPr lang="en-US" sz="4200" dirty="0">
                <a:effectLst/>
                <a:latin typeface="Helvetica" pitchFamily="2" charset="0"/>
              </a:rPr>
              <a:t> For in Scripture it says: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2:4-6</a:t>
            </a:r>
          </a:p>
        </p:txBody>
      </p:sp>
    </p:spTree>
    <p:extLst>
      <p:ext uri="{BB962C8B-B14F-4D97-AF65-F5344CB8AC3E}">
        <p14:creationId xmlns:p14="http://schemas.microsoft.com/office/powerpoint/2010/main" val="320367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764406"/>
            <a:ext cx="10904538" cy="4155627"/>
          </a:xfrm>
        </p:spPr>
        <p:txBody>
          <a:bodyPr/>
          <a:lstStyle/>
          <a:p>
            <a:r>
              <a:rPr lang="en-US" sz="4200" dirty="0">
                <a:effectLst/>
                <a:latin typeface="Helvetica" pitchFamily="2" charset="0"/>
              </a:rPr>
              <a:t>“See, I lay a stone in Zion, a chosen and precious cornerstone, and the one who trusts [hopes] in him will never be put to shame.” </a:t>
            </a:r>
            <a:r>
              <a:rPr lang="en-US" sz="4200" baseline="30000" dirty="0">
                <a:effectLst/>
                <a:latin typeface="Helvetica" pitchFamily="2" charset="0"/>
              </a:rPr>
              <a:t>7</a:t>
            </a:r>
            <a:r>
              <a:rPr lang="en-US" sz="4200" dirty="0">
                <a:effectLst/>
                <a:latin typeface="Helvetica" pitchFamily="2" charset="0"/>
              </a:rPr>
              <a:t> Now to you who believe, this stone is precious. But to those who do not believe, “The stone the builders rejected has become the cornerstone,”  </a:t>
            </a:r>
            <a:endParaRPr lang="en-US" sz="42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2:6-7</a:t>
            </a:r>
          </a:p>
        </p:txBody>
      </p:sp>
    </p:spTree>
    <p:extLst>
      <p:ext uri="{BB962C8B-B14F-4D97-AF65-F5344CB8AC3E}">
        <p14:creationId xmlns:p14="http://schemas.microsoft.com/office/powerpoint/2010/main" val="39656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815921"/>
            <a:ext cx="10904538" cy="4104112"/>
          </a:xfrm>
        </p:spPr>
        <p:txBody>
          <a:bodyPr/>
          <a:lstStyle/>
          <a:p>
            <a:r>
              <a:rPr lang="en-US" sz="4200" baseline="30000" dirty="0">
                <a:effectLst/>
                <a:latin typeface="Helvetica" pitchFamily="2" charset="0"/>
              </a:rPr>
              <a:t>8</a:t>
            </a:r>
            <a:r>
              <a:rPr lang="en-US" sz="4200" dirty="0">
                <a:effectLst/>
                <a:latin typeface="Helvetica" pitchFamily="2" charset="0"/>
              </a:rPr>
              <a:t> and, “A stone that causes men to stumble [during suffering] and a rock that makes them fall.” They stumble because they disobey the message—which is also what they were destined for. </a:t>
            </a:r>
          </a:p>
          <a:p>
            <a:pPr algn="just"/>
            <a:r>
              <a:rPr lang="en-US" sz="4000" dirty="0">
                <a:effectLst/>
                <a:latin typeface="Helvetica" pitchFamily="2" charset="0"/>
              </a:rPr>
              <a:t> 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2:8</a:t>
            </a:r>
          </a:p>
        </p:txBody>
      </p:sp>
    </p:spTree>
    <p:extLst>
      <p:ext uri="{BB962C8B-B14F-4D97-AF65-F5344CB8AC3E}">
        <p14:creationId xmlns:p14="http://schemas.microsoft.com/office/powerpoint/2010/main" val="202557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60CA-C8F8-BEA2-AB68-F1B353E6A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648496"/>
            <a:ext cx="10904538" cy="4271537"/>
          </a:xfrm>
        </p:spPr>
        <p:txBody>
          <a:bodyPr/>
          <a:lstStyle/>
          <a:p>
            <a:r>
              <a:rPr lang="en-US" sz="4100" baseline="30000" dirty="0">
                <a:effectLst/>
                <a:latin typeface="Helvetica" pitchFamily="2" charset="0"/>
              </a:rPr>
              <a:t>9</a:t>
            </a:r>
            <a:r>
              <a:rPr lang="en-US" sz="4100" dirty="0">
                <a:effectLst/>
                <a:latin typeface="Helvetica" pitchFamily="2" charset="0"/>
              </a:rPr>
              <a:t> But you are a chosen people, a royal priesthood, a holy nation, a people belonging to God, that you may declare the praises of him who called you out of darkness into his wonderful light.</a:t>
            </a:r>
            <a:r>
              <a:rPr lang="en-US" sz="4100" dirty="0">
                <a:latin typeface="Helvetica" pitchFamily="2" charset="0"/>
              </a:rPr>
              <a:t> </a:t>
            </a:r>
            <a:r>
              <a:rPr lang="en-US" sz="4100" baseline="30000" dirty="0">
                <a:effectLst/>
                <a:latin typeface="Helvetica" pitchFamily="2" charset="0"/>
              </a:rPr>
              <a:t>10</a:t>
            </a:r>
            <a:r>
              <a:rPr lang="en-US" sz="4100" dirty="0">
                <a:effectLst/>
                <a:latin typeface="Helvetica" pitchFamily="2" charset="0"/>
              </a:rPr>
              <a:t> Once you were not a people, but now you are the people of God; once you had not received mercy, but now you have received mercy. </a:t>
            </a:r>
          </a:p>
          <a:p>
            <a:pPr algn="just"/>
            <a:endParaRPr lang="en-US" sz="4000" dirty="0">
              <a:effectLst/>
              <a:latin typeface="Helvetica" pitchFamily="2" charset="0"/>
            </a:endParaRPr>
          </a:p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B419FA-C8C8-FA4B-863B-FE7D502C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7370"/>
            <a:ext cx="12192000" cy="954087"/>
          </a:xfrm>
          <a:solidFill>
            <a:schemeClr val="accent3"/>
          </a:solidFill>
        </p:spPr>
        <p:txBody>
          <a:bodyPr/>
          <a:lstStyle/>
          <a:p>
            <a:r>
              <a:rPr lang="en-US" i="0" spc="-150" dirty="0">
                <a:solidFill>
                  <a:schemeClr val="bg1"/>
                </a:solidFill>
              </a:rPr>
              <a:t>1 Peter 2:9-10</a:t>
            </a:r>
          </a:p>
        </p:txBody>
      </p:sp>
    </p:spTree>
    <p:extLst>
      <p:ext uri="{BB962C8B-B14F-4D97-AF65-F5344CB8AC3E}">
        <p14:creationId xmlns:p14="http://schemas.microsoft.com/office/powerpoint/2010/main" val="371602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2D33D9-332D-BD79-3FC7-25445F5FDEE0}"/>
              </a:ext>
            </a:extLst>
          </p:cNvPr>
          <p:cNvSpPr txBox="1">
            <a:spLocks/>
          </p:cNvSpPr>
          <p:nvPr/>
        </p:nvSpPr>
        <p:spPr>
          <a:xfrm>
            <a:off x="1695449" y="1716565"/>
            <a:ext cx="10020031" cy="954087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0" i="0" spc="-150" dirty="0">
                <a:solidFill>
                  <a:schemeClr val="accent3"/>
                </a:solidFill>
              </a:rPr>
              <a:t>Suffering is part of this life (&amp; family)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200" b="0" i="0" spc="-150" dirty="0">
              <a:solidFill>
                <a:schemeClr val="accent3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0" i="0" spc="-150" dirty="0">
                <a:solidFill>
                  <a:schemeClr val="accent3"/>
                </a:solidFill>
              </a:rPr>
              <a:t>There is always some pain involved in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0" i="0" spc="-150" dirty="0">
                <a:solidFill>
                  <a:schemeClr val="accent3"/>
                </a:solidFill>
              </a:rPr>
              <a:t>loving, healing &amp; growing (in family)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000" b="0" i="0" spc="-150" dirty="0">
              <a:solidFill>
                <a:schemeClr val="accent3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4000" b="0" i="0" spc="-150" dirty="0">
                <a:solidFill>
                  <a:schemeClr val="accent3"/>
                </a:solidFill>
              </a:rPr>
              <a:t>Don’t fear or avoid that pain. Follow Jesus through it for your good &amp; His glory. 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496EE08F-9A1F-6F81-4F5F-B2F12283BD3C}"/>
              </a:ext>
            </a:extLst>
          </p:cNvPr>
          <p:cNvSpPr txBox="1">
            <a:spLocks/>
          </p:cNvSpPr>
          <p:nvPr/>
        </p:nvSpPr>
        <p:spPr>
          <a:xfrm>
            <a:off x="0" y="521738"/>
            <a:ext cx="12192000" cy="78350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1" u="none" kern="1200" spc="300">
                <a:solidFill>
                  <a:schemeClr val="accent1"/>
                </a:solidFill>
                <a:latin typeface="Gotham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 spc="-300" dirty="0">
                <a:solidFill>
                  <a:schemeClr val="bg1"/>
                </a:solidFill>
              </a:rPr>
              <a:t>The Practical Message of 1 Peter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C416A3-4ED7-D7ED-5013-77EF02CE364D}"/>
              </a:ext>
            </a:extLst>
          </p:cNvPr>
          <p:cNvSpPr/>
          <p:nvPr/>
        </p:nvSpPr>
        <p:spPr>
          <a:xfrm>
            <a:off x="476519" y="1716564"/>
            <a:ext cx="927279" cy="9540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FatFrank Heavy" pitchFamily="2" charset="77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055101-1098-3A86-E660-07117B8042CE}"/>
              </a:ext>
            </a:extLst>
          </p:cNvPr>
          <p:cNvSpPr/>
          <p:nvPr/>
        </p:nvSpPr>
        <p:spPr>
          <a:xfrm>
            <a:off x="476518" y="3003472"/>
            <a:ext cx="927279" cy="9540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FatFrank Heavy" pitchFamily="2" charset="77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BC90F3-E0D1-CBF4-3B85-B874206D163C}"/>
              </a:ext>
            </a:extLst>
          </p:cNvPr>
          <p:cNvSpPr/>
          <p:nvPr/>
        </p:nvSpPr>
        <p:spPr>
          <a:xfrm>
            <a:off x="476517" y="4431860"/>
            <a:ext cx="927279" cy="9540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FatFrank Heavy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3159374"/>
      </p:ext>
    </p:extLst>
  </p:cSld>
  <p:clrMapOvr>
    <a:masterClrMapping/>
  </p:clrMapOvr>
</p:sld>
</file>

<file path=ppt/theme/theme1.xml><?xml version="1.0" encoding="utf-8"?>
<a:theme xmlns:a="http://schemas.openxmlformats.org/drawingml/2006/main" name="Grateful">
  <a:themeElements>
    <a:clrScheme name="Custom 1">
      <a:dk1>
        <a:srgbClr val="000000"/>
      </a:dk1>
      <a:lt1>
        <a:srgbClr val="FFFFFF"/>
      </a:lt1>
      <a:dk2>
        <a:srgbClr val="2C2D2E"/>
      </a:dk2>
      <a:lt2>
        <a:srgbClr val="E7E6E6"/>
      </a:lt2>
      <a:accent1>
        <a:srgbClr val="EF3641"/>
      </a:accent1>
      <a:accent2>
        <a:srgbClr val="ABD037"/>
      </a:accent2>
      <a:accent3>
        <a:srgbClr val="28BFC9"/>
      </a:accent3>
      <a:accent4>
        <a:srgbClr val="FCB022"/>
      </a:accent4>
      <a:accent5>
        <a:srgbClr val="FCFCFF"/>
      </a:accent5>
      <a:accent6>
        <a:srgbClr val="ABD037"/>
      </a:accent6>
      <a:hlink>
        <a:srgbClr val="28BFC9"/>
      </a:hlink>
      <a:folHlink>
        <a:srgbClr val="E6470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er Refresh" id="{4244902B-616C-D049-B0BE-35E29118BF2E}" vid="{D1EED04C-8873-CE49-9CA3-427A77E89D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Grateful</Template>
  <TotalTime>10581</TotalTime>
  <Words>1859</Words>
  <Application>Microsoft Macintosh PowerPoint</Application>
  <PresentationFormat>Widescreen</PresentationFormat>
  <Paragraphs>233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FatFrank Heavy</vt:lpstr>
      <vt:lpstr>Gotham</vt:lpstr>
      <vt:lpstr>GOTHAM-BOOK</vt:lpstr>
      <vt:lpstr>Helvetica</vt:lpstr>
      <vt:lpstr>Roboto</vt:lpstr>
      <vt:lpstr>Grateful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37</cp:revision>
  <cp:lastPrinted>2024-06-16T12:34:39Z</cp:lastPrinted>
  <dcterms:created xsi:type="dcterms:W3CDTF">2024-05-29T19:48:23Z</dcterms:created>
  <dcterms:modified xsi:type="dcterms:W3CDTF">2024-06-20T21:44:25Z</dcterms:modified>
</cp:coreProperties>
</file>