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686" r:id="rId2"/>
    <p:sldId id="666" r:id="rId3"/>
    <p:sldId id="641" r:id="rId4"/>
    <p:sldId id="667" r:id="rId5"/>
    <p:sldId id="668" r:id="rId6"/>
    <p:sldId id="669" r:id="rId7"/>
    <p:sldId id="670" r:id="rId8"/>
    <p:sldId id="636" r:id="rId9"/>
    <p:sldId id="602" r:id="rId10"/>
    <p:sldId id="554" r:id="rId11"/>
    <p:sldId id="687" r:id="rId12"/>
    <p:sldId id="257" r:id="rId13"/>
    <p:sldId id="258" r:id="rId14"/>
    <p:sldId id="259" r:id="rId15"/>
    <p:sldId id="358" r:id="rId16"/>
    <p:sldId id="685" r:id="rId17"/>
    <p:sldId id="681" r:id="rId18"/>
    <p:sldId id="688" r:id="rId19"/>
    <p:sldId id="689" r:id="rId20"/>
    <p:sldId id="690" r:id="rId21"/>
    <p:sldId id="671" r:id="rId22"/>
    <p:sldId id="672" r:id="rId23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673" autoAdjust="0"/>
    <p:restoredTop sz="66079" autoAdjust="0"/>
  </p:normalViewPr>
  <p:slideViewPr>
    <p:cSldViewPr snapToGrid="0" showGuides="1">
      <p:cViewPr varScale="1">
        <p:scale>
          <a:sx n="85" d="100"/>
          <a:sy n="85" d="100"/>
        </p:scale>
        <p:origin x="120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388E5E26-0FB3-4D17-922E-794BE8D4A724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08480BB0-CDD8-41D6-B55B-F9544936F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319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80BB0-CDD8-41D6-B55B-F9544936F8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68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08480BB0-CDD8-41D6-B55B-F9544936F8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13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 rtl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08480BB0-CDD8-41D6-B55B-F9544936F8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75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A6F0AB-DC30-DA47-AFE8-FF2D387384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14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DED77-A4EB-44A3-AB68-9AD306324B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25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80BB0-CDD8-41D6-B55B-F9544936F8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96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Hispanic ministry and bringing the Hispanic culture and community together with the other cultures and people of cornerstone to show God’s greatness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80BB0-CDD8-41D6-B55B-F9544936F8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40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Cornerstone</a:t>
            </a:r>
          </a:p>
          <a:p>
            <a:r>
              <a:rPr lang="en-US" dirty="0"/>
              <a:t>Every Sunday: Spanish translation and fellowship</a:t>
            </a:r>
          </a:p>
          <a:p>
            <a:r>
              <a:rPr lang="en-US" dirty="0"/>
              <a:t>Monthly Hispanic Healing Service (3</a:t>
            </a:r>
            <a:r>
              <a:rPr lang="en-US" baseline="30000" dirty="0"/>
              <a:t>rd</a:t>
            </a:r>
            <a:r>
              <a:rPr lang="en-US" dirty="0"/>
              <a:t> Friday)</a:t>
            </a:r>
          </a:p>
          <a:p>
            <a:r>
              <a:rPr lang="en-US" dirty="0"/>
              <a:t>Upcoming marriage home groups</a:t>
            </a:r>
          </a:p>
          <a:p>
            <a:r>
              <a:rPr lang="en-US" dirty="0"/>
              <a:t>Small groups during the semester</a:t>
            </a:r>
          </a:p>
          <a:p>
            <a:r>
              <a:rPr lang="en-US" dirty="0"/>
              <a:t>New Year’s eve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80BB0-CDD8-41D6-B55B-F9544936F8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73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Cornerstone</a:t>
            </a:r>
          </a:p>
          <a:p>
            <a:r>
              <a:rPr lang="en-US" dirty="0"/>
              <a:t>Every Sunday: Spanish translation and fellowship</a:t>
            </a:r>
          </a:p>
          <a:p>
            <a:r>
              <a:rPr lang="en-US" dirty="0"/>
              <a:t>Monthly Hispanic Healing Service (3</a:t>
            </a:r>
            <a:r>
              <a:rPr lang="en-US" baseline="30000" dirty="0"/>
              <a:t>rd</a:t>
            </a:r>
            <a:r>
              <a:rPr lang="en-US" dirty="0"/>
              <a:t> Friday)</a:t>
            </a:r>
          </a:p>
          <a:p>
            <a:r>
              <a:rPr lang="en-US" dirty="0"/>
              <a:t>Upcoming marriage home groups</a:t>
            </a:r>
          </a:p>
          <a:p>
            <a:r>
              <a:rPr lang="en-US" dirty="0"/>
              <a:t>Small groups during the semester</a:t>
            </a:r>
          </a:p>
          <a:p>
            <a:r>
              <a:rPr lang="en-US" dirty="0"/>
              <a:t>New Year’s eve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80BB0-CDD8-41D6-B55B-F9544936F8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95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80BB0-CDD8-41D6-B55B-F9544936F8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75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80BB0-CDD8-41D6-B55B-F9544936F8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84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80BB0-CDD8-41D6-B55B-F9544936F8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33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80BB0-CDD8-41D6-B55B-F9544936F8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06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80BB0-CDD8-41D6-B55B-F9544936F8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55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80BB0-CDD8-41D6-B55B-F9544936F8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35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80BB0-CDD8-41D6-B55B-F9544936F8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70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80BB0-CDD8-41D6-B55B-F9544936F8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02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80BB0-CDD8-41D6-B55B-F9544936F8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81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08480BB0-CDD8-41D6-B55B-F9544936F8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34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1640-016A-4FE4-812F-5AAE10696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D63E5F-9149-4319-8C27-09E259D4F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D3E8C-8ED6-42B8-8193-1A286E829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E1AD-29F2-4366-BBF6-593AFC5537F1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6C302-60CC-464B-A207-3278C12FF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92F57-C7D5-45F1-B1EB-996D9911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B0AE-B0E1-4EA0-83E6-017635C0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71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B5C0C-A455-4C78-B0A9-E43C9C189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C8BC3-C306-44B2-9DCF-3975A50BC5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F8D58-7958-4EC2-A434-7E609959B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E1AD-29F2-4366-BBF6-593AFC5537F1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A0143-BA3B-48C3-8222-7E655DB52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A14C8-D241-4F72-8729-08622AAEB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B0AE-B0E1-4EA0-83E6-017635C0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95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50C1C9-4067-4939-80BC-80EE1F0D08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B649B1-2606-4CFF-B12A-ED5692E69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F2E7E-E935-44B6-95EA-96287EF0E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E1AD-29F2-4366-BBF6-593AFC5537F1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0B84B-C5C3-4F68-879C-FFF677F73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DA283-E430-4B88-A694-61A95C737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B0AE-B0E1-4EA0-83E6-017635C0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88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F6CF7-7101-45A7-8910-B87EA9886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D6EBE-ADCA-4A20-A062-2A998C365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05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0C25B-E789-4EBE-9013-40BC74AD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E1AD-29F2-4366-BBF6-593AFC5537F1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9102D-7B86-416A-A676-3CC450FA7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AD9A2-69C9-435E-AB88-9644A483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B0AE-B0E1-4EA0-83E6-017635C0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80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5BE84-4199-43B5-B79F-658EC8834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1206C-8507-41FA-BB0A-67BFCC041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2706D-BB5C-46F4-B412-0487E485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E1AD-29F2-4366-BBF6-593AFC5537F1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CA631-1EE6-41EF-8872-26607D5D7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8BABA-2D63-4A23-97CB-5DE954170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B0AE-B0E1-4EA0-83E6-017635C0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06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AC75A-7BB7-4B1B-822A-9702BC5DD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29B58-AD8E-41F4-9B38-A2644E62D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B0F53-1D85-44BD-8765-33A5F6054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B0F95-5E94-46DA-9F28-33F2988F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E1AD-29F2-4366-BBF6-593AFC5537F1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5F59F-1253-4A37-9F37-D2FFBDFF5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40D19-BBF1-489E-946F-AC28EA38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B0AE-B0E1-4EA0-83E6-017635C0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13667-11B4-4AF7-93BF-67FF2A4E0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D5C6D-F694-4330-A799-A535F13A0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5706C-2761-44C2-971B-381675AE4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C2CC80-FCC9-48A9-B0A9-947877F023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E797A5-39AE-404B-862E-5B7118AB1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8BF84-CCF0-4BE1-BC82-D83886BFE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E1AD-29F2-4366-BBF6-593AFC5537F1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2DD5B2-FD33-4D49-9F5E-A9A8E0E7B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27C5F6-498A-40D8-89AF-9F74A2306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B0AE-B0E1-4EA0-83E6-017635C0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5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97579-1376-42F2-8CB7-FA1D345D8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B3C2C1-1301-44C3-82CA-1F67ED98F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E1AD-29F2-4366-BBF6-593AFC5537F1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8D7CA-C52E-46D3-A4F8-326EBD882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B0119-CFB5-472F-9805-DB4D28521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B0AE-B0E1-4EA0-83E6-017635C0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43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6142F5-F807-48F4-A467-6F798099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E1AD-29F2-4366-BBF6-593AFC5537F1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51E18C-A952-4E46-9891-8013938FD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DD62C-47A6-4839-A740-7A5A5BE4F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B0AE-B0E1-4EA0-83E6-017635C0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7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7A7B3-B8B9-44A4-ABDD-ECD132ADA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69FF8-70D3-4322-9BD5-5175A7E2F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2E113-74D1-40C5-A8E2-E48C9B017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50D38-62B7-4E83-BF71-E1E434E6A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E1AD-29F2-4366-BBF6-593AFC5537F1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600A9-C2D4-46F7-99D2-227C66D9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EE8F1-BD7B-4A85-9DD5-9EFC55D52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B0AE-B0E1-4EA0-83E6-017635C0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C2A48-D93D-4CC6-BA93-AACD821CF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685D26-21E4-4372-9783-BDB0AC8CD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23579-0217-444B-AA19-D4A60DAA9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C5D09-C3E4-4C75-85BA-AC2A8C8F5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EE1AD-29F2-4366-BBF6-593AFC5537F1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664CC-4998-4F77-B45A-000FFBE0E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4DC3E-D84C-45F0-B7BC-57EFB0D24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9B0AE-B0E1-4EA0-83E6-017635C0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6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172D7-5015-403C-80A0-23B6F943E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03581-9C83-447F-932D-7D8598121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A173B-91CE-494D-97AC-6077B90A4A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EE1AD-29F2-4366-BBF6-593AFC5537F1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9FF3D-59B9-4379-A32C-BC2665CDD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38CBF-55EC-4096-8E9A-D059D92B7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9B0AE-B0E1-4EA0-83E6-017635C02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9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9060C-52E8-43E3-BA21-D305EBAA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290" y="1093305"/>
            <a:ext cx="10983420" cy="233569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b="1" dirty="0"/>
              <a:t>We see a church filled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b="1" dirty="0">
                <a:solidFill>
                  <a:srgbClr val="FFFF00"/>
                </a:solidFill>
              </a:rPr>
              <a:t>with mobilized members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b="1" dirty="0"/>
              <a:t>who love helping others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b="1" dirty="0"/>
              <a:t>follow Jesus together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5000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dirty="0">
                <a:solidFill>
                  <a:schemeClr val="bg1">
                    <a:lumMod val="75000"/>
                  </a:schemeClr>
                </a:solidFill>
              </a:rPr>
              <a:t>Cornerstone Vision Statement</a:t>
            </a:r>
          </a:p>
        </p:txBody>
      </p:sp>
    </p:spTree>
    <p:extLst>
      <p:ext uri="{BB962C8B-B14F-4D97-AF65-F5344CB8AC3E}">
        <p14:creationId xmlns:p14="http://schemas.microsoft.com/office/powerpoint/2010/main" val="2144791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EDDBE-51BD-417C-BEF2-DAFBC9E04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5DC-CE82-4F5C-BCBB-A60E0D424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455" y="1612957"/>
            <a:ext cx="9349090" cy="479953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B5200F-F065-44C4-A160-A808D247D15D}"/>
              </a:ext>
            </a:extLst>
          </p:cNvPr>
          <p:cNvSpPr txBox="1">
            <a:spLocks/>
          </p:cNvSpPr>
          <p:nvPr/>
        </p:nvSpPr>
        <p:spPr>
          <a:xfrm>
            <a:off x="371958" y="379576"/>
            <a:ext cx="4525507" cy="976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dirty="0">
                <a:solidFill>
                  <a:srgbClr val="FFFF00"/>
                </a:solidFill>
              </a:rPr>
              <a:t>Where I Serve</a:t>
            </a:r>
          </a:p>
        </p:txBody>
      </p:sp>
    </p:spTree>
    <p:extLst>
      <p:ext uri="{BB962C8B-B14F-4D97-AF65-F5344CB8AC3E}">
        <p14:creationId xmlns:p14="http://schemas.microsoft.com/office/powerpoint/2010/main" val="1833341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1D323D-1F0C-4C46-BF7D-92455228159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720861"/>
            <a:ext cx="10515600" cy="1650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dirty="0">
                <a:solidFill>
                  <a:srgbClr val="FFFF00"/>
                </a:solidFill>
              </a:rPr>
              <a:t>How To Pray And Connect…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5400" dirty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717C72-F441-4353-8BD1-2C9CC4BAA8DB}"/>
              </a:ext>
            </a:extLst>
          </p:cNvPr>
          <p:cNvSpPr txBox="1">
            <a:spLocks/>
          </p:cNvSpPr>
          <p:nvPr/>
        </p:nvSpPr>
        <p:spPr>
          <a:xfrm>
            <a:off x="955726" y="2797045"/>
            <a:ext cx="9490132" cy="2960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4800" dirty="0"/>
              <a:t>Listen Everywhere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4800" dirty="0"/>
              <a:t>Monthly Spanish Worship Service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4800" dirty="0"/>
              <a:t>Spanish Small Groups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75896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4DC4518-28A6-8D40-881D-809E1691A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317" y="0"/>
            <a:ext cx="5337705" cy="4003279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E805BC-4B8A-004B-B438-C93574188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587" y="0"/>
            <a:ext cx="3106563" cy="4677297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DE2D97-C43F-234C-A5DA-001613071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995" y="2928260"/>
            <a:ext cx="3158039" cy="4210718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DA7988-1268-B441-AB81-B383DDA7F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849" y="0"/>
            <a:ext cx="2624903" cy="4324924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1F2E17-1D13-694C-AF62-FC4392AFA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0403" y="5018966"/>
            <a:ext cx="1390378" cy="135495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6EA689-B6F9-DF44-B760-CA10E89C2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50" y="3383249"/>
            <a:ext cx="5427399" cy="3622277"/>
          </a:xfrm>
          <a:prstGeom prst="rect">
            <a:avLst/>
          </a:prstGeom>
          <a:ln w="28575">
            <a:solidFill>
              <a:srgbClr val="2F643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8F94FB-91D7-E34D-B03C-0F1DB3E70B00}"/>
              </a:ext>
            </a:extLst>
          </p:cNvPr>
          <p:cNvSpPr txBox="1"/>
          <p:nvPr/>
        </p:nvSpPr>
        <p:spPr>
          <a:xfrm>
            <a:off x="1416843" y="2842839"/>
            <a:ext cx="9358313" cy="769441"/>
          </a:xfrm>
          <a:prstGeom prst="rect">
            <a:avLst/>
          </a:prstGeom>
          <a:solidFill>
            <a:schemeClr val="bg1"/>
          </a:solidFill>
          <a:ln w="19050">
            <a:solidFill>
              <a:srgbClr val="2F643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opperplate" panose="02000504000000020004" pitchFamily="2" charset="77"/>
              </a:rPr>
              <a:t>Speak out  |  Rise up  |  Lead on</a:t>
            </a:r>
          </a:p>
        </p:txBody>
      </p:sp>
    </p:spTree>
    <p:extLst>
      <p:ext uri="{BB962C8B-B14F-4D97-AF65-F5344CB8AC3E}">
        <p14:creationId xmlns:p14="http://schemas.microsoft.com/office/powerpoint/2010/main" val="569879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016566-EDE4-304B-A8AB-6340372D144F}"/>
              </a:ext>
            </a:extLst>
          </p:cNvPr>
          <p:cNvSpPr txBox="1"/>
          <p:nvPr/>
        </p:nvSpPr>
        <p:spPr>
          <a:xfrm>
            <a:off x="5416250" y="414338"/>
            <a:ext cx="2328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2F6430"/>
                </a:solidFill>
                <a:latin typeface="Avenir Black" panose="02000503020000020003" pitchFamily="2" charset="0"/>
              </a:rPr>
              <a:t>LIBERIA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A001B2-878A-A54B-BF53-46F582F2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793" y="285750"/>
            <a:ext cx="4488470" cy="4922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2AE580-3DAC-4B42-ADDC-5B4B63F9D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631" y="1714500"/>
            <a:ext cx="1562100" cy="1714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5F2CFD-7D10-6E48-BE05-FB4E68FDB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759" y="3148397"/>
            <a:ext cx="2255650" cy="3512753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22EEF3-0263-E04F-AA50-F7569B976426}"/>
              </a:ext>
            </a:extLst>
          </p:cNvPr>
          <p:cNvSpPr txBox="1"/>
          <p:nvPr/>
        </p:nvSpPr>
        <p:spPr>
          <a:xfrm>
            <a:off x="5880052" y="4806261"/>
            <a:ext cx="52197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3B793B"/>
                </a:solidFill>
                <a:latin typeface="Avenir Next" panose="020B0503020202020204" pitchFamily="34" charset="0"/>
              </a:rPr>
              <a:t>IN 2020, LIBERIA was ranked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3B793B"/>
                </a:solidFill>
                <a:latin typeface="Avenir Next" panose="020B0503020202020204" pitchFamily="34" charset="0"/>
              </a:rPr>
              <a:t>THE POOREST COUNTRY IN THE WORLD</a:t>
            </a:r>
          </a:p>
          <a:p>
            <a:r>
              <a:rPr lang="en-US" sz="1200" dirty="0">
                <a:solidFill>
                  <a:srgbClr val="3B793B"/>
                </a:solidFill>
                <a:latin typeface="Avenir Next Ultra Light" panose="020B0203020202020204" pitchFamily="34" charset="77"/>
              </a:rPr>
              <a:t>-			 World Population 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8F92D-F16E-C343-ADA2-D3E49657D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414338"/>
            <a:ext cx="4864528" cy="314849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0B6F32-51F9-5248-857A-7E748203A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563" y="2938445"/>
            <a:ext cx="2792029" cy="3722705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49321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4022A09-7CDE-B14C-BC6D-0B4CA56BEF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>
            <a:off x="2218098" y="303211"/>
            <a:ext cx="6400847" cy="4271962"/>
          </a:xfrm>
          <a:prstGeom prst="rect">
            <a:avLst/>
          </a:prstGeom>
          <a:ln w="28575">
            <a:solidFill>
              <a:srgbClr val="2F643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55CA6E-9810-1A4E-BD56-E399A18FF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602" y="2767012"/>
            <a:ext cx="4891617" cy="3668713"/>
          </a:xfrm>
          <a:prstGeom prst="rect">
            <a:avLst/>
          </a:prstGeom>
          <a:ln w="28575">
            <a:solidFill>
              <a:srgbClr val="2F643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DF55D2-5B1C-2942-938C-0EFF78F35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960" y="422275"/>
            <a:ext cx="3898900" cy="2921000"/>
          </a:xfrm>
          <a:prstGeom prst="rect">
            <a:avLst/>
          </a:prstGeom>
          <a:ln w="28575">
            <a:solidFill>
              <a:srgbClr val="2F643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83BE75-CE44-C149-8887-015B5E884664}"/>
              </a:ext>
            </a:extLst>
          </p:cNvPr>
          <p:cNvSpPr txBox="1"/>
          <p:nvPr/>
        </p:nvSpPr>
        <p:spPr>
          <a:xfrm>
            <a:off x="480183" y="-533271"/>
            <a:ext cx="3561416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endParaRPr lang="en-US" sz="2800" b="1" dirty="0">
              <a:solidFill>
                <a:srgbClr val="2F6430"/>
              </a:solidFill>
              <a:latin typeface="Avenir Heavy" panose="02000503020000020003" pitchFamily="2" charset="0"/>
            </a:endParaRPr>
          </a:p>
          <a:p>
            <a:endParaRPr lang="en-US" sz="2800" b="1" dirty="0">
              <a:solidFill>
                <a:srgbClr val="2F6430"/>
              </a:solidFill>
              <a:latin typeface="Avenir Heavy" panose="02000503020000020003" pitchFamily="2" charset="0"/>
            </a:endParaRPr>
          </a:p>
          <a:p>
            <a:pPr marL="457200" indent="-457200">
              <a:buFont typeface="Wingdings" pitchFamily="2" charset="2"/>
              <a:buChar char="v"/>
            </a:pPr>
            <a:endParaRPr lang="en-US" sz="2800" b="1" dirty="0">
              <a:solidFill>
                <a:srgbClr val="2F6430"/>
              </a:solidFill>
              <a:latin typeface="Avenir Heavy" panose="02000503020000020003" pitchFamily="2" charset="0"/>
            </a:endParaRPr>
          </a:p>
          <a:p>
            <a:pPr marL="457200" indent="-457200">
              <a:buFont typeface="Wingdings" pitchFamily="2" charset="2"/>
              <a:buChar char="v"/>
            </a:pPr>
            <a:endParaRPr lang="en-US" sz="2800" b="1" dirty="0">
              <a:solidFill>
                <a:srgbClr val="2F6430"/>
              </a:solidFill>
              <a:latin typeface="Avenir Heavy" panose="02000503020000020003" pitchFamily="2" charset="0"/>
            </a:endParaRPr>
          </a:p>
          <a:p>
            <a:pPr marL="457200" indent="-457200">
              <a:buFont typeface="Wingdings" pitchFamily="2" charset="2"/>
              <a:buChar char="v"/>
            </a:pPr>
            <a:endParaRPr lang="en-US" sz="2800" b="1" dirty="0">
              <a:solidFill>
                <a:srgbClr val="2F6430"/>
              </a:solidFill>
              <a:latin typeface="Avenir Heavy" panose="02000503020000020003" pitchFamily="2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b="1" dirty="0">
                <a:solidFill>
                  <a:srgbClr val="2F6430"/>
                </a:solidFill>
                <a:latin typeface="Avenir Heavy" panose="02000503020000020003" pitchFamily="2" charset="0"/>
              </a:rPr>
              <a:t>the women + girls of Liberia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b="1" dirty="0">
                <a:solidFill>
                  <a:srgbClr val="2F6430"/>
                </a:solidFill>
                <a:latin typeface="Avenir Heavy" panose="02000503020000020003" pitchFamily="2" charset="0"/>
              </a:rPr>
              <a:t>our Liberian partners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b="1" dirty="0">
                <a:solidFill>
                  <a:srgbClr val="2F6430"/>
                </a:solidFill>
                <a:latin typeface="Avenir Heavy" panose="02000503020000020003" pitchFamily="2" charset="0"/>
              </a:rPr>
              <a:t>the construction project + funding</a:t>
            </a:r>
          </a:p>
          <a:p>
            <a:endParaRPr lang="en-US" sz="2800" dirty="0">
              <a:solidFill>
                <a:srgbClr val="2F643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504D4B-B5DD-5A4B-ADAD-44F2086BC607}"/>
              </a:ext>
            </a:extLst>
          </p:cNvPr>
          <p:cNvSpPr txBox="1"/>
          <p:nvPr/>
        </p:nvSpPr>
        <p:spPr>
          <a:xfrm>
            <a:off x="849210" y="369444"/>
            <a:ext cx="218964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Avenir Heavy" panose="02000503020000020003" pitchFamily="2" charset="0"/>
              </a:rPr>
              <a:t>Pray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217647-46AF-C04B-967C-142634E90515}"/>
              </a:ext>
            </a:extLst>
          </p:cNvPr>
          <p:cNvSpPr txBox="1"/>
          <p:nvPr/>
        </p:nvSpPr>
        <p:spPr>
          <a:xfrm>
            <a:off x="1807253" y="4640004"/>
            <a:ext cx="273414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7200" b="1" dirty="0">
                <a:solidFill>
                  <a:srgbClr val="C00000"/>
                </a:solidFill>
                <a:latin typeface="Avenir Heavy" panose="02000503020000020003" pitchFamily="2" charset="0"/>
              </a:rPr>
              <a:t>Give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95FE75-3E73-9B46-B492-D3A71381DBA8}"/>
              </a:ext>
            </a:extLst>
          </p:cNvPr>
          <p:cNvSpPr txBox="1"/>
          <p:nvPr/>
        </p:nvSpPr>
        <p:spPr>
          <a:xfrm>
            <a:off x="385430" y="5759342"/>
            <a:ext cx="6033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2F6430"/>
                </a:solidFill>
                <a:latin typeface="Avenir Heavy" panose="02000503020000020003" pitchFamily="2" charset="0"/>
              </a:rPr>
              <a:t>www.LydiaHouseInternational.org</a:t>
            </a:r>
            <a:endParaRPr lang="en-US" sz="2800" b="1" dirty="0">
              <a:solidFill>
                <a:srgbClr val="2F6430"/>
              </a:solidFill>
              <a:latin typeface="Avenir Heavy" panose="0200050302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689F3C-4569-6549-A1F2-29F9461E9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210" y="4459385"/>
            <a:ext cx="1265776" cy="12335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D537E8-13CE-CF4D-8832-CC6BAEFAAB2F}"/>
              </a:ext>
            </a:extLst>
          </p:cNvPr>
          <p:cNvSpPr txBox="1"/>
          <p:nvPr/>
        </p:nvSpPr>
        <p:spPr>
          <a:xfrm>
            <a:off x="593124" y="6282562"/>
            <a:ext cx="5659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F6430"/>
                </a:solidFill>
                <a:latin typeface="Avenir Heavy" panose="02000503020000020003" pitchFamily="2" charset="0"/>
              </a:rPr>
              <a:t>or: Text “</a:t>
            </a:r>
            <a:r>
              <a:rPr lang="en-US" sz="2400" b="1" dirty="0">
                <a:solidFill>
                  <a:srgbClr val="2F6430"/>
                </a:solidFill>
                <a:latin typeface="Avenir Heavy" panose="02000503020000020003" pitchFamily="2" charset="0"/>
              </a:rPr>
              <a:t>LYDIAHOUSE</a:t>
            </a:r>
            <a:r>
              <a:rPr lang="en-US" sz="2800" b="1" dirty="0">
                <a:solidFill>
                  <a:srgbClr val="2F6430"/>
                </a:solidFill>
                <a:latin typeface="Avenir Heavy" panose="02000503020000020003" pitchFamily="2" charset="0"/>
              </a:rPr>
              <a:t>” to 44-321</a:t>
            </a:r>
          </a:p>
        </p:txBody>
      </p:sp>
    </p:spTree>
    <p:extLst>
      <p:ext uri="{BB962C8B-B14F-4D97-AF65-F5344CB8AC3E}">
        <p14:creationId xmlns:p14="http://schemas.microsoft.com/office/powerpoint/2010/main" val="1788746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149" y="1075083"/>
            <a:ext cx="7181851" cy="5160026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</a:t>
            </a:r>
            <a:r>
              <a:rPr 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ealth Car</a:t>
            </a:r>
            <a:endParaRPr lang="en-US" sz="44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6"/>
          <a:stretch/>
        </p:blipFill>
        <p:spPr>
          <a:xfrm>
            <a:off x="-940076" y="0"/>
            <a:ext cx="5544733" cy="788292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23A966-57F6-41A0-ABE8-9E67463B2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8687" y="418272"/>
            <a:ext cx="6343651" cy="6473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Project Hope</a:t>
            </a:r>
          </a:p>
          <a:p>
            <a:pPr marL="0" indent="0">
              <a:buNone/>
            </a:pPr>
            <a:r>
              <a:rPr lang="en-US" sz="3700" i="1" dirty="0"/>
              <a:t>A Witness Of Jesus Among The Unreached or Under-Reached Muslim World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5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 </a:t>
            </a:r>
            <a:r>
              <a:rPr lang="en-US" sz="4500" dirty="0" err="1"/>
              <a:t>ealth</a:t>
            </a:r>
            <a:r>
              <a:rPr lang="en-US" sz="4500" dirty="0"/>
              <a:t> Clinic</a:t>
            </a:r>
          </a:p>
          <a:p>
            <a:pPr marL="0" indent="0">
              <a:buNone/>
            </a:pPr>
            <a:r>
              <a:rPr lang="en-US" sz="45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 </a:t>
            </a:r>
            <a:r>
              <a:rPr lang="en-US" sz="4500" dirty="0" err="1"/>
              <a:t>rphan</a:t>
            </a:r>
            <a:r>
              <a:rPr lang="en-US" sz="4500" dirty="0"/>
              <a:t> Sponsorship</a:t>
            </a:r>
          </a:p>
          <a:p>
            <a:pPr marL="0" indent="0">
              <a:buNone/>
            </a:pPr>
            <a:r>
              <a:rPr lang="en-US" sz="45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 </a:t>
            </a:r>
            <a:r>
              <a:rPr lang="en-US" sz="4500" dirty="0" err="1"/>
              <a:t>rimary</a:t>
            </a:r>
            <a:r>
              <a:rPr lang="en-US" sz="4500" dirty="0"/>
              <a:t> Education</a:t>
            </a:r>
          </a:p>
          <a:p>
            <a:pPr marL="0" indent="0">
              <a:buNone/>
            </a:pPr>
            <a:r>
              <a:rPr lang="en-US" sz="45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 </a:t>
            </a:r>
            <a:r>
              <a:rPr lang="en-US" sz="4500" dirty="0" err="1"/>
              <a:t>conomic</a:t>
            </a:r>
            <a:r>
              <a:rPr lang="en-US" sz="4500" dirty="0"/>
              <a:t>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54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383960-364B-43E9-BC17-C831AAC056D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08" y="0"/>
            <a:ext cx="5945492" cy="5051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76F69195-BBA1-4A66-B81C-FD4E43D49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5" b="20118"/>
          <a:stretch/>
        </p:blipFill>
        <p:spPr>
          <a:xfrm>
            <a:off x="0" y="3647661"/>
            <a:ext cx="8275138" cy="3167743"/>
          </a:xfrm>
          <a:prstGeom prst="rect">
            <a:avLst/>
          </a:prstGeom>
        </p:spPr>
      </p:pic>
      <p:pic>
        <p:nvPicPr>
          <p:cNvPr id="4" name="Picture 2" descr="600769488730795973242138">
            <a:extLst>
              <a:ext uri="{FF2B5EF4-FFF2-40B4-BE49-F238E27FC236}">
                <a16:creationId xmlns:a16="http://schemas.microsoft.com/office/drawing/2014/main" id="{31FF4763-ECBA-4A93-9320-1341E7D09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4" r="3611"/>
          <a:stretch/>
        </p:blipFill>
        <p:spPr bwMode="auto">
          <a:xfrm>
            <a:off x="776954" y="261257"/>
            <a:ext cx="4692601" cy="338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751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24134-9761-46BB-8FBA-F980CD63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CONNECT &amp; PRAY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50A1D-51BE-4494-8593-F7F8F9966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5000" b="1" dirty="0"/>
              <a:t> Give To Church Christmas Offering</a:t>
            </a:r>
          </a:p>
          <a:p>
            <a:r>
              <a:rPr lang="en-US" sz="5000" b="1" dirty="0"/>
              <a:t> Learn More About Summer Trip</a:t>
            </a:r>
          </a:p>
          <a:p>
            <a:r>
              <a:rPr lang="en-US" sz="5000" b="1" dirty="0"/>
              <a:t> Become a prayer partner</a:t>
            </a:r>
          </a:p>
          <a:p>
            <a:endParaRPr lang="en-US" sz="5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61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C531F2-0F27-C44D-A291-033E5986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743" y="418272"/>
            <a:ext cx="6247600" cy="6473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000" b="1" dirty="0">
                <a:solidFill>
                  <a:srgbClr val="40B9B7"/>
                </a:solidFill>
              </a:rPr>
              <a:t>Cornerstone Revitalization Center</a:t>
            </a:r>
          </a:p>
          <a:p>
            <a:pPr marL="0" indent="0">
              <a:buNone/>
            </a:pPr>
            <a:r>
              <a:rPr lang="en-US" sz="3600" i="1" dirty="0"/>
              <a:t>Loving and serving children well to reach entire families for Jesus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46665-AB9A-E44E-8DC1-34221798A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709" y="3429001"/>
            <a:ext cx="5575440" cy="2923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360515-7E43-B44E-890D-DC9EEBABFF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/>
          <a:stretch/>
        </p:blipFill>
        <p:spPr>
          <a:xfrm>
            <a:off x="0" y="0"/>
            <a:ext cx="4731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81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B3CCD8-681B-F744-AEC1-14FC26127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09" y="542544"/>
            <a:ext cx="5569012" cy="5772912"/>
          </a:xfrm>
          <a:prstGeom prst="rect">
            <a:avLst/>
          </a:prstGeom>
          <a:ln w="63500">
            <a:solidFill>
              <a:srgbClr val="40B9B7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A870E9-C52F-B24F-A494-3A4B87247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822" y="267631"/>
            <a:ext cx="2279031" cy="3038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E0B330-7B2C-4A47-903D-0ECBBDC9D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2" y="267631"/>
            <a:ext cx="2279031" cy="30387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3EE8E-A59B-8D4E-BAD5-09ED17B268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822" y="3501485"/>
            <a:ext cx="2279031" cy="30387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9A19FE1-DFE5-1B47-B901-560507CF14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3" r="24697"/>
          <a:stretch/>
        </p:blipFill>
        <p:spPr>
          <a:xfrm>
            <a:off x="293862" y="3501485"/>
            <a:ext cx="2279031" cy="303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17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9060C-52E8-43E3-BA21-D305EBAA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290" y="1093304"/>
            <a:ext cx="10983420" cy="266368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b="1" dirty="0"/>
              <a:t>Between my current confusion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b="1" dirty="0"/>
              <a:t>and my kingdom calling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b="1" dirty="0"/>
              <a:t>is God’s loving process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96010-03DF-4329-BB18-971D91B78121}"/>
              </a:ext>
            </a:extLst>
          </p:cNvPr>
          <p:cNvSpPr txBox="1"/>
          <p:nvPr/>
        </p:nvSpPr>
        <p:spPr>
          <a:xfrm>
            <a:off x="452627" y="4563833"/>
            <a:ext cx="11135083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4500" b="1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66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763880A-8753-074D-9F14-AB68D4B6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40B9B7"/>
                </a:solidFill>
                <a:latin typeface="+mn-lt"/>
              </a:rPr>
              <a:t>CONNECT &amp; PRAY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52ED13-524B-DB4B-8538-1D5E10E1B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7909"/>
            <a:ext cx="10515600" cy="541851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/>
              <a:t>Donate items for Christmas store</a:t>
            </a:r>
          </a:p>
          <a:p>
            <a:pPr>
              <a:lnSpc>
                <a:spcPct val="120000"/>
              </a:lnSpc>
            </a:pPr>
            <a:r>
              <a:rPr lang="en-US" sz="3600" b="1" dirty="0"/>
              <a:t>Work a shift to set up and run the store</a:t>
            </a:r>
          </a:p>
          <a:p>
            <a:pPr>
              <a:lnSpc>
                <a:spcPct val="120000"/>
              </a:lnSpc>
            </a:pPr>
            <a:r>
              <a:rPr lang="en-US" sz="3600" b="1" dirty="0"/>
              <a:t>Help with Big Pal/Little Pal Christmas parties</a:t>
            </a:r>
          </a:p>
          <a:p>
            <a:pPr>
              <a:lnSpc>
                <a:spcPct val="120000"/>
              </a:lnSpc>
            </a:pPr>
            <a:r>
              <a:rPr lang="en-US" sz="3600" b="1" dirty="0"/>
              <a:t>Join in on the neighborhood Christmas caroling night December 20</a:t>
            </a:r>
            <a:r>
              <a:rPr lang="en-US" sz="3600" b="1" baseline="30000" dirty="0"/>
              <a:t>th</a:t>
            </a:r>
            <a:endParaRPr lang="en-US" sz="3600" b="1" dirty="0"/>
          </a:p>
          <a:p>
            <a:pPr>
              <a:lnSpc>
                <a:spcPct val="120000"/>
              </a:lnSpc>
            </a:pPr>
            <a:r>
              <a:rPr lang="en-US" sz="3600" b="1" dirty="0"/>
              <a:t>Pray for the children and families we are serving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11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9060C-52E8-43E3-BA21-D305EBAA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7295" y="906972"/>
            <a:ext cx="5619148" cy="53230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solidFill>
                  <a:schemeClr val="bg1">
                    <a:lumMod val="75000"/>
                  </a:schemeClr>
                </a:solidFill>
              </a:rPr>
              <a:t>PROCESS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solidFill>
                  <a:schemeClr val="bg1">
                    <a:lumMod val="75000"/>
                  </a:schemeClr>
                </a:solidFill>
              </a:rPr>
              <a:t> OF MOBILIZATION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solidFill>
                  <a:schemeClr val="bg1">
                    <a:lumMod val="95000"/>
                  </a:schemeClr>
                </a:solidFill>
              </a:rPr>
              <a:t>1. Real Surrender</a:t>
            </a:r>
            <a:endParaRPr lang="en-US" sz="35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solidFill>
                  <a:schemeClr val="bg1">
                    <a:lumMod val="95000"/>
                  </a:schemeClr>
                </a:solidFill>
              </a:rPr>
              <a:t>2. Time of Testing</a:t>
            </a:r>
            <a:endParaRPr lang="en-US" sz="35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solidFill>
                  <a:schemeClr val="bg1">
                    <a:lumMod val="95000"/>
                  </a:schemeClr>
                </a:solidFill>
              </a:rPr>
              <a:t>3. Learning to Love In Family</a:t>
            </a:r>
            <a:endParaRPr lang="en-US" sz="35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solidFill>
                  <a:schemeClr val="bg1">
                    <a:lumMod val="95000"/>
                  </a:schemeClr>
                </a:solidFill>
              </a:rPr>
              <a:t>4. Unrecognized Preparation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solidFill>
                  <a:schemeClr val="bg1">
                    <a:lumMod val="95000"/>
                  </a:schemeClr>
                </a:solidFill>
              </a:rPr>
              <a:t>5. Serving Another’s Vision</a:t>
            </a:r>
            <a:endParaRPr lang="en-US" sz="35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5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84C7BE-125A-472F-AF21-D3ED20756680}"/>
              </a:ext>
            </a:extLst>
          </p:cNvPr>
          <p:cNvSpPr txBox="1">
            <a:spLocks/>
          </p:cNvSpPr>
          <p:nvPr/>
        </p:nvSpPr>
        <p:spPr>
          <a:xfrm>
            <a:off x="851728" y="566008"/>
            <a:ext cx="4405905" cy="53230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0" i="1" dirty="0">
                <a:solidFill>
                  <a:srgbClr val="FFFF00"/>
                </a:solidFill>
              </a:rPr>
              <a:t>Panel Question</a:t>
            </a:r>
            <a:endParaRPr lang="en-US" sz="5000" i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500" i="1" dirty="0">
              <a:solidFill>
                <a:srgbClr val="FFFF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500" i="1" dirty="0"/>
              <a:t>Which step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500" i="1" dirty="0"/>
              <a:t>was the hardest for you? (or)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i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500" i="1" dirty="0"/>
              <a:t>Which step changed your life the most?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5E18E1-D2B7-4C7B-A418-FDDAFB7DD3A1}"/>
              </a:ext>
            </a:extLst>
          </p:cNvPr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0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9060C-52E8-43E3-BA21-D305EBAA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7295" y="906972"/>
            <a:ext cx="5619148" cy="53230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solidFill>
                  <a:schemeClr val="bg1">
                    <a:lumMod val="75000"/>
                  </a:schemeClr>
                </a:solidFill>
              </a:rPr>
              <a:t>PROCESS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solidFill>
                  <a:schemeClr val="bg1">
                    <a:lumMod val="75000"/>
                  </a:schemeClr>
                </a:solidFill>
              </a:rPr>
              <a:t> OF MOBILIZATION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solidFill>
                  <a:schemeClr val="bg1">
                    <a:lumMod val="95000"/>
                  </a:schemeClr>
                </a:solidFill>
              </a:rPr>
              <a:t>1. Real Surrender</a:t>
            </a:r>
            <a:endParaRPr lang="en-US" sz="35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solidFill>
                  <a:schemeClr val="bg1">
                    <a:lumMod val="95000"/>
                  </a:schemeClr>
                </a:solidFill>
              </a:rPr>
              <a:t>2. Time of Testing</a:t>
            </a:r>
            <a:endParaRPr lang="en-US" sz="35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solidFill>
                  <a:schemeClr val="bg1">
                    <a:lumMod val="95000"/>
                  </a:schemeClr>
                </a:solidFill>
              </a:rPr>
              <a:t>3. Learning to Love In Family</a:t>
            </a:r>
            <a:endParaRPr lang="en-US" sz="35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solidFill>
                  <a:schemeClr val="bg1">
                    <a:lumMod val="95000"/>
                  </a:schemeClr>
                </a:solidFill>
              </a:rPr>
              <a:t>4. Unrecognized Preparation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="1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500" b="1" dirty="0">
                <a:solidFill>
                  <a:schemeClr val="bg1">
                    <a:lumMod val="95000"/>
                  </a:schemeClr>
                </a:solidFill>
              </a:rPr>
              <a:t>5. Serving Another’s Vision</a:t>
            </a:r>
            <a:endParaRPr lang="en-US" sz="35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5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84C7BE-125A-472F-AF21-D3ED20756680}"/>
              </a:ext>
            </a:extLst>
          </p:cNvPr>
          <p:cNvSpPr txBox="1">
            <a:spLocks/>
          </p:cNvSpPr>
          <p:nvPr/>
        </p:nvSpPr>
        <p:spPr>
          <a:xfrm>
            <a:off x="774236" y="767487"/>
            <a:ext cx="4405905" cy="53230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000" i="1" dirty="0">
                <a:solidFill>
                  <a:srgbClr val="FFFF00"/>
                </a:solidFill>
              </a:rPr>
              <a:t>Final Question</a:t>
            </a:r>
            <a:endParaRPr lang="en-US" sz="5000" i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500" i="1" dirty="0">
              <a:solidFill>
                <a:srgbClr val="FFFF0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i="1" dirty="0"/>
              <a:t>What would you say to the Christian who knows they have a call from God but doesn’t know what to do or doesn’t feel qualified?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5E18E1-D2B7-4C7B-A418-FDDAFB7DD3A1}"/>
              </a:ext>
            </a:extLst>
          </p:cNvPr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90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9060C-52E8-43E3-BA21-D305EBAA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701041"/>
            <a:ext cx="10957790" cy="566397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b="1" dirty="0"/>
              <a:t>STEP 1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6500" b="1" cap="all" dirty="0">
                <a:solidFill>
                  <a:srgbClr val="FFFF00"/>
                </a:solidFill>
              </a:rPr>
              <a:t>Real surrender to God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5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i="1" dirty="0"/>
              <a:t>“I am the Lord’s servant,” Mary answered. “May it be to me as you have said.”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i="1" dirty="0">
                <a:solidFill>
                  <a:schemeClr val="bg1">
                    <a:lumMod val="75000"/>
                  </a:schemeClr>
                </a:solidFill>
              </a:rPr>
              <a:t>(Luke 1:38)</a:t>
            </a:r>
          </a:p>
        </p:txBody>
      </p:sp>
    </p:spTree>
    <p:extLst>
      <p:ext uri="{BB962C8B-B14F-4D97-AF65-F5344CB8AC3E}">
        <p14:creationId xmlns:p14="http://schemas.microsoft.com/office/powerpoint/2010/main" val="1446593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9060C-52E8-43E3-BA21-D305EBAA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701041"/>
            <a:ext cx="10957790" cy="566397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b="1" dirty="0"/>
              <a:t>STEP 2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6500" b="1" dirty="0">
                <a:solidFill>
                  <a:srgbClr val="FFFF00"/>
                </a:solidFill>
              </a:rPr>
              <a:t>TIME OF TESTING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5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i="1" dirty="0"/>
              <a:t>“Because Joseph her husband was a righteous man and did not want to expose her to public disgrace, he had in mind to divorce her quietly.” </a:t>
            </a:r>
            <a:r>
              <a:rPr lang="en-US" sz="4500" i="1" dirty="0">
                <a:solidFill>
                  <a:schemeClr val="bg1">
                    <a:lumMod val="75000"/>
                  </a:schemeClr>
                </a:solidFill>
              </a:rPr>
              <a:t>(Mt 1:19)</a:t>
            </a:r>
          </a:p>
        </p:txBody>
      </p:sp>
    </p:spTree>
    <p:extLst>
      <p:ext uri="{BB962C8B-B14F-4D97-AF65-F5344CB8AC3E}">
        <p14:creationId xmlns:p14="http://schemas.microsoft.com/office/powerpoint/2010/main" val="328081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9060C-52E8-43E3-BA21-D305EBAA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701041"/>
            <a:ext cx="10957790" cy="566397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b="1" dirty="0"/>
              <a:t>STEP 3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6500" b="1" dirty="0">
                <a:solidFill>
                  <a:srgbClr val="FFFF00"/>
                </a:solidFill>
              </a:rPr>
              <a:t>LEARNING TO LOVE IN FAMILY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5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i="1" dirty="0"/>
              <a:t>“When Joseph woke up, he did what the angel of the Lord had commanded him and took Mary home as his wife.”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i="1" dirty="0">
                <a:solidFill>
                  <a:schemeClr val="bg1">
                    <a:lumMod val="75000"/>
                  </a:schemeClr>
                </a:solidFill>
              </a:rPr>
              <a:t>(Mt 1:24)</a:t>
            </a:r>
          </a:p>
        </p:txBody>
      </p:sp>
    </p:spTree>
    <p:extLst>
      <p:ext uri="{BB962C8B-B14F-4D97-AF65-F5344CB8AC3E}">
        <p14:creationId xmlns:p14="http://schemas.microsoft.com/office/powerpoint/2010/main" val="950567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9060C-52E8-43E3-BA21-D305EBAA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701041"/>
            <a:ext cx="10957790" cy="566397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b="1" dirty="0"/>
              <a:t>STEP 4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6500" b="1" dirty="0">
                <a:solidFill>
                  <a:srgbClr val="FFFF00"/>
                </a:solidFill>
              </a:rPr>
              <a:t>UNRECOGNIZED PREPARTIONS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5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i="1" dirty="0"/>
              <a:t>And Mary said: “My soul glorifies the Lord and my spirit rejoices in God my Savior, for he has been mindful of the humble state of his servant.” </a:t>
            </a:r>
            <a:r>
              <a:rPr lang="en-US" sz="4500" i="1" dirty="0">
                <a:solidFill>
                  <a:schemeClr val="bg1">
                    <a:lumMod val="75000"/>
                  </a:schemeClr>
                </a:solidFill>
              </a:rPr>
              <a:t>(Lk 1:46-48)</a:t>
            </a:r>
          </a:p>
        </p:txBody>
      </p:sp>
    </p:spTree>
    <p:extLst>
      <p:ext uri="{BB962C8B-B14F-4D97-AF65-F5344CB8AC3E}">
        <p14:creationId xmlns:p14="http://schemas.microsoft.com/office/powerpoint/2010/main" val="231343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9060C-52E8-43E3-BA21-D305EBAA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701041"/>
            <a:ext cx="10957790" cy="566397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000" b="1" dirty="0"/>
              <a:t>STEP 5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6500" b="1" dirty="0">
                <a:solidFill>
                  <a:srgbClr val="FFFF00"/>
                </a:solidFill>
              </a:rPr>
              <a:t>SERVING ANOTHER’S VISION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50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i="1" dirty="0"/>
              <a:t>“Mary stayed with Elizabeth for about three months and then returned home.”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i="1" dirty="0">
                <a:solidFill>
                  <a:schemeClr val="bg1">
                    <a:lumMod val="75000"/>
                  </a:schemeClr>
                </a:solidFill>
              </a:rPr>
              <a:t>(Lk 1:56)</a:t>
            </a:r>
          </a:p>
        </p:txBody>
      </p:sp>
    </p:spTree>
    <p:extLst>
      <p:ext uri="{BB962C8B-B14F-4D97-AF65-F5344CB8AC3E}">
        <p14:creationId xmlns:p14="http://schemas.microsoft.com/office/powerpoint/2010/main" val="607357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9060C-52E8-43E3-BA21-D305EBAA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920" y="1041991"/>
            <a:ext cx="10957790" cy="532302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600" i="1" dirty="0">
                <a:solidFill>
                  <a:srgbClr val="FFFF00"/>
                </a:solidFill>
              </a:rPr>
              <a:t>MOBILIZED MEMBERS</a:t>
            </a:r>
            <a:endParaRPr lang="en-US" sz="46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600" b="1" dirty="0"/>
              <a:t>Maria Rodriguez</a:t>
            </a:r>
            <a:r>
              <a:rPr lang="en-US" sz="4600" dirty="0"/>
              <a:t>:  Hispanic Ministry Leader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600" b="1" dirty="0"/>
              <a:t>Margo Rees</a:t>
            </a:r>
            <a:r>
              <a:rPr lang="en-US" sz="4600" dirty="0"/>
              <a:t>: Lydia House Intl., Founder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600" b="1" dirty="0"/>
              <a:t>Doug Wheeling</a:t>
            </a:r>
            <a:r>
              <a:rPr lang="en-US" sz="4600" dirty="0"/>
              <a:t>: Project Hope, Co-Founder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600" b="1" dirty="0"/>
              <a:t>Laura Burke</a:t>
            </a:r>
            <a:r>
              <a:rPr lang="en-US" sz="4600" dirty="0"/>
              <a:t>: CRC, President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4118675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C85FDAEB-A4E2-4D4B-9D2C-6951CAFD3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75" y="682819"/>
            <a:ext cx="12848095" cy="79308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9060C-52E8-43E3-BA21-D305EBAA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86076" y="4492010"/>
            <a:ext cx="2443563" cy="976395"/>
          </a:xfrm>
        </p:spPr>
        <p:txBody>
          <a:bodyPr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400" dirty="0"/>
              <a:t>English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30C428-DF31-41BD-95CE-040B032C35AC}"/>
              </a:ext>
            </a:extLst>
          </p:cNvPr>
          <p:cNvSpPr txBox="1">
            <a:spLocks/>
          </p:cNvSpPr>
          <p:nvPr/>
        </p:nvSpPr>
        <p:spPr>
          <a:xfrm>
            <a:off x="3437672" y="3877803"/>
            <a:ext cx="3729926" cy="2663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48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773849C-E030-48DF-BC89-D806EC497C59}"/>
              </a:ext>
            </a:extLst>
          </p:cNvPr>
          <p:cNvSpPr txBox="1">
            <a:spLocks/>
          </p:cNvSpPr>
          <p:nvPr/>
        </p:nvSpPr>
        <p:spPr>
          <a:xfrm>
            <a:off x="3892658" y="4648966"/>
            <a:ext cx="3729926" cy="2663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48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63B20FE-FD1D-492F-AC59-044C0556F989}"/>
              </a:ext>
            </a:extLst>
          </p:cNvPr>
          <p:cNvSpPr txBox="1">
            <a:spLocks/>
          </p:cNvSpPr>
          <p:nvPr/>
        </p:nvSpPr>
        <p:spPr>
          <a:xfrm>
            <a:off x="54248" y="4508757"/>
            <a:ext cx="2608512" cy="877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dirty="0" err="1"/>
              <a:t>Español</a:t>
            </a:r>
            <a:r>
              <a:rPr lang="en-US" sz="4800" dirty="0"/>
              <a:t>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D45CA50-A621-45AB-9642-DBF5D6CF2F7B}"/>
              </a:ext>
            </a:extLst>
          </p:cNvPr>
          <p:cNvSpPr txBox="1">
            <a:spLocks/>
          </p:cNvSpPr>
          <p:nvPr/>
        </p:nvSpPr>
        <p:spPr>
          <a:xfrm>
            <a:off x="5122746" y="3679194"/>
            <a:ext cx="2420321" cy="976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dirty="0"/>
              <a:t>CHRIST</a:t>
            </a:r>
            <a:endParaRPr lang="en-US" sz="48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7578EC-7848-4371-80A5-C79D410B9B1F}"/>
              </a:ext>
            </a:extLst>
          </p:cNvPr>
          <p:cNvSpPr txBox="1">
            <a:spLocks/>
          </p:cNvSpPr>
          <p:nvPr/>
        </p:nvSpPr>
        <p:spPr>
          <a:xfrm>
            <a:off x="387456" y="476932"/>
            <a:ext cx="5052449" cy="976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dirty="0">
                <a:solidFill>
                  <a:srgbClr val="FFFF00"/>
                </a:solidFill>
              </a:rPr>
              <a:t>My Mission Work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764FA9B-1753-4332-A366-B965699498C9}"/>
              </a:ext>
            </a:extLst>
          </p:cNvPr>
          <p:cNvSpPr txBox="1">
            <a:spLocks/>
          </p:cNvSpPr>
          <p:nvPr/>
        </p:nvSpPr>
        <p:spPr>
          <a:xfrm>
            <a:off x="5173849" y="5279504"/>
            <a:ext cx="2420321" cy="976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400" dirty="0"/>
              <a:t>CRISTO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32647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10331</TotalTime>
  <Words>624</Words>
  <Application>Microsoft Office PowerPoint</Application>
  <PresentationFormat>Widescreen</PresentationFormat>
  <Paragraphs>162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Avenir Black</vt:lpstr>
      <vt:lpstr>Avenir Heavy</vt:lpstr>
      <vt:lpstr>Avenir Next</vt:lpstr>
      <vt:lpstr>Avenir Next Ultra Light</vt:lpstr>
      <vt:lpstr>Calibri</vt:lpstr>
      <vt:lpstr>Calibri Light</vt:lpstr>
      <vt:lpstr>Copperplate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 Car</vt:lpstr>
      <vt:lpstr>PowerPoint Presentation</vt:lpstr>
      <vt:lpstr>CONNECT &amp; PRAY </vt:lpstr>
      <vt:lpstr>PowerPoint Presentation</vt:lpstr>
      <vt:lpstr>PowerPoint Presentation</vt:lpstr>
      <vt:lpstr>CONNECT &amp; PRAY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Franco</dc:creator>
  <cp:lastModifiedBy>Steven Allen</cp:lastModifiedBy>
  <cp:revision>494</cp:revision>
  <cp:lastPrinted>2020-08-27T14:29:49Z</cp:lastPrinted>
  <dcterms:created xsi:type="dcterms:W3CDTF">2019-12-30T14:33:52Z</dcterms:created>
  <dcterms:modified xsi:type="dcterms:W3CDTF">2020-11-22T12:57:04Z</dcterms:modified>
</cp:coreProperties>
</file>