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633" r:id="rId2"/>
    <p:sldId id="554" r:id="rId3"/>
    <p:sldId id="641" r:id="rId4"/>
    <p:sldId id="642" r:id="rId5"/>
    <p:sldId id="636" r:id="rId6"/>
    <p:sldId id="599" r:id="rId7"/>
    <p:sldId id="600" r:id="rId8"/>
    <p:sldId id="585" r:id="rId9"/>
    <p:sldId id="611" r:id="rId10"/>
    <p:sldId id="602" r:id="rId11"/>
    <p:sldId id="638" r:id="rId12"/>
    <p:sldId id="621" r:id="rId13"/>
    <p:sldId id="626" r:id="rId14"/>
    <p:sldId id="604" r:id="rId15"/>
    <p:sldId id="640" r:id="rId16"/>
    <p:sldId id="566" r:id="rId17"/>
    <p:sldId id="639" r:id="rId18"/>
    <p:sldId id="567" r:id="rId19"/>
    <p:sldId id="615" r:id="rId20"/>
    <p:sldId id="616" r:id="rId21"/>
    <p:sldId id="617" r:id="rId22"/>
    <p:sldId id="618" r:id="rId23"/>
    <p:sldId id="619" r:id="rId24"/>
    <p:sldId id="620" r:id="rId25"/>
    <p:sldId id="637" r:id="rId26"/>
    <p:sldId id="547" r:id="rId27"/>
    <p:sldId id="625" r:id="rId28"/>
    <p:sldId id="629" r:id="rId29"/>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93" autoAdjust="0"/>
    <p:restoredTop sz="78562" autoAdjust="0"/>
  </p:normalViewPr>
  <p:slideViewPr>
    <p:cSldViewPr snapToGrid="0" showGuides="1">
      <p:cViewPr>
        <p:scale>
          <a:sx n="40" d="100"/>
          <a:sy n="40" d="100"/>
        </p:scale>
        <p:origin x="-584" y="18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388E5E26-0FB3-4D17-922E-794BE8D4A724}" type="datetimeFigureOut">
              <a:rPr lang="en-US" smtClean="0"/>
              <a:t>10/31/2020</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08480BB0-CDD8-41D6-B55B-F9544936F895}" type="slidenum">
              <a:rPr lang="en-US" smtClean="0"/>
              <a:t>‹#›</a:t>
            </a:fld>
            <a:endParaRPr lang="en-US"/>
          </a:p>
        </p:txBody>
      </p:sp>
    </p:spTree>
    <p:extLst>
      <p:ext uri="{BB962C8B-B14F-4D97-AF65-F5344CB8AC3E}">
        <p14:creationId xmlns:p14="http://schemas.microsoft.com/office/powerpoint/2010/main" val="227331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Passage we are reading today could not be more relevant</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a:t>
            </a:fld>
            <a:endParaRPr lang="en-US"/>
          </a:p>
        </p:txBody>
      </p:sp>
    </p:spTree>
    <p:extLst>
      <p:ext uri="{BB962C8B-B14F-4D97-AF65-F5344CB8AC3E}">
        <p14:creationId xmlns:p14="http://schemas.microsoft.com/office/powerpoint/2010/main" val="1543671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come back to this – it’s the key to what to hold to</a:t>
            </a:r>
          </a:p>
          <a:p>
            <a:endParaRPr lang="en-US" dirty="0"/>
          </a:p>
          <a:p>
            <a:r>
              <a:rPr lang="en-US" dirty="0"/>
              <a:t>This is who they are and what their future is about</a:t>
            </a:r>
          </a:p>
          <a:p>
            <a:r>
              <a:rPr lang="en-US" dirty="0"/>
              <a:t>Doesn’t matter that they have little strength, numbers, influence, worldly importance</a:t>
            </a:r>
          </a:p>
          <a:p>
            <a:r>
              <a:rPr lang="en-US" dirty="0"/>
              <a:t>They have kept what Jesus cares about –and they have an open door to Kingdom blessings</a:t>
            </a:r>
          </a:p>
          <a:p>
            <a:endParaRPr lang="en-US" dirty="0"/>
          </a:p>
          <a:p>
            <a:endParaRPr lang="en-US" dirty="0"/>
          </a:p>
          <a:p>
            <a:r>
              <a:rPr lang="en-US" dirty="0"/>
              <a:t>Now here is what is going on</a:t>
            </a:r>
          </a:p>
        </p:txBody>
      </p:sp>
      <p:sp>
        <p:nvSpPr>
          <p:cNvPr id="4" name="Slide Number Placeholder 3"/>
          <p:cNvSpPr>
            <a:spLocks noGrp="1"/>
          </p:cNvSpPr>
          <p:nvPr>
            <p:ph type="sldNum" sz="quarter" idx="5"/>
          </p:nvPr>
        </p:nvSpPr>
        <p:spPr/>
        <p:txBody>
          <a:bodyPr/>
          <a:lstStyle/>
          <a:p>
            <a:fld id="{08480BB0-CDD8-41D6-B55B-F9544936F895}" type="slidenum">
              <a:rPr lang="en-US" smtClean="0"/>
              <a:t>10</a:t>
            </a:fld>
            <a:endParaRPr lang="en-US"/>
          </a:p>
        </p:txBody>
      </p:sp>
    </p:spTree>
    <p:extLst>
      <p:ext uri="{BB962C8B-B14F-4D97-AF65-F5344CB8AC3E}">
        <p14:creationId xmlns:p14="http://schemas.microsoft.com/office/powerpoint/2010/main" val="2030053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Now here is what is going on</a:t>
            </a:r>
          </a:p>
        </p:txBody>
      </p:sp>
      <p:sp>
        <p:nvSpPr>
          <p:cNvPr id="4" name="Slide Number Placeholder 3"/>
          <p:cNvSpPr>
            <a:spLocks noGrp="1"/>
          </p:cNvSpPr>
          <p:nvPr>
            <p:ph type="sldNum" sz="quarter" idx="5"/>
          </p:nvPr>
        </p:nvSpPr>
        <p:spPr/>
        <p:txBody>
          <a:bodyPr/>
          <a:lstStyle/>
          <a:p>
            <a:fld id="{08480BB0-CDD8-41D6-B55B-F9544936F895}" type="slidenum">
              <a:rPr lang="en-US" smtClean="0"/>
              <a:t>11</a:t>
            </a:fld>
            <a:endParaRPr lang="en-US"/>
          </a:p>
        </p:txBody>
      </p:sp>
    </p:spTree>
    <p:extLst>
      <p:ext uri="{BB962C8B-B14F-4D97-AF65-F5344CB8AC3E}">
        <p14:creationId xmlns:p14="http://schemas.microsoft.com/office/powerpoint/2010/main" val="338128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this about – what does it tell us about is going on</a:t>
            </a:r>
          </a:p>
          <a:p>
            <a:endParaRPr lang="en-US" dirty="0"/>
          </a:p>
          <a:p>
            <a:pPr marL="228600" indent="-228600">
              <a:buAutoNum type="arabicPeriod"/>
            </a:pPr>
            <a:r>
              <a:rPr lang="en-US" dirty="0"/>
              <a:t>Roman world – few groups didn’t have to worship the </a:t>
            </a:r>
            <a:r>
              <a:rPr lang="en-US" dirty="0" err="1"/>
              <a:t>emporer</a:t>
            </a:r>
            <a:r>
              <a:rPr lang="en-US" dirty="0"/>
              <a:t> –The Jews</a:t>
            </a:r>
          </a:p>
          <a:p>
            <a:pPr marL="228600" indent="-228600">
              <a:buAutoNum type="arabicPeriod"/>
            </a:pPr>
            <a:r>
              <a:rPr lang="en-US" dirty="0"/>
              <a:t>For some time – Rome thought Christians were part of Jews</a:t>
            </a:r>
          </a:p>
          <a:p>
            <a:pPr marL="228600" indent="-228600">
              <a:buAutoNum type="arabicPeriod"/>
            </a:pPr>
            <a:r>
              <a:rPr lang="en-US" dirty="0"/>
              <a:t>The more the Gospel spread and Christianity grew the more Jews hated Christians</a:t>
            </a:r>
          </a:p>
          <a:p>
            <a:pPr marL="228600" indent="-228600">
              <a:buAutoNum type="arabicPeriod"/>
            </a:pPr>
            <a:r>
              <a:rPr lang="en-US" dirty="0"/>
              <a:t>Jews were now blowing the whistle on Christians – not Jews –worship </a:t>
            </a:r>
            <a:r>
              <a:rPr lang="en-US" dirty="0" err="1"/>
              <a:t>emporer</a:t>
            </a:r>
            <a:r>
              <a:rPr lang="en-US" dirty="0"/>
              <a:t> or die</a:t>
            </a:r>
          </a:p>
          <a:p>
            <a:pPr marL="228600" indent="-228600">
              <a:buAutoNum type="arabicPeriod"/>
            </a:pPr>
            <a:r>
              <a:rPr lang="en-US" dirty="0"/>
              <a:t>Jesus is saying - romans 4- he is the God of the OT and any real </a:t>
            </a:r>
            <a:r>
              <a:rPr lang="en-US" dirty="0" err="1"/>
              <a:t>jew</a:t>
            </a:r>
            <a:r>
              <a:rPr lang="en-US" dirty="0"/>
              <a:t> worships him</a:t>
            </a:r>
          </a:p>
          <a:p>
            <a:pPr marL="228600" indent="-228600">
              <a:buAutoNum type="arabicPeriod"/>
            </a:pPr>
            <a:endParaRPr lang="en-US" dirty="0"/>
          </a:p>
          <a:p>
            <a:pPr marL="0" indent="0">
              <a:buNone/>
            </a:pPr>
            <a:r>
              <a:rPr lang="en-US" dirty="0"/>
              <a:t>And so </a:t>
            </a:r>
            <a:r>
              <a:rPr lang="en-US" dirty="0" err="1"/>
              <a:t>satan</a:t>
            </a:r>
            <a:r>
              <a:rPr lang="en-US" dirty="0"/>
              <a:t> was using the synagogues to persecute Christians</a:t>
            </a:r>
          </a:p>
          <a:p>
            <a:pPr marL="0" indent="0">
              <a:buNone/>
            </a:pPr>
            <a:r>
              <a:rPr lang="en-US" dirty="0"/>
              <a:t>Now this has nothing to do with Jews today</a:t>
            </a:r>
          </a:p>
          <a:p>
            <a:pPr marL="0" indent="0">
              <a:buNone/>
            </a:pPr>
            <a:r>
              <a:rPr lang="en-US" dirty="0"/>
              <a:t>Here is what is going on and why it is relevant to you and the world you are living in</a:t>
            </a:r>
          </a:p>
        </p:txBody>
      </p:sp>
      <p:sp>
        <p:nvSpPr>
          <p:cNvPr id="4" name="Slide Number Placeholder 3"/>
          <p:cNvSpPr>
            <a:spLocks noGrp="1"/>
          </p:cNvSpPr>
          <p:nvPr>
            <p:ph type="sldNum" sz="quarter" idx="5"/>
          </p:nvPr>
        </p:nvSpPr>
        <p:spPr/>
        <p:txBody>
          <a:bodyPr/>
          <a:lstStyle/>
          <a:p>
            <a:fld id="{08480BB0-CDD8-41D6-B55B-F9544936F895}" type="slidenum">
              <a:rPr lang="en-US" smtClean="0"/>
              <a:t>12</a:t>
            </a:fld>
            <a:endParaRPr lang="en-US"/>
          </a:p>
        </p:txBody>
      </p:sp>
    </p:spTree>
    <p:extLst>
      <p:ext uri="{BB962C8B-B14F-4D97-AF65-F5344CB8AC3E}">
        <p14:creationId xmlns:p14="http://schemas.microsoft.com/office/powerpoint/2010/main" val="2344693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wasn’t just the world –saying compromise.</a:t>
            </a:r>
          </a:p>
          <a:p>
            <a:r>
              <a:rPr lang="en-US" dirty="0"/>
              <a:t>It were those who took on the name believer.</a:t>
            </a:r>
          </a:p>
          <a:p>
            <a:r>
              <a:rPr lang="en-US" dirty="0"/>
              <a:t>One day soon – you’re going to see the difference</a:t>
            </a:r>
          </a:p>
          <a:p>
            <a:r>
              <a:rPr lang="en-US" dirty="0"/>
              <a:t>Many of them will one day acknowledge I AM WITH YOU</a:t>
            </a:r>
          </a:p>
          <a:p>
            <a:endParaRPr lang="en-US" dirty="0"/>
          </a:p>
          <a:p>
            <a:r>
              <a:rPr lang="en-US" dirty="0"/>
              <a:t>How?</a:t>
            </a:r>
          </a:p>
        </p:txBody>
      </p:sp>
      <p:sp>
        <p:nvSpPr>
          <p:cNvPr id="4" name="Slide Number Placeholder 3"/>
          <p:cNvSpPr>
            <a:spLocks noGrp="1"/>
          </p:cNvSpPr>
          <p:nvPr>
            <p:ph type="sldNum" sz="quarter" idx="5"/>
          </p:nvPr>
        </p:nvSpPr>
        <p:spPr/>
        <p:txBody>
          <a:bodyPr/>
          <a:lstStyle/>
          <a:p>
            <a:fld id="{08480BB0-CDD8-41D6-B55B-F9544936F895}" type="slidenum">
              <a:rPr lang="en-US" smtClean="0"/>
              <a:t>13</a:t>
            </a:fld>
            <a:endParaRPr lang="en-US"/>
          </a:p>
        </p:txBody>
      </p:sp>
    </p:spTree>
    <p:extLst>
      <p:ext uri="{BB962C8B-B14F-4D97-AF65-F5344CB8AC3E}">
        <p14:creationId xmlns:p14="http://schemas.microsoft.com/office/powerpoint/2010/main" val="1542217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Kept His Word, His Name, His Spirit, His Key</a:t>
            </a:r>
          </a:p>
          <a:p>
            <a:endParaRPr lang="en-US" dirty="0"/>
          </a:p>
          <a:p>
            <a:r>
              <a:rPr lang="en-US" dirty="0"/>
              <a:t>Something is happening to everyone who lives in this area</a:t>
            </a:r>
          </a:p>
          <a:p>
            <a:r>
              <a:rPr lang="en-US" dirty="0"/>
              <a:t>Trial – test for you / threat for them</a:t>
            </a:r>
          </a:p>
          <a:p>
            <a:endParaRPr lang="en-US" dirty="0"/>
          </a:p>
          <a:p>
            <a:r>
              <a:rPr lang="en-US" dirty="0"/>
              <a:t>It is going to reveal (not cause) how much this nation knows me.</a:t>
            </a:r>
          </a:p>
        </p:txBody>
      </p:sp>
      <p:sp>
        <p:nvSpPr>
          <p:cNvPr id="4" name="Slide Number Placeholder 3"/>
          <p:cNvSpPr>
            <a:spLocks noGrp="1"/>
          </p:cNvSpPr>
          <p:nvPr>
            <p:ph type="sldNum" sz="quarter" idx="5"/>
          </p:nvPr>
        </p:nvSpPr>
        <p:spPr/>
        <p:txBody>
          <a:bodyPr/>
          <a:lstStyle/>
          <a:p>
            <a:fld id="{08480BB0-CDD8-41D6-B55B-F9544936F895}" type="slidenum">
              <a:rPr lang="en-US" smtClean="0"/>
              <a:t>14</a:t>
            </a:fld>
            <a:endParaRPr lang="en-US"/>
          </a:p>
        </p:txBody>
      </p:sp>
    </p:spTree>
    <p:extLst>
      <p:ext uri="{BB962C8B-B14F-4D97-AF65-F5344CB8AC3E}">
        <p14:creationId xmlns:p14="http://schemas.microsoft.com/office/powerpoint/2010/main" val="1874343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wasn’t just the world –saying compromise.</a:t>
            </a:r>
          </a:p>
          <a:p>
            <a:r>
              <a:rPr lang="en-US" dirty="0"/>
              <a:t>It were those who took on the name believer.</a:t>
            </a:r>
          </a:p>
          <a:p>
            <a:r>
              <a:rPr lang="en-US" dirty="0"/>
              <a:t>One day soon – you’re going to see the difference</a:t>
            </a:r>
          </a:p>
          <a:p>
            <a:r>
              <a:rPr lang="en-US" dirty="0"/>
              <a:t>Many of them will one day acknowledge I AM WITH YOU</a:t>
            </a:r>
          </a:p>
          <a:p>
            <a:endParaRPr lang="en-US" dirty="0"/>
          </a:p>
          <a:p>
            <a:r>
              <a:rPr lang="en-US" dirty="0"/>
              <a:t>How?</a:t>
            </a:r>
          </a:p>
        </p:txBody>
      </p:sp>
      <p:sp>
        <p:nvSpPr>
          <p:cNvPr id="4" name="Slide Number Placeholder 3"/>
          <p:cNvSpPr>
            <a:spLocks noGrp="1"/>
          </p:cNvSpPr>
          <p:nvPr>
            <p:ph type="sldNum" sz="quarter" idx="5"/>
          </p:nvPr>
        </p:nvSpPr>
        <p:spPr/>
        <p:txBody>
          <a:bodyPr/>
          <a:lstStyle/>
          <a:p>
            <a:fld id="{08480BB0-CDD8-41D6-B55B-F9544936F895}" type="slidenum">
              <a:rPr lang="en-US" smtClean="0"/>
              <a:t>15</a:t>
            </a:fld>
            <a:endParaRPr lang="en-US"/>
          </a:p>
        </p:txBody>
      </p:sp>
    </p:spTree>
    <p:extLst>
      <p:ext uri="{BB962C8B-B14F-4D97-AF65-F5344CB8AC3E}">
        <p14:creationId xmlns:p14="http://schemas.microsoft.com/office/powerpoint/2010/main" val="1540207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already got an open door</a:t>
            </a:r>
          </a:p>
        </p:txBody>
      </p:sp>
      <p:sp>
        <p:nvSpPr>
          <p:cNvPr id="4" name="Slide Number Placeholder 3"/>
          <p:cNvSpPr>
            <a:spLocks noGrp="1"/>
          </p:cNvSpPr>
          <p:nvPr>
            <p:ph type="sldNum" sz="quarter" idx="5"/>
          </p:nvPr>
        </p:nvSpPr>
        <p:spPr/>
        <p:txBody>
          <a:bodyPr/>
          <a:lstStyle/>
          <a:p>
            <a:fld id="{08480BB0-CDD8-41D6-B55B-F9544936F895}" type="slidenum">
              <a:rPr lang="en-US" smtClean="0"/>
              <a:t>16</a:t>
            </a:fld>
            <a:endParaRPr lang="en-US"/>
          </a:p>
        </p:txBody>
      </p:sp>
    </p:spTree>
    <p:extLst>
      <p:ext uri="{BB962C8B-B14F-4D97-AF65-F5344CB8AC3E}">
        <p14:creationId xmlns:p14="http://schemas.microsoft.com/office/powerpoint/2010/main" val="843326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17</a:t>
            </a:fld>
            <a:endParaRPr lang="en-US"/>
          </a:p>
        </p:txBody>
      </p:sp>
    </p:spTree>
    <p:extLst>
      <p:ext uri="{BB962C8B-B14F-4D97-AF65-F5344CB8AC3E}">
        <p14:creationId xmlns:p14="http://schemas.microsoft.com/office/powerpoint/2010/main" val="322009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last supper, which included Judas betrayal, Jesus said this final prayer with and for his disciples</a:t>
            </a:r>
          </a:p>
        </p:txBody>
      </p:sp>
      <p:sp>
        <p:nvSpPr>
          <p:cNvPr id="4" name="Slide Number Placeholder 3"/>
          <p:cNvSpPr>
            <a:spLocks noGrp="1"/>
          </p:cNvSpPr>
          <p:nvPr>
            <p:ph type="sldNum" sz="quarter" idx="5"/>
          </p:nvPr>
        </p:nvSpPr>
        <p:spPr/>
        <p:txBody>
          <a:bodyPr/>
          <a:lstStyle/>
          <a:p>
            <a:fld id="{08480BB0-CDD8-41D6-B55B-F9544936F895}" type="slidenum">
              <a:rPr lang="en-US" smtClean="0"/>
              <a:t>18</a:t>
            </a:fld>
            <a:endParaRPr lang="en-US"/>
          </a:p>
        </p:txBody>
      </p:sp>
    </p:spTree>
    <p:extLst>
      <p:ext uri="{BB962C8B-B14F-4D97-AF65-F5344CB8AC3E}">
        <p14:creationId xmlns:p14="http://schemas.microsoft.com/office/powerpoint/2010/main" val="2488392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the hardest things are in front of us</a:t>
            </a:r>
          </a:p>
          <a:p>
            <a:r>
              <a:rPr lang="en-US" dirty="0"/>
              <a:t>The way we overcome is the Jesus we have between us</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19</a:t>
            </a:fld>
            <a:endParaRPr lang="en-US"/>
          </a:p>
        </p:txBody>
      </p:sp>
    </p:spTree>
    <p:extLst>
      <p:ext uri="{BB962C8B-B14F-4D97-AF65-F5344CB8AC3E}">
        <p14:creationId xmlns:p14="http://schemas.microsoft.com/office/powerpoint/2010/main" val="130040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Passage we are reading today could not be more relevant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Stand and read together</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2</a:t>
            </a:fld>
            <a:endParaRPr lang="en-US"/>
          </a:p>
        </p:txBody>
      </p:sp>
    </p:spTree>
    <p:extLst>
      <p:ext uri="{BB962C8B-B14F-4D97-AF65-F5344CB8AC3E}">
        <p14:creationId xmlns:p14="http://schemas.microsoft.com/office/powerpoint/2010/main" val="3366713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20</a:t>
            </a:fld>
            <a:endParaRPr lang="en-US"/>
          </a:p>
        </p:txBody>
      </p:sp>
    </p:spTree>
    <p:extLst>
      <p:ext uri="{BB962C8B-B14F-4D97-AF65-F5344CB8AC3E}">
        <p14:creationId xmlns:p14="http://schemas.microsoft.com/office/powerpoint/2010/main" val="1186827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21</a:t>
            </a:fld>
            <a:endParaRPr lang="en-US"/>
          </a:p>
        </p:txBody>
      </p:sp>
    </p:spTree>
    <p:extLst>
      <p:ext uri="{BB962C8B-B14F-4D97-AF65-F5344CB8AC3E}">
        <p14:creationId xmlns:p14="http://schemas.microsoft.com/office/powerpoint/2010/main" val="400776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22</a:t>
            </a:fld>
            <a:endParaRPr lang="en-US"/>
          </a:p>
        </p:txBody>
      </p:sp>
    </p:spTree>
    <p:extLst>
      <p:ext uri="{BB962C8B-B14F-4D97-AF65-F5344CB8AC3E}">
        <p14:creationId xmlns:p14="http://schemas.microsoft.com/office/powerpoint/2010/main" val="1832368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23</a:t>
            </a:fld>
            <a:endParaRPr lang="en-US"/>
          </a:p>
        </p:txBody>
      </p:sp>
    </p:spTree>
    <p:extLst>
      <p:ext uri="{BB962C8B-B14F-4D97-AF65-F5344CB8AC3E}">
        <p14:creationId xmlns:p14="http://schemas.microsoft.com/office/powerpoint/2010/main" val="4123019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24</a:t>
            </a:fld>
            <a:endParaRPr lang="en-US"/>
          </a:p>
        </p:txBody>
      </p:sp>
    </p:spTree>
    <p:extLst>
      <p:ext uri="{BB962C8B-B14F-4D97-AF65-F5344CB8AC3E}">
        <p14:creationId xmlns:p14="http://schemas.microsoft.com/office/powerpoint/2010/main" val="3995526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a:t>
            </a:r>
          </a:p>
        </p:txBody>
      </p:sp>
      <p:sp>
        <p:nvSpPr>
          <p:cNvPr id="4" name="Slide Number Placeholder 3"/>
          <p:cNvSpPr>
            <a:spLocks noGrp="1"/>
          </p:cNvSpPr>
          <p:nvPr>
            <p:ph type="sldNum" sz="quarter" idx="5"/>
          </p:nvPr>
        </p:nvSpPr>
        <p:spPr/>
        <p:txBody>
          <a:bodyPr/>
          <a:lstStyle/>
          <a:p>
            <a:fld id="{08480BB0-CDD8-41D6-B55B-F9544936F895}" type="slidenum">
              <a:rPr lang="en-US" smtClean="0"/>
              <a:t>25</a:t>
            </a:fld>
            <a:endParaRPr lang="en-US"/>
          </a:p>
        </p:txBody>
      </p:sp>
    </p:spTree>
    <p:extLst>
      <p:ext uri="{BB962C8B-B14F-4D97-AF65-F5344CB8AC3E}">
        <p14:creationId xmlns:p14="http://schemas.microsoft.com/office/powerpoint/2010/main" val="3030480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that society –you seem unimportant</a:t>
            </a:r>
          </a:p>
          <a:p>
            <a:r>
              <a:rPr lang="en-US" dirty="0"/>
              <a:t>You will be the source of strength &amp; stability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that society – you seem a nobody –you are mine –priest – healer - ambassador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that society – you seem just another religious person – but I will show them who they never knew I was through you</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26</a:t>
            </a:fld>
            <a:endParaRPr lang="en-US"/>
          </a:p>
        </p:txBody>
      </p:sp>
    </p:spTree>
    <p:extLst>
      <p:ext uri="{BB962C8B-B14F-4D97-AF65-F5344CB8AC3E}">
        <p14:creationId xmlns:p14="http://schemas.microsoft.com/office/powerpoint/2010/main" val="3254998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Love One Another –Open Door </a:t>
            </a:r>
            <a:r>
              <a:rPr lang="en-US" dirty="0" err="1"/>
              <a:t>infront</a:t>
            </a:r>
            <a:r>
              <a:rPr lang="en-US" dirty="0"/>
              <a:t> of you</a:t>
            </a:r>
          </a:p>
          <a:p>
            <a:r>
              <a:rPr lang="en-US" dirty="0"/>
              <a:t>NOTHING WILL OVERWHELM YOU</a:t>
            </a:r>
          </a:p>
          <a:p>
            <a:endParaRPr lang="en-US" dirty="0"/>
          </a:p>
          <a:p>
            <a:r>
              <a:rPr lang="en-US" dirty="0"/>
              <a:t>This week – the most eternally important decision</a:t>
            </a:r>
          </a:p>
          <a:p>
            <a:r>
              <a:rPr lang="en-US" dirty="0"/>
              <a:t>The choice you make that effects your future the most</a:t>
            </a:r>
          </a:p>
          <a:p>
            <a:r>
              <a:rPr lang="en-US" b="1" dirty="0"/>
              <a:t>Is not who holds a government office –its who holds your heart</a:t>
            </a:r>
          </a:p>
          <a:p>
            <a:endParaRPr lang="en-US" dirty="0"/>
          </a:p>
          <a:p>
            <a:r>
              <a:rPr lang="en-US" dirty="0"/>
              <a:t>Forgive as you have been forgiven.</a:t>
            </a:r>
          </a:p>
          <a:p>
            <a:r>
              <a:rPr lang="en-US" dirty="0"/>
              <a:t>Don’t live for another name or </a:t>
            </a:r>
            <a:r>
              <a:rPr lang="en-US" dirty="0" err="1"/>
              <a:t>lable</a:t>
            </a:r>
            <a:endParaRPr lang="en-US" dirty="0"/>
          </a:p>
          <a:p>
            <a:r>
              <a:rPr lang="en-US" dirty="0"/>
              <a:t>Endure and be patient as Jesus is enduring and patient with you.</a:t>
            </a:r>
          </a:p>
          <a:p>
            <a:endParaRPr lang="en-US" dirty="0"/>
          </a:p>
          <a:p>
            <a:r>
              <a:rPr lang="en-US" dirty="0"/>
              <a:t>COMMUNION – HE overcame for us</a:t>
            </a:r>
          </a:p>
          <a:p>
            <a:endParaRPr lang="en-US" dirty="0"/>
          </a:p>
          <a:p>
            <a:r>
              <a:rPr lang="en-US" dirty="0"/>
              <a:t>In a moment – take that together</a:t>
            </a:r>
          </a:p>
        </p:txBody>
      </p:sp>
      <p:sp>
        <p:nvSpPr>
          <p:cNvPr id="4" name="Slide Number Placeholder 3"/>
          <p:cNvSpPr>
            <a:spLocks noGrp="1"/>
          </p:cNvSpPr>
          <p:nvPr>
            <p:ph type="sldNum" sz="quarter" idx="5"/>
          </p:nvPr>
        </p:nvSpPr>
        <p:spPr/>
        <p:txBody>
          <a:bodyPr/>
          <a:lstStyle/>
          <a:p>
            <a:fld id="{08480BB0-CDD8-41D6-B55B-F9544936F895}" type="slidenum">
              <a:rPr lang="en-US" smtClean="0"/>
              <a:t>27</a:t>
            </a:fld>
            <a:endParaRPr lang="en-US"/>
          </a:p>
        </p:txBody>
      </p:sp>
    </p:spTree>
    <p:extLst>
      <p:ext uri="{BB962C8B-B14F-4D97-AF65-F5344CB8AC3E}">
        <p14:creationId xmlns:p14="http://schemas.microsoft.com/office/powerpoint/2010/main" val="3182323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moment – take that together</a:t>
            </a:r>
          </a:p>
          <a:p>
            <a:endParaRPr lang="en-US" dirty="0"/>
          </a:p>
          <a:p>
            <a:r>
              <a:rPr lang="en-US" dirty="0"/>
              <a:t>Hold onto – you may have to let go</a:t>
            </a:r>
          </a:p>
          <a:p>
            <a:endParaRPr lang="en-US" dirty="0"/>
          </a:p>
          <a:p>
            <a:r>
              <a:rPr lang="en-US" dirty="0"/>
              <a:t>Bitterness, Fear, Comfort, What you had, What you wanted – next step</a:t>
            </a:r>
          </a:p>
          <a:p>
            <a:endParaRPr lang="en-US" dirty="0"/>
          </a:p>
          <a:p>
            <a:r>
              <a:rPr lang="en-US" dirty="0"/>
              <a:t>Salvation, Fasting This Week, Connect with Someone, Defeat isolation in a small group or church</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28</a:t>
            </a:fld>
            <a:endParaRPr lang="en-US"/>
          </a:p>
        </p:txBody>
      </p:sp>
    </p:spTree>
    <p:extLst>
      <p:ext uri="{BB962C8B-B14F-4D97-AF65-F5344CB8AC3E}">
        <p14:creationId xmlns:p14="http://schemas.microsoft.com/office/powerpoint/2010/main" val="303523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bigger is the election</a:t>
            </a:r>
          </a:p>
          <a:p>
            <a:r>
              <a:rPr lang="en-US" dirty="0"/>
              <a:t>No matter who gets elected to what position</a:t>
            </a:r>
          </a:p>
          <a:p>
            <a:r>
              <a:rPr lang="en-US" dirty="0"/>
              <a:t>There is a large group of people who will not get their political outcome they wanted</a:t>
            </a:r>
          </a:p>
          <a:p>
            <a:r>
              <a:rPr lang="en-US" dirty="0"/>
              <a:t>And with the pre-</a:t>
            </a:r>
            <a:r>
              <a:rPr lang="en-US" dirty="0" err="1"/>
              <a:t>exitstin</a:t>
            </a:r>
            <a:r>
              <a:rPr lang="en-US" dirty="0"/>
              <a:t> hate culture, social and racial strife, and fears and pain our nation is in</a:t>
            </a:r>
          </a:p>
          <a:p>
            <a:endParaRPr lang="en-US" dirty="0"/>
          </a:p>
          <a:p>
            <a:r>
              <a:rPr lang="en-US" dirty="0"/>
              <a:t>The unrest, divisiveness, fear, lawlessness will have new fuel in the fire</a:t>
            </a:r>
          </a:p>
          <a:p>
            <a:endParaRPr lang="en-US" dirty="0"/>
          </a:p>
          <a:p>
            <a:r>
              <a:rPr lang="en-US" dirty="0"/>
              <a:t>And we do not be afraid of it – that what Jesus will say to this group</a:t>
            </a:r>
          </a:p>
          <a:p>
            <a:r>
              <a:rPr lang="en-US" dirty="0"/>
              <a:t>But there is a choice Jesus does call us to make</a:t>
            </a:r>
          </a:p>
          <a:p>
            <a:endParaRPr lang="en-US" dirty="0"/>
          </a:p>
          <a:p>
            <a:r>
              <a:rPr lang="en-US" dirty="0"/>
              <a:t>It’s a </a:t>
            </a:r>
            <a:r>
              <a:rPr lang="en-US" dirty="0" err="1"/>
              <a:t>choie</a:t>
            </a:r>
            <a:r>
              <a:rPr lang="en-US" dirty="0"/>
              <a:t> the disciple John –who is recording what Jesus is saying has already made</a:t>
            </a:r>
          </a:p>
          <a:p>
            <a:endParaRPr lang="en-US" dirty="0"/>
          </a:p>
          <a:p>
            <a:r>
              <a:rPr lang="en-US" dirty="0"/>
              <a:t>So let’s review where we are</a:t>
            </a:r>
          </a:p>
        </p:txBody>
      </p:sp>
      <p:sp>
        <p:nvSpPr>
          <p:cNvPr id="4" name="Slide Number Placeholder 3"/>
          <p:cNvSpPr>
            <a:spLocks noGrp="1"/>
          </p:cNvSpPr>
          <p:nvPr>
            <p:ph type="sldNum" sz="quarter" idx="5"/>
          </p:nvPr>
        </p:nvSpPr>
        <p:spPr/>
        <p:txBody>
          <a:bodyPr/>
          <a:lstStyle/>
          <a:p>
            <a:fld id="{08480BB0-CDD8-41D6-B55B-F9544936F895}" type="slidenum">
              <a:rPr lang="en-US" smtClean="0"/>
              <a:t>3</a:t>
            </a:fld>
            <a:endParaRPr lang="en-US"/>
          </a:p>
        </p:txBody>
      </p:sp>
    </p:spTree>
    <p:extLst>
      <p:ext uri="{BB962C8B-B14F-4D97-AF65-F5344CB8AC3E}">
        <p14:creationId xmlns:p14="http://schemas.microsoft.com/office/powerpoint/2010/main" val="180070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has given each church a choice based on who they were and what </a:t>
            </a:r>
            <a:r>
              <a:rPr lang="en-US" dirty="0" err="1"/>
              <a:t>thye</a:t>
            </a:r>
            <a:r>
              <a:rPr lang="en-US" dirty="0"/>
              <a:t> were going through.</a:t>
            </a:r>
          </a:p>
          <a:p>
            <a:r>
              <a:rPr lang="en-US" dirty="0"/>
              <a:t>Each choice is how they would follow Jesus together and overcome in an overwhelming world:</a:t>
            </a:r>
          </a:p>
          <a:p>
            <a:endParaRPr lang="en-US" dirty="0"/>
          </a:p>
          <a:p>
            <a:r>
              <a:rPr lang="en-US" dirty="0"/>
              <a:t>Ephesus – return to your first love</a:t>
            </a:r>
          </a:p>
          <a:p>
            <a:r>
              <a:rPr lang="en-US" dirty="0"/>
              <a:t>Smyrna – fear not and stay focused</a:t>
            </a:r>
          </a:p>
          <a:p>
            <a:r>
              <a:rPr lang="en-US" dirty="0"/>
              <a:t>Pergamum – repent of compromise</a:t>
            </a:r>
          </a:p>
          <a:p>
            <a:r>
              <a:rPr lang="en-US" dirty="0"/>
              <a:t>Thyatira – discern and return to holiness</a:t>
            </a:r>
          </a:p>
          <a:p>
            <a:endParaRPr lang="en-US" dirty="0"/>
          </a:p>
          <a:p>
            <a:r>
              <a:rPr lang="en-US" dirty="0"/>
              <a:t>And today, the Sunday before the big moment of the election</a:t>
            </a:r>
          </a:p>
          <a:p>
            <a:r>
              <a:rPr lang="en-US" dirty="0"/>
              <a:t>We are going to look at the seemingly small choice Jesus calls the church of Philadelphia to</a:t>
            </a:r>
          </a:p>
          <a:p>
            <a:endParaRPr lang="en-US" dirty="0"/>
          </a:p>
          <a:p>
            <a:r>
              <a:rPr lang="en-US" dirty="0"/>
              <a:t>Now there is one thing you have to know about the time period</a:t>
            </a:r>
          </a:p>
          <a:p>
            <a:r>
              <a:rPr lang="en-US" dirty="0"/>
              <a:t>John was on the prison island of </a:t>
            </a:r>
            <a:r>
              <a:rPr lang="en-US" dirty="0" err="1"/>
              <a:t>patmos</a:t>
            </a:r>
            <a:r>
              <a:rPr lang="en-US" dirty="0"/>
              <a:t> because of the change the current roman </a:t>
            </a:r>
            <a:r>
              <a:rPr lang="en-US" dirty="0" err="1"/>
              <a:t>emporer</a:t>
            </a:r>
            <a:r>
              <a:rPr lang="en-US" dirty="0"/>
              <a:t> had brought</a:t>
            </a:r>
          </a:p>
          <a:p>
            <a:endParaRPr lang="en-US" dirty="0"/>
          </a:p>
          <a:p>
            <a:r>
              <a:rPr lang="en-US" dirty="0"/>
              <a:t> </a:t>
            </a:r>
          </a:p>
        </p:txBody>
      </p:sp>
      <p:sp>
        <p:nvSpPr>
          <p:cNvPr id="4" name="Slide Number Placeholder 3"/>
          <p:cNvSpPr>
            <a:spLocks noGrp="1"/>
          </p:cNvSpPr>
          <p:nvPr>
            <p:ph type="sldNum" sz="quarter" idx="5"/>
          </p:nvPr>
        </p:nvSpPr>
        <p:spPr/>
        <p:txBody>
          <a:bodyPr/>
          <a:lstStyle/>
          <a:p>
            <a:fld id="{08480BB0-CDD8-41D6-B55B-F9544936F895}" type="slidenum">
              <a:rPr lang="en-US" smtClean="0"/>
              <a:t>4</a:t>
            </a:fld>
            <a:endParaRPr lang="en-US"/>
          </a:p>
        </p:txBody>
      </p:sp>
    </p:spTree>
    <p:extLst>
      <p:ext uri="{BB962C8B-B14F-4D97-AF65-F5344CB8AC3E}">
        <p14:creationId xmlns:p14="http://schemas.microsoft.com/office/powerpoint/2010/main" val="34916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7 churches had suffered</a:t>
            </a:r>
          </a:p>
          <a:p>
            <a:r>
              <a:rPr lang="en-US" dirty="0"/>
              <a:t>And the Church in </a:t>
            </a:r>
            <a:r>
              <a:rPr lang="en-US" dirty="0" err="1"/>
              <a:t>Philadephia</a:t>
            </a:r>
            <a:r>
              <a:rPr lang="en-US" dirty="0"/>
              <a:t> had already endured a lot</a:t>
            </a:r>
          </a:p>
        </p:txBody>
      </p:sp>
      <p:sp>
        <p:nvSpPr>
          <p:cNvPr id="4" name="Slide Number Placeholder 3"/>
          <p:cNvSpPr>
            <a:spLocks noGrp="1"/>
          </p:cNvSpPr>
          <p:nvPr>
            <p:ph type="sldNum" sz="quarter" idx="5"/>
          </p:nvPr>
        </p:nvSpPr>
        <p:spPr/>
        <p:txBody>
          <a:bodyPr/>
          <a:lstStyle/>
          <a:p>
            <a:fld id="{08480BB0-CDD8-41D6-B55B-F9544936F895}" type="slidenum">
              <a:rPr lang="en-US" smtClean="0"/>
              <a:t>5</a:t>
            </a:fld>
            <a:endParaRPr lang="en-US"/>
          </a:p>
        </p:txBody>
      </p:sp>
    </p:spTree>
    <p:extLst>
      <p:ext uri="{BB962C8B-B14F-4D97-AF65-F5344CB8AC3E}">
        <p14:creationId xmlns:p14="http://schemas.microsoft.com/office/powerpoint/2010/main" val="158028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city, not as big as Ephesus or Smyrna</a:t>
            </a:r>
          </a:p>
          <a:p>
            <a:r>
              <a:rPr lang="en-US" dirty="0"/>
              <a:t>But a significant city, especially trade route to the </a:t>
            </a:r>
            <a:r>
              <a:rPr lang="en-US" dirty="0" err="1"/>
              <a:t>asia</a:t>
            </a:r>
            <a:endParaRPr lang="en-US" dirty="0"/>
          </a:p>
          <a:p>
            <a:r>
              <a:rPr lang="en-US" dirty="0"/>
              <a:t>Is where Jesus – has only a commendation and instruction for!</a:t>
            </a:r>
          </a:p>
          <a:p>
            <a:endParaRPr lang="en-US" dirty="0"/>
          </a:p>
          <a:p>
            <a:r>
              <a:rPr lang="en-US" dirty="0"/>
              <a:t>This church is known as the faithful church</a:t>
            </a:r>
          </a:p>
          <a:p>
            <a:endParaRPr lang="en-US" dirty="0"/>
          </a:p>
          <a:p>
            <a:r>
              <a:rPr lang="en-US" dirty="0"/>
              <a:t>In city where it is small and has little strength.</a:t>
            </a:r>
          </a:p>
          <a:p>
            <a:endParaRPr lang="en-US" dirty="0"/>
          </a:p>
          <a:p>
            <a:r>
              <a:rPr lang="en-US" dirty="0"/>
              <a:t>This city was in an area of earthquakes.</a:t>
            </a:r>
          </a:p>
          <a:p>
            <a:r>
              <a:rPr lang="en-US" dirty="0"/>
              <a:t>It has been destroyed and rebuilt By </a:t>
            </a:r>
            <a:r>
              <a:rPr lang="en-US" dirty="0" err="1"/>
              <a:t>Cesear</a:t>
            </a:r>
            <a:r>
              <a:rPr lang="en-US" dirty="0"/>
              <a:t> Tiberias in 17ad</a:t>
            </a:r>
          </a:p>
          <a:p>
            <a:endParaRPr lang="en-US" dirty="0"/>
          </a:p>
          <a:p>
            <a:r>
              <a:rPr lang="en-US" dirty="0"/>
              <a:t>It is a place where everything got shaken – often</a:t>
            </a:r>
          </a:p>
          <a:p>
            <a:r>
              <a:rPr lang="en-US" dirty="0"/>
              <a:t>The place where Jesus says – things will shake again – here is what you should onto</a:t>
            </a:r>
          </a:p>
          <a:p>
            <a:endParaRPr lang="en-US" dirty="0"/>
          </a:p>
          <a:p>
            <a:pPr marL="0" indent="0">
              <a:lnSpc>
                <a:spcPct val="100000"/>
              </a:lnSpc>
              <a:spcBef>
                <a:spcPts val="0"/>
              </a:spcBef>
              <a:buNone/>
            </a:pPr>
            <a:r>
              <a:rPr lang="en-US" sz="1200" dirty="0"/>
              <a:t>The Church at Philadelphia</a:t>
            </a:r>
          </a:p>
          <a:p>
            <a:pPr marL="0" indent="0">
              <a:lnSpc>
                <a:spcPct val="100000"/>
              </a:lnSpc>
              <a:spcBef>
                <a:spcPts val="0"/>
              </a:spcBef>
              <a:buNone/>
            </a:pPr>
            <a:endParaRPr lang="en-US" sz="1200" dirty="0"/>
          </a:p>
          <a:p>
            <a:pPr marL="0" indent="0">
              <a:lnSpc>
                <a:spcPct val="100000"/>
              </a:lnSpc>
              <a:spcBef>
                <a:spcPts val="0"/>
              </a:spcBef>
              <a:buNone/>
            </a:pPr>
            <a:r>
              <a:rPr lang="en-US" sz="1200" dirty="0"/>
              <a:t>Jesus wants to remind them who He is</a:t>
            </a:r>
          </a:p>
          <a:p>
            <a:pPr marL="0" indent="0">
              <a:lnSpc>
                <a:spcPct val="100000"/>
              </a:lnSpc>
              <a:spcBef>
                <a:spcPts val="0"/>
              </a:spcBef>
              <a:buNone/>
            </a:pPr>
            <a:r>
              <a:rPr lang="en-US" sz="1200" dirty="0"/>
              <a:t>What it is important to Jesus</a:t>
            </a:r>
          </a:p>
          <a:p>
            <a:pPr marL="0" indent="0">
              <a:lnSpc>
                <a:spcPct val="100000"/>
              </a:lnSpc>
              <a:spcBef>
                <a:spcPts val="0"/>
              </a:spcBef>
              <a:buNone/>
            </a:pPr>
            <a:r>
              <a:rPr lang="en-US" sz="1200" dirty="0"/>
              <a:t>What hardships they have been facing?</a:t>
            </a:r>
          </a:p>
          <a:p>
            <a:pPr marL="0" indent="0">
              <a:lnSpc>
                <a:spcPct val="100000"/>
              </a:lnSpc>
              <a:spcBef>
                <a:spcPts val="0"/>
              </a:spcBef>
              <a:buNone/>
            </a:pPr>
            <a:r>
              <a:rPr lang="en-US" sz="1200" dirty="0"/>
              <a:t>What was the bigger test they were about to face?</a:t>
            </a:r>
          </a:p>
          <a:p>
            <a:pPr marL="0" indent="0">
              <a:lnSpc>
                <a:spcPct val="100000"/>
              </a:lnSpc>
              <a:spcBef>
                <a:spcPts val="0"/>
              </a:spcBef>
              <a:buNone/>
            </a:pPr>
            <a:r>
              <a:rPr lang="en-US" sz="1200" dirty="0"/>
              <a:t>What choice should they make?</a:t>
            </a:r>
          </a:p>
          <a:p>
            <a:endParaRPr lang="en-US" dirty="0"/>
          </a:p>
          <a:p>
            <a:r>
              <a:rPr lang="en-US" dirty="0"/>
              <a:t>First thing we see is who is talking to them</a:t>
            </a:r>
          </a:p>
        </p:txBody>
      </p:sp>
      <p:sp>
        <p:nvSpPr>
          <p:cNvPr id="4" name="Slide Number Placeholder 3"/>
          <p:cNvSpPr>
            <a:spLocks noGrp="1"/>
          </p:cNvSpPr>
          <p:nvPr>
            <p:ph type="sldNum" sz="quarter" idx="5"/>
          </p:nvPr>
        </p:nvSpPr>
        <p:spPr/>
        <p:txBody>
          <a:bodyPr/>
          <a:lstStyle/>
          <a:p>
            <a:fld id="{08480BB0-CDD8-41D6-B55B-F9544936F895}" type="slidenum">
              <a:rPr lang="en-US" smtClean="0"/>
              <a:t>6</a:t>
            </a:fld>
            <a:endParaRPr lang="en-US"/>
          </a:p>
        </p:txBody>
      </p:sp>
    </p:spTree>
    <p:extLst>
      <p:ext uri="{BB962C8B-B14F-4D97-AF65-F5344CB8AC3E}">
        <p14:creationId xmlns:p14="http://schemas.microsoft.com/office/powerpoint/2010/main" val="2553586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Only one of the seven letters – not using the imagery of Rev 1:14-16</a:t>
            </a:r>
          </a:p>
          <a:p>
            <a:r>
              <a:rPr lang="en-US" dirty="0"/>
              <a:t>All these titles are very, very Jewish (help us know what is going on)</a:t>
            </a:r>
          </a:p>
          <a:p>
            <a:r>
              <a:rPr lang="en-US" dirty="0"/>
              <a:t>1. Holy – Isaiah 6 / Holy one Of Israel</a:t>
            </a:r>
          </a:p>
          <a:p>
            <a:r>
              <a:rPr lang="en-US" dirty="0"/>
              <a:t>2. True – not true statement but authentic – The One True God xxx</a:t>
            </a:r>
          </a:p>
          <a:p>
            <a:r>
              <a:rPr lang="en-US" dirty="0"/>
              <a:t>3. Holds the keys –Isaiah 22:22 – person who keys to the treasury</a:t>
            </a:r>
          </a:p>
          <a:p>
            <a:r>
              <a:rPr lang="en-US" dirty="0"/>
              <a:t>4. No once can – sovereign, in control, no one can touch him </a:t>
            </a:r>
          </a:p>
          <a:p>
            <a:endParaRPr lang="en-US" dirty="0"/>
          </a:p>
          <a:p>
            <a:r>
              <a:rPr lang="en-US" dirty="0"/>
              <a:t>He is the holy, true, authority and power of God of the OT</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7</a:t>
            </a:fld>
            <a:endParaRPr lang="en-US"/>
          </a:p>
        </p:txBody>
      </p:sp>
    </p:spTree>
    <p:extLst>
      <p:ext uri="{BB962C8B-B14F-4D97-AF65-F5344CB8AC3E}">
        <p14:creationId xmlns:p14="http://schemas.microsoft.com/office/powerpoint/2010/main" val="2389969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They have a future – open door –DESPITE WHAT’S AHEAD / Despite overwhelming world</a:t>
            </a:r>
          </a:p>
          <a:p>
            <a:r>
              <a:rPr lang="en-US" dirty="0"/>
              <a:t>2. Little strength – (but it has worked) not many in middle of evil majority</a:t>
            </a:r>
          </a:p>
          <a:p>
            <a:r>
              <a:rPr lang="en-US" dirty="0"/>
              <a:t>3. </a:t>
            </a:r>
          </a:p>
        </p:txBody>
      </p:sp>
      <p:sp>
        <p:nvSpPr>
          <p:cNvPr id="4" name="Slide Number Placeholder 3"/>
          <p:cNvSpPr>
            <a:spLocks noGrp="1"/>
          </p:cNvSpPr>
          <p:nvPr>
            <p:ph type="sldNum" sz="quarter" idx="5"/>
          </p:nvPr>
        </p:nvSpPr>
        <p:spPr/>
        <p:txBody>
          <a:bodyPr/>
          <a:lstStyle/>
          <a:p>
            <a:fld id="{08480BB0-CDD8-41D6-B55B-F9544936F895}" type="slidenum">
              <a:rPr lang="en-US" smtClean="0"/>
              <a:t>8</a:t>
            </a:fld>
            <a:endParaRPr lang="en-US"/>
          </a:p>
        </p:txBody>
      </p:sp>
    </p:spTree>
    <p:extLst>
      <p:ext uri="{BB962C8B-B14F-4D97-AF65-F5344CB8AC3E}">
        <p14:creationId xmlns:p14="http://schemas.microsoft.com/office/powerpoint/2010/main" val="72945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Kept my word – which would include the one new command in John 13 – love one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name more important than Jesus (you can only hold one name)</a:t>
            </a:r>
          </a:p>
          <a:p>
            <a:endParaRPr lang="en-US" dirty="0"/>
          </a:p>
          <a:p>
            <a:r>
              <a:rPr lang="en-US" dirty="0"/>
              <a:t>In the middle of suffering and trials –they have kept his command -patiently</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9</a:t>
            </a:fld>
            <a:endParaRPr lang="en-US"/>
          </a:p>
        </p:txBody>
      </p:sp>
    </p:spTree>
    <p:extLst>
      <p:ext uri="{BB962C8B-B14F-4D97-AF65-F5344CB8AC3E}">
        <p14:creationId xmlns:p14="http://schemas.microsoft.com/office/powerpoint/2010/main" val="259651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1640-016A-4FE4-812F-5AAE10696D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D63E5F-9149-4319-8C27-09E259D4F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ED3E8C-8ED6-42B8-8193-1A286E829C82}"/>
              </a:ext>
            </a:extLst>
          </p:cNvPr>
          <p:cNvSpPr>
            <a:spLocks noGrp="1"/>
          </p:cNvSpPr>
          <p:nvPr>
            <p:ph type="dt" sz="half" idx="10"/>
          </p:nvPr>
        </p:nvSpPr>
        <p:spPr/>
        <p:txBody>
          <a:bodyPr/>
          <a:lstStyle/>
          <a:p>
            <a:fld id="{6D9EE1AD-29F2-4366-BBF6-593AFC5537F1}" type="datetimeFigureOut">
              <a:rPr lang="en-US" smtClean="0"/>
              <a:t>10/31/2020</a:t>
            </a:fld>
            <a:endParaRPr lang="en-US"/>
          </a:p>
        </p:txBody>
      </p:sp>
      <p:sp>
        <p:nvSpPr>
          <p:cNvPr id="5" name="Footer Placeholder 4">
            <a:extLst>
              <a:ext uri="{FF2B5EF4-FFF2-40B4-BE49-F238E27FC236}">
                <a16:creationId xmlns:a16="http://schemas.microsoft.com/office/drawing/2014/main" id="{A876C302-60CC-464B-A207-3278C12FF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92F57-C7D5-45F1-B1EB-996D99113991}"/>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425607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5C0C-A455-4C78-B0A9-E43C9C189F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1C8BC3-C306-44B2-9DCF-3975A50BC5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F8D58-7958-4EC2-A434-7E609959B15A}"/>
              </a:ext>
            </a:extLst>
          </p:cNvPr>
          <p:cNvSpPr>
            <a:spLocks noGrp="1"/>
          </p:cNvSpPr>
          <p:nvPr>
            <p:ph type="dt" sz="half" idx="10"/>
          </p:nvPr>
        </p:nvSpPr>
        <p:spPr/>
        <p:txBody>
          <a:bodyPr/>
          <a:lstStyle/>
          <a:p>
            <a:fld id="{6D9EE1AD-29F2-4366-BBF6-593AFC5537F1}" type="datetimeFigureOut">
              <a:rPr lang="en-US" smtClean="0"/>
              <a:t>10/31/2020</a:t>
            </a:fld>
            <a:endParaRPr lang="en-US"/>
          </a:p>
        </p:txBody>
      </p:sp>
      <p:sp>
        <p:nvSpPr>
          <p:cNvPr id="5" name="Footer Placeholder 4">
            <a:extLst>
              <a:ext uri="{FF2B5EF4-FFF2-40B4-BE49-F238E27FC236}">
                <a16:creationId xmlns:a16="http://schemas.microsoft.com/office/drawing/2014/main" id="{728A0143-BA3B-48C3-8222-7E655DB52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A14C8-D241-4F72-8729-08622AAEB57A}"/>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289739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50C1C9-4067-4939-80BC-80EE1F0D08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B649B1-2606-4CFF-B12A-ED5692E69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F2E7E-E935-44B6-95EA-96287EF0EAAE}"/>
              </a:ext>
            </a:extLst>
          </p:cNvPr>
          <p:cNvSpPr>
            <a:spLocks noGrp="1"/>
          </p:cNvSpPr>
          <p:nvPr>
            <p:ph type="dt" sz="half" idx="10"/>
          </p:nvPr>
        </p:nvSpPr>
        <p:spPr/>
        <p:txBody>
          <a:bodyPr/>
          <a:lstStyle/>
          <a:p>
            <a:fld id="{6D9EE1AD-29F2-4366-BBF6-593AFC5537F1}" type="datetimeFigureOut">
              <a:rPr lang="en-US" smtClean="0"/>
              <a:t>10/31/2020</a:t>
            </a:fld>
            <a:endParaRPr lang="en-US"/>
          </a:p>
        </p:txBody>
      </p:sp>
      <p:sp>
        <p:nvSpPr>
          <p:cNvPr id="5" name="Footer Placeholder 4">
            <a:extLst>
              <a:ext uri="{FF2B5EF4-FFF2-40B4-BE49-F238E27FC236}">
                <a16:creationId xmlns:a16="http://schemas.microsoft.com/office/drawing/2014/main" id="{6120B84B-C5C3-4F68-879C-FFF677F73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DA283-E430-4B88-A694-61A95C737EB5}"/>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120228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6CF7-7101-45A7-8910-B87EA9886A38}"/>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7ED6EBE-ADCA-4A20-A062-2A998C3653FA}"/>
              </a:ext>
            </a:extLst>
          </p:cNvPr>
          <p:cNvSpPr>
            <a:spLocks noGrp="1"/>
          </p:cNvSpPr>
          <p:nvPr>
            <p:ph idx="1"/>
          </p:nvPr>
        </p:nvSpPr>
        <p:spPr>
          <a:xfrm>
            <a:off x="838200" y="183705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30C25B-E789-4EBE-9013-40BC74AD9C9E}"/>
              </a:ext>
            </a:extLst>
          </p:cNvPr>
          <p:cNvSpPr>
            <a:spLocks noGrp="1"/>
          </p:cNvSpPr>
          <p:nvPr>
            <p:ph type="dt" sz="half" idx="10"/>
          </p:nvPr>
        </p:nvSpPr>
        <p:spPr/>
        <p:txBody>
          <a:bodyPr/>
          <a:lstStyle/>
          <a:p>
            <a:fld id="{6D9EE1AD-29F2-4366-BBF6-593AFC5537F1}" type="datetimeFigureOut">
              <a:rPr lang="en-US" smtClean="0"/>
              <a:t>10/31/2020</a:t>
            </a:fld>
            <a:endParaRPr lang="en-US"/>
          </a:p>
        </p:txBody>
      </p:sp>
      <p:sp>
        <p:nvSpPr>
          <p:cNvPr id="5" name="Footer Placeholder 4">
            <a:extLst>
              <a:ext uri="{FF2B5EF4-FFF2-40B4-BE49-F238E27FC236}">
                <a16:creationId xmlns:a16="http://schemas.microsoft.com/office/drawing/2014/main" id="{BB89102D-7B86-416A-A676-3CC450FA7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AD9A2-69C9-435E-AB88-9644A4838366}"/>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312548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BE84-4199-43B5-B79F-658EC8834E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D1206C-8507-41FA-BB0A-67BFCC041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12706D-BB5C-46F4-B412-0487E485548C}"/>
              </a:ext>
            </a:extLst>
          </p:cNvPr>
          <p:cNvSpPr>
            <a:spLocks noGrp="1"/>
          </p:cNvSpPr>
          <p:nvPr>
            <p:ph type="dt" sz="half" idx="10"/>
          </p:nvPr>
        </p:nvSpPr>
        <p:spPr/>
        <p:txBody>
          <a:bodyPr/>
          <a:lstStyle/>
          <a:p>
            <a:fld id="{6D9EE1AD-29F2-4366-BBF6-593AFC5537F1}" type="datetimeFigureOut">
              <a:rPr lang="en-US" smtClean="0"/>
              <a:t>10/31/2020</a:t>
            </a:fld>
            <a:endParaRPr lang="en-US"/>
          </a:p>
        </p:txBody>
      </p:sp>
      <p:sp>
        <p:nvSpPr>
          <p:cNvPr id="5" name="Footer Placeholder 4">
            <a:extLst>
              <a:ext uri="{FF2B5EF4-FFF2-40B4-BE49-F238E27FC236}">
                <a16:creationId xmlns:a16="http://schemas.microsoft.com/office/drawing/2014/main" id="{4FCCA631-1EE6-41EF-8872-26607D5D7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8BABA-2D63-4A23-97CB-5DE954170D6D}"/>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136080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C75A-7BB7-4B1B-822A-9702BC5DD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D29B58-AD8E-41F4-9B38-A2644E62DD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DB0F53-1D85-44BD-8765-33A5F60543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FB0F95-5E94-46DA-9F28-33F2988FB427}"/>
              </a:ext>
            </a:extLst>
          </p:cNvPr>
          <p:cNvSpPr>
            <a:spLocks noGrp="1"/>
          </p:cNvSpPr>
          <p:nvPr>
            <p:ph type="dt" sz="half" idx="10"/>
          </p:nvPr>
        </p:nvSpPr>
        <p:spPr/>
        <p:txBody>
          <a:bodyPr/>
          <a:lstStyle/>
          <a:p>
            <a:fld id="{6D9EE1AD-29F2-4366-BBF6-593AFC5537F1}" type="datetimeFigureOut">
              <a:rPr lang="en-US" smtClean="0"/>
              <a:t>10/31/2020</a:t>
            </a:fld>
            <a:endParaRPr lang="en-US"/>
          </a:p>
        </p:txBody>
      </p:sp>
      <p:sp>
        <p:nvSpPr>
          <p:cNvPr id="6" name="Footer Placeholder 5">
            <a:extLst>
              <a:ext uri="{FF2B5EF4-FFF2-40B4-BE49-F238E27FC236}">
                <a16:creationId xmlns:a16="http://schemas.microsoft.com/office/drawing/2014/main" id="{CF45F59F-1253-4A37-9F37-D2FFBDFF5F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40D19-BBF1-489E-946F-AC28EA380BD4}"/>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25576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3667-11B4-4AF7-93BF-67FF2A4E0E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6D5C6D-F694-4330-A799-A535F13A0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D5706C-2761-44C2-971B-381675AE4F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C2CC80-FCC9-48A9-B0A9-947877F02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E797A5-39AE-404B-862E-5B7118AB1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58BF84-CCF0-4BE1-BC82-D83886BFE81C}"/>
              </a:ext>
            </a:extLst>
          </p:cNvPr>
          <p:cNvSpPr>
            <a:spLocks noGrp="1"/>
          </p:cNvSpPr>
          <p:nvPr>
            <p:ph type="dt" sz="half" idx="10"/>
          </p:nvPr>
        </p:nvSpPr>
        <p:spPr/>
        <p:txBody>
          <a:bodyPr/>
          <a:lstStyle/>
          <a:p>
            <a:fld id="{6D9EE1AD-29F2-4366-BBF6-593AFC5537F1}" type="datetimeFigureOut">
              <a:rPr lang="en-US" smtClean="0"/>
              <a:t>10/31/2020</a:t>
            </a:fld>
            <a:endParaRPr lang="en-US"/>
          </a:p>
        </p:txBody>
      </p:sp>
      <p:sp>
        <p:nvSpPr>
          <p:cNvPr id="8" name="Footer Placeholder 7">
            <a:extLst>
              <a:ext uri="{FF2B5EF4-FFF2-40B4-BE49-F238E27FC236}">
                <a16:creationId xmlns:a16="http://schemas.microsoft.com/office/drawing/2014/main" id="{402DD5B2-FD33-4D49-9F5E-A9A8E0E7B1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27C5F6-498A-40D8-89AF-9F74A23060C8}"/>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175605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7579-1376-42F2-8CB7-FA1D345D8C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B3C2C1-1301-44C3-82CA-1F67ED98FA45}"/>
              </a:ext>
            </a:extLst>
          </p:cNvPr>
          <p:cNvSpPr>
            <a:spLocks noGrp="1"/>
          </p:cNvSpPr>
          <p:nvPr>
            <p:ph type="dt" sz="half" idx="10"/>
          </p:nvPr>
        </p:nvSpPr>
        <p:spPr/>
        <p:txBody>
          <a:bodyPr/>
          <a:lstStyle/>
          <a:p>
            <a:fld id="{6D9EE1AD-29F2-4366-BBF6-593AFC5537F1}" type="datetimeFigureOut">
              <a:rPr lang="en-US" smtClean="0"/>
              <a:t>10/31/2020</a:t>
            </a:fld>
            <a:endParaRPr lang="en-US"/>
          </a:p>
        </p:txBody>
      </p:sp>
      <p:sp>
        <p:nvSpPr>
          <p:cNvPr id="4" name="Footer Placeholder 3">
            <a:extLst>
              <a:ext uri="{FF2B5EF4-FFF2-40B4-BE49-F238E27FC236}">
                <a16:creationId xmlns:a16="http://schemas.microsoft.com/office/drawing/2014/main" id="{1CC8D7CA-C52E-46D3-A4F8-326EBD8823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B0119-CFB5-472F-9805-DB4D28521852}"/>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149474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6142F5-F807-48F4-A467-6F7980997168}"/>
              </a:ext>
            </a:extLst>
          </p:cNvPr>
          <p:cNvSpPr>
            <a:spLocks noGrp="1"/>
          </p:cNvSpPr>
          <p:nvPr>
            <p:ph type="dt" sz="half" idx="10"/>
          </p:nvPr>
        </p:nvSpPr>
        <p:spPr/>
        <p:txBody>
          <a:bodyPr/>
          <a:lstStyle/>
          <a:p>
            <a:fld id="{6D9EE1AD-29F2-4366-BBF6-593AFC5537F1}" type="datetimeFigureOut">
              <a:rPr lang="en-US" smtClean="0"/>
              <a:t>10/31/2020</a:t>
            </a:fld>
            <a:endParaRPr lang="en-US"/>
          </a:p>
        </p:txBody>
      </p:sp>
      <p:sp>
        <p:nvSpPr>
          <p:cNvPr id="3" name="Footer Placeholder 2">
            <a:extLst>
              <a:ext uri="{FF2B5EF4-FFF2-40B4-BE49-F238E27FC236}">
                <a16:creationId xmlns:a16="http://schemas.microsoft.com/office/drawing/2014/main" id="{2351E18C-A952-4E46-9891-8013938FD1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7DD62C-47A6-4839-A740-7A5A5BE4F67C}"/>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326007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7A7B3-B8B9-44A4-ABDD-ECD132ADA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69FF8-70D3-4322-9BD5-5175A7E2F7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32E113-74D1-40C5-A8E2-E48C9B01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50D38-62B7-4E83-BF71-E1E434E6A5D2}"/>
              </a:ext>
            </a:extLst>
          </p:cNvPr>
          <p:cNvSpPr>
            <a:spLocks noGrp="1"/>
          </p:cNvSpPr>
          <p:nvPr>
            <p:ph type="dt" sz="half" idx="10"/>
          </p:nvPr>
        </p:nvSpPr>
        <p:spPr/>
        <p:txBody>
          <a:bodyPr/>
          <a:lstStyle/>
          <a:p>
            <a:fld id="{6D9EE1AD-29F2-4366-BBF6-593AFC5537F1}" type="datetimeFigureOut">
              <a:rPr lang="en-US" smtClean="0"/>
              <a:t>10/31/2020</a:t>
            </a:fld>
            <a:endParaRPr lang="en-US"/>
          </a:p>
        </p:txBody>
      </p:sp>
      <p:sp>
        <p:nvSpPr>
          <p:cNvPr id="6" name="Footer Placeholder 5">
            <a:extLst>
              <a:ext uri="{FF2B5EF4-FFF2-40B4-BE49-F238E27FC236}">
                <a16:creationId xmlns:a16="http://schemas.microsoft.com/office/drawing/2014/main" id="{88C600A9-C2D4-46F7-99D2-227C66D92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CEE8F1-BD7B-4A85-9DD5-9EFC55D52D4E}"/>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370358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2A48-D93D-4CC6-BA93-AACD821CF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685D26-21E4-4372-9783-BDB0AC8CD4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323579-0217-444B-AA19-D4A60DAA9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FC5D09-C3E4-4C75-85BA-AC2A8C8F5486}"/>
              </a:ext>
            </a:extLst>
          </p:cNvPr>
          <p:cNvSpPr>
            <a:spLocks noGrp="1"/>
          </p:cNvSpPr>
          <p:nvPr>
            <p:ph type="dt" sz="half" idx="10"/>
          </p:nvPr>
        </p:nvSpPr>
        <p:spPr/>
        <p:txBody>
          <a:bodyPr/>
          <a:lstStyle/>
          <a:p>
            <a:fld id="{6D9EE1AD-29F2-4366-BBF6-593AFC5537F1}" type="datetimeFigureOut">
              <a:rPr lang="en-US" smtClean="0"/>
              <a:t>10/31/2020</a:t>
            </a:fld>
            <a:endParaRPr lang="en-US"/>
          </a:p>
        </p:txBody>
      </p:sp>
      <p:sp>
        <p:nvSpPr>
          <p:cNvPr id="6" name="Footer Placeholder 5">
            <a:extLst>
              <a:ext uri="{FF2B5EF4-FFF2-40B4-BE49-F238E27FC236}">
                <a16:creationId xmlns:a16="http://schemas.microsoft.com/office/drawing/2014/main" id="{F7C664CC-4998-4F77-B45A-000FFBE0E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4DC3E-D84C-45F0-B7BC-57EFB0D24C96}"/>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330986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7172D7-5015-403C-80A0-23B6F943E9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B803581-9C83-447F-932D-7D8598121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B1A173B-91CE-494D-97AC-6077B90A4A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EE1AD-29F2-4366-BBF6-593AFC5537F1}" type="datetimeFigureOut">
              <a:rPr lang="en-US" smtClean="0"/>
              <a:t>10/31/2020</a:t>
            </a:fld>
            <a:endParaRPr lang="en-US"/>
          </a:p>
        </p:txBody>
      </p:sp>
      <p:sp>
        <p:nvSpPr>
          <p:cNvPr id="5" name="Footer Placeholder 4">
            <a:extLst>
              <a:ext uri="{FF2B5EF4-FFF2-40B4-BE49-F238E27FC236}">
                <a16:creationId xmlns:a16="http://schemas.microsoft.com/office/drawing/2014/main" id="{7349FF3D-59B9-4379-A32C-BC2665CDDD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838CBF-55EC-4096-8E9A-D059D92B7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B0AE-B0E1-4EA0-83E6-017635C029DB}" type="slidenum">
              <a:rPr lang="en-US" smtClean="0"/>
              <a:t>‹#›</a:t>
            </a:fld>
            <a:endParaRPr lang="en-US"/>
          </a:p>
        </p:txBody>
      </p:sp>
    </p:spTree>
    <p:extLst>
      <p:ext uri="{BB962C8B-B14F-4D97-AF65-F5344CB8AC3E}">
        <p14:creationId xmlns:p14="http://schemas.microsoft.com/office/powerpoint/2010/main" val="4116790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FEAC2240-AC8A-4009-97AC-CE1B27DFF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178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2492189" y="673768"/>
            <a:ext cx="9095522" cy="4648040"/>
          </a:xfrm>
        </p:spPr>
        <p:txBody>
          <a:bodyPr>
            <a:noAutofit/>
          </a:bodyPr>
          <a:lstStyle/>
          <a:p>
            <a:pPr marL="0" indent="0">
              <a:lnSpc>
                <a:spcPct val="100000"/>
              </a:lnSpc>
              <a:spcBef>
                <a:spcPts val="0"/>
              </a:spcBef>
              <a:buNone/>
            </a:pPr>
            <a:r>
              <a:rPr lang="en-US" sz="4800" dirty="0"/>
              <a:t>“A new command I give you: Love one another. </a:t>
            </a:r>
            <a:r>
              <a:rPr lang="en-US" sz="4800" dirty="0">
                <a:solidFill>
                  <a:srgbClr val="FFFF00"/>
                </a:solidFill>
              </a:rPr>
              <a:t>As I have loved you, so you must love one another</a:t>
            </a:r>
            <a:r>
              <a:rPr lang="en-US" sz="4800" dirty="0"/>
              <a:t>. By this all men will know that you are my disciples, if you love one another.”</a:t>
            </a:r>
          </a:p>
        </p:txBody>
      </p:sp>
      <p:sp>
        <p:nvSpPr>
          <p:cNvPr id="4" name="TextBox 3">
            <a:extLst>
              <a:ext uri="{FF2B5EF4-FFF2-40B4-BE49-F238E27FC236}">
                <a16:creationId xmlns:a16="http://schemas.microsoft.com/office/drawing/2014/main" id="{C1696010-03DF-4329-BB18-971D91B78121}"/>
              </a:ext>
            </a:extLst>
          </p:cNvPr>
          <p:cNvSpPr txBox="1"/>
          <p:nvPr/>
        </p:nvSpPr>
        <p:spPr>
          <a:xfrm>
            <a:off x="452627" y="5321808"/>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John 13:34 (NIV)</a:t>
            </a:r>
          </a:p>
        </p:txBody>
      </p:sp>
    </p:spTree>
    <p:extLst>
      <p:ext uri="{BB962C8B-B14F-4D97-AF65-F5344CB8AC3E}">
        <p14:creationId xmlns:p14="http://schemas.microsoft.com/office/powerpoint/2010/main" val="1215121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786063" y="612862"/>
            <a:ext cx="10801647" cy="4648040"/>
          </a:xfrm>
        </p:spPr>
        <p:txBody>
          <a:bodyPr>
            <a:noAutofit/>
          </a:bodyPr>
          <a:lstStyle/>
          <a:p>
            <a:pPr marL="0" indent="0">
              <a:lnSpc>
                <a:spcPct val="100000"/>
              </a:lnSpc>
              <a:spcBef>
                <a:spcPts val="0"/>
              </a:spcBef>
              <a:buNone/>
            </a:pPr>
            <a:r>
              <a:rPr lang="en-US" sz="4600" dirty="0"/>
              <a:t>They were being faithful to . . .</a:t>
            </a:r>
          </a:p>
          <a:p>
            <a:pPr marL="0" indent="0">
              <a:lnSpc>
                <a:spcPct val="100000"/>
              </a:lnSpc>
              <a:spcBef>
                <a:spcPts val="0"/>
              </a:spcBef>
              <a:buNone/>
            </a:pPr>
            <a:r>
              <a:rPr lang="en-US" sz="4600" dirty="0">
                <a:solidFill>
                  <a:srgbClr val="FFFF00"/>
                </a:solidFill>
              </a:rPr>
              <a:t>love one another</a:t>
            </a:r>
          </a:p>
          <a:p>
            <a:pPr marL="0" indent="0">
              <a:lnSpc>
                <a:spcPct val="100000"/>
              </a:lnSpc>
              <a:spcBef>
                <a:spcPts val="0"/>
              </a:spcBef>
              <a:buNone/>
            </a:pPr>
            <a:endParaRPr lang="en-US" sz="4600" dirty="0"/>
          </a:p>
          <a:p>
            <a:pPr marL="0" indent="0">
              <a:lnSpc>
                <a:spcPct val="100000"/>
              </a:lnSpc>
              <a:spcBef>
                <a:spcPts val="0"/>
              </a:spcBef>
              <a:buNone/>
            </a:pPr>
            <a:r>
              <a:rPr lang="en-US" sz="4600" dirty="0"/>
              <a:t>The more hostile and overwhelming the world around us gets, the less we love and patiently endure differences with our fellow Christian. </a:t>
            </a:r>
          </a:p>
        </p:txBody>
      </p:sp>
    </p:spTree>
    <p:extLst>
      <p:ext uri="{BB962C8B-B14F-4D97-AF65-F5344CB8AC3E}">
        <p14:creationId xmlns:p14="http://schemas.microsoft.com/office/powerpoint/2010/main" val="140295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04289" y="673768"/>
            <a:ext cx="10983422" cy="4648040"/>
          </a:xfrm>
        </p:spPr>
        <p:txBody>
          <a:bodyPr>
            <a:noAutofit/>
          </a:bodyPr>
          <a:lstStyle/>
          <a:p>
            <a:pPr marL="0" indent="0">
              <a:lnSpc>
                <a:spcPct val="100000"/>
              </a:lnSpc>
              <a:spcBef>
                <a:spcPts val="0"/>
              </a:spcBef>
              <a:buNone/>
            </a:pPr>
            <a:r>
              <a:rPr lang="en-US" sz="4600" b="1" dirty="0">
                <a:solidFill>
                  <a:srgbClr val="FFFF00"/>
                </a:solidFill>
              </a:rPr>
              <a:t>3. What hardships had they faced?</a:t>
            </a:r>
          </a:p>
          <a:p>
            <a:pPr marL="0" indent="0">
              <a:lnSpc>
                <a:spcPct val="100000"/>
              </a:lnSpc>
              <a:spcBef>
                <a:spcPts val="0"/>
              </a:spcBef>
              <a:buNone/>
            </a:pPr>
            <a:endParaRPr lang="en-US" sz="4600" dirty="0"/>
          </a:p>
          <a:p>
            <a:pPr marL="0" indent="0">
              <a:lnSpc>
                <a:spcPct val="100000"/>
              </a:lnSpc>
              <a:spcBef>
                <a:spcPts val="0"/>
              </a:spcBef>
              <a:buNone/>
            </a:pPr>
            <a:r>
              <a:rPr lang="en-US" sz="4600" dirty="0"/>
              <a:t>I will make those who are of the synagogue of Satan, who claim to be Jews though they are not, but are liars—I will make them come and fall down at your feet and </a:t>
            </a:r>
            <a:r>
              <a:rPr lang="en-US" sz="4600" dirty="0">
                <a:solidFill>
                  <a:srgbClr val="FFFF00"/>
                </a:solidFill>
              </a:rPr>
              <a:t>acknowledge</a:t>
            </a:r>
            <a:r>
              <a:rPr lang="en-US" sz="4600" dirty="0"/>
              <a:t> that I have loved you.</a:t>
            </a:r>
          </a:p>
        </p:txBody>
      </p:sp>
      <p:sp>
        <p:nvSpPr>
          <p:cNvPr id="4" name="TextBox 3">
            <a:extLst>
              <a:ext uri="{FF2B5EF4-FFF2-40B4-BE49-F238E27FC236}">
                <a16:creationId xmlns:a16="http://schemas.microsoft.com/office/drawing/2014/main" id="{C1696010-03DF-4329-BB18-971D91B78121}"/>
              </a:ext>
            </a:extLst>
          </p:cNvPr>
          <p:cNvSpPr txBox="1"/>
          <p:nvPr/>
        </p:nvSpPr>
        <p:spPr>
          <a:xfrm>
            <a:off x="1591616" y="5497978"/>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Revelations 3:9 (NIV)</a:t>
            </a:r>
          </a:p>
        </p:txBody>
      </p:sp>
    </p:spTree>
    <p:extLst>
      <p:ext uri="{BB962C8B-B14F-4D97-AF65-F5344CB8AC3E}">
        <p14:creationId xmlns:p14="http://schemas.microsoft.com/office/powerpoint/2010/main" val="541189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41684" y="502024"/>
            <a:ext cx="10999814" cy="5594051"/>
          </a:xfrm>
        </p:spPr>
        <p:txBody>
          <a:bodyPr>
            <a:noAutofit/>
          </a:bodyPr>
          <a:lstStyle/>
          <a:p>
            <a:pPr marL="0" indent="0">
              <a:lnSpc>
                <a:spcPct val="100000"/>
              </a:lnSpc>
              <a:spcBef>
                <a:spcPts val="0"/>
              </a:spcBef>
              <a:buNone/>
            </a:pPr>
            <a:r>
              <a:rPr lang="en-US" sz="4400" dirty="0"/>
              <a:t>They have been faithful to . . .</a:t>
            </a:r>
          </a:p>
          <a:p>
            <a:pPr marL="0" indent="0">
              <a:lnSpc>
                <a:spcPct val="100000"/>
              </a:lnSpc>
              <a:spcBef>
                <a:spcPts val="0"/>
              </a:spcBef>
              <a:buNone/>
            </a:pPr>
            <a:r>
              <a:rPr lang="en-US" sz="4400" dirty="0">
                <a:solidFill>
                  <a:srgbClr val="FFFF00"/>
                </a:solidFill>
              </a:rPr>
              <a:t>The name and truth of Jesus</a:t>
            </a:r>
          </a:p>
          <a:p>
            <a:pPr marL="0" indent="0">
              <a:lnSpc>
                <a:spcPct val="100000"/>
              </a:lnSpc>
              <a:spcBef>
                <a:spcPts val="0"/>
              </a:spcBef>
              <a:buNone/>
            </a:pPr>
            <a:endParaRPr lang="en-US" sz="4700" dirty="0"/>
          </a:p>
          <a:p>
            <a:pPr marL="0" indent="0">
              <a:lnSpc>
                <a:spcPct val="100000"/>
              </a:lnSpc>
              <a:spcBef>
                <a:spcPts val="0"/>
              </a:spcBef>
              <a:buNone/>
            </a:pPr>
            <a:r>
              <a:rPr lang="en-US" sz="4700" dirty="0"/>
              <a:t>People who claimed to be of God joined the society in pressuring them to compromise or walk away from Jesus.</a:t>
            </a:r>
          </a:p>
        </p:txBody>
      </p:sp>
    </p:spTree>
    <p:extLst>
      <p:ext uri="{BB962C8B-B14F-4D97-AF65-F5344CB8AC3E}">
        <p14:creationId xmlns:p14="http://schemas.microsoft.com/office/powerpoint/2010/main" val="732589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04289" y="673768"/>
            <a:ext cx="10983422" cy="4648040"/>
          </a:xfrm>
        </p:spPr>
        <p:txBody>
          <a:bodyPr>
            <a:noAutofit/>
          </a:bodyPr>
          <a:lstStyle/>
          <a:p>
            <a:pPr marL="0" indent="0">
              <a:lnSpc>
                <a:spcPct val="100000"/>
              </a:lnSpc>
              <a:spcBef>
                <a:spcPts val="0"/>
              </a:spcBef>
              <a:buNone/>
            </a:pPr>
            <a:r>
              <a:rPr lang="en-US" sz="4400" b="1" dirty="0">
                <a:solidFill>
                  <a:srgbClr val="FFFF00"/>
                </a:solidFill>
              </a:rPr>
              <a:t>4. What were they about to face?</a:t>
            </a:r>
          </a:p>
          <a:p>
            <a:pPr marL="0" indent="0">
              <a:lnSpc>
                <a:spcPct val="100000"/>
              </a:lnSpc>
              <a:spcBef>
                <a:spcPts val="0"/>
              </a:spcBef>
              <a:buNone/>
            </a:pPr>
            <a:endParaRPr lang="en-US" sz="4600" dirty="0"/>
          </a:p>
          <a:p>
            <a:pPr marL="0" indent="0">
              <a:lnSpc>
                <a:spcPct val="100000"/>
              </a:lnSpc>
              <a:spcBef>
                <a:spcPts val="0"/>
              </a:spcBef>
              <a:buNone/>
            </a:pPr>
            <a:r>
              <a:rPr lang="en-US" sz="4600" dirty="0"/>
              <a:t>Since you have kept my command to endure patiently, I will also keep you from </a:t>
            </a:r>
            <a:r>
              <a:rPr lang="en-US" sz="4600" dirty="0">
                <a:solidFill>
                  <a:srgbClr val="FFFF00"/>
                </a:solidFill>
              </a:rPr>
              <a:t>the hour of trial that is going to come </a:t>
            </a:r>
            <a:r>
              <a:rPr lang="en-US" sz="4600" dirty="0"/>
              <a:t>upon the whole world to </a:t>
            </a:r>
            <a:r>
              <a:rPr lang="en-US" sz="4600" u="sng" dirty="0"/>
              <a:t>test</a:t>
            </a:r>
            <a:r>
              <a:rPr lang="en-US" sz="4600" dirty="0"/>
              <a:t> those who live on the earth. </a:t>
            </a:r>
          </a:p>
        </p:txBody>
      </p:sp>
      <p:sp>
        <p:nvSpPr>
          <p:cNvPr id="4" name="TextBox 3">
            <a:extLst>
              <a:ext uri="{FF2B5EF4-FFF2-40B4-BE49-F238E27FC236}">
                <a16:creationId xmlns:a16="http://schemas.microsoft.com/office/drawing/2014/main" id="{C1696010-03DF-4329-BB18-971D91B78121}"/>
              </a:ext>
            </a:extLst>
          </p:cNvPr>
          <p:cNvSpPr txBox="1"/>
          <p:nvPr/>
        </p:nvSpPr>
        <p:spPr>
          <a:xfrm>
            <a:off x="452627" y="5321808"/>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Revelations 3:10 (NIV)</a:t>
            </a:r>
          </a:p>
        </p:txBody>
      </p:sp>
    </p:spTree>
    <p:extLst>
      <p:ext uri="{BB962C8B-B14F-4D97-AF65-F5344CB8AC3E}">
        <p14:creationId xmlns:p14="http://schemas.microsoft.com/office/powerpoint/2010/main" val="132052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41684" y="502024"/>
            <a:ext cx="10999814" cy="5594051"/>
          </a:xfrm>
        </p:spPr>
        <p:txBody>
          <a:bodyPr>
            <a:noAutofit/>
          </a:bodyPr>
          <a:lstStyle/>
          <a:p>
            <a:pPr marL="0" indent="0">
              <a:lnSpc>
                <a:spcPct val="100000"/>
              </a:lnSpc>
              <a:spcBef>
                <a:spcPts val="0"/>
              </a:spcBef>
              <a:buNone/>
            </a:pPr>
            <a:r>
              <a:rPr lang="en-US" sz="4600" dirty="0"/>
              <a:t>They had been faithful to . . .</a:t>
            </a:r>
          </a:p>
          <a:p>
            <a:pPr marL="0" indent="0">
              <a:lnSpc>
                <a:spcPct val="100000"/>
              </a:lnSpc>
              <a:spcBef>
                <a:spcPts val="0"/>
              </a:spcBef>
              <a:buNone/>
            </a:pPr>
            <a:r>
              <a:rPr lang="en-US" sz="4600" dirty="0">
                <a:solidFill>
                  <a:srgbClr val="FFFF00"/>
                </a:solidFill>
              </a:rPr>
              <a:t>see the sin’s ugliness &amp; still trust and believe</a:t>
            </a:r>
          </a:p>
          <a:p>
            <a:pPr marL="0" indent="0">
              <a:lnSpc>
                <a:spcPct val="100000"/>
              </a:lnSpc>
              <a:spcBef>
                <a:spcPts val="0"/>
              </a:spcBef>
              <a:buNone/>
            </a:pPr>
            <a:endParaRPr lang="en-US" sz="4600" dirty="0"/>
          </a:p>
          <a:p>
            <a:pPr marL="0" indent="0">
              <a:lnSpc>
                <a:spcPct val="100000"/>
              </a:lnSpc>
              <a:spcBef>
                <a:spcPts val="0"/>
              </a:spcBef>
              <a:buNone/>
            </a:pPr>
            <a:r>
              <a:rPr lang="en-US" sz="4600" dirty="0"/>
              <a:t>We tend to become people who care more about how our society looks or supports us than seeing how desperately it needs the Jesus in </a:t>
            </a:r>
            <a:r>
              <a:rPr lang="en-US" sz="4600" u="sng" dirty="0"/>
              <a:t>us</a:t>
            </a:r>
            <a:r>
              <a:rPr lang="en-US" sz="4600" dirty="0"/>
              <a:t>.</a:t>
            </a:r>
          </a:p>
        </p:txBody>
      </p:sp>
    </p:spTree>
    <p:extLst>
      <p:ext uri="{BB962C8B-B14F-4D97-AF65-F5344CB8AC3E}">
        <p14:creationId xmlns:p14="http://schemas.microsoft.com/office/powerpoint/2010/main" val="351056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04289" y="673768"/>
            <a:ext cx="10983422" cy="4648040"/>
          </a:xfrm>
        </p:spPr>
        <p:txBody>
          <a:bodyPr>
            <a:noAutofit/>
          </a:bodyPr>
          <a:lstStyle/>
          <a:p>
            <a:pPr marL="0" indent="0">
              <a:lnSpc>
                <a:spcPct val="100000"/>
              </a:lnSpc>
              <a:spcBef>
                <a:spcPts val="0"/>
              </a:spcBef>
              <a:buNone/>
            </a:pPr>
            <a:r>
              <a:rPr lang="en-US" sz="4600" b="1" dirty="0">
                <a:solidFill>
                  <a:srgbClr val="FFFF00"/>
                </a:solidFill>
              </a:rPr>
              <a:t>5. What ‘small’ choice should they make?</a:t>
            </a:r>
          </a:p>
          <a:p>
            <a:pPr marL="0" indent="0">
              <a:lnSpc>
                <a:spcPct val="100000"/>
              </a:lnSpc>
              <a:spcBef>
                <a:spcPts val="0"/>
              </a:spcBef>
              <a:buNone/>
            </a:pPr>
            <a:endParaRPr lang="en-US" sz="4600" dirty="0"/>
          </a:p>
          <a:p>
            <a:pPr marL="0" indent="0">
              <a:lnSpc>
                <a:spcPct val="100000"/>
              </a:lnSpc>
              <a:spcBef>
                <a:spcPts val="0"/>
              </a:spcBef>
              <a:buNone/>
            </a:pPr>
            <a:r>
              <a:rPr lang="en-US" sz="4600" dirty="0"/>
              <a:t>I am coming soon. </a:t>
            </a:r>
            <a:r>
              <a:rPr lang="en-US" sz="4600" dirty="0">
                <a:solidFill>
                  <a:srgbClr val="FFFF00"/>
                </a:solidFill>
              </a:rPr>
              <a:t>Hold on to what you have</a:t>
            </a:r>
            <a:r>
              <a:rPr lang="en-US" sz="4600" dirty="0"/>
              <a:t>, so that no one will take your crown.</a:t>
            </a:r>
          </a:p>
        </p:txBody>
      </p:sp>
      <p:sp>
        <p:nvSpPr>
          <p:cNvPr id="4" name="TextBox 3">
            <a:extLst>
              <a:ext uri="{FF2B5EF4-FFF2-40B4-BE49-F238E27FC236}">
                <a16:creationId xmlns:a16="http://schemas.microsoft.com/office/drawing/2014/main" id="{C1696010-03DF-4329-BB18-971D91B78121}"/>
              </a:ext>
            </a:extLst>
          </p:cNvPr>
          <p:cNvSpPr txBox="1"/>
          <p:nvPr/>
        </p:nvSpPr>
        <p:spPr>
          <a:xfrm>
            <a:off x="452627" y="5321808"/>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Revelations 3:11 (NIV)</a:t>
            </a:r>
          </a:p>
        </p:txBody>
      </p:sp>
    </p:spTree>
    <p:extLst>
      <p:ext uri="{BB962C8B-B14F-4D97-AF65-F5344CB8AC3E}">
        <p14:creationId xmlns:p14="http://schemas.microsoft.com/office/powerpoint/2010/main" val="1783985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62940" y="877993"/>
            <a:ext cx="10924770" cy="5487024"/>
          </a:xfrm>
        </p:spPr>
        <p:txBody>
          <a:bodyPr>
            <a:noAutofit/>
          </a:bodyPr>
          <a:lstStyle/>
          <a:p>
            <a:pPr marL="0" indent="0">
              <a:lnSpc>
                <a:spcPct val="100000"/>
              </a:lnSpc>
              <a:spcBef>
                <a:spcPts val="0"/>
              </a:spcBef>
              <a:buNone/>
            </a:pPr>
            <a:r>
              <a:rPr lang="en-US" sz="4700" dirty="0"/>
              <a:t>They had an “open door” despite the trial ahead if they would hold onto . . .</a:t>
            </a:r>
          </a:p>
          <a:p>
            <a:pPr marL="0" indent="0">
              <a:lnSpc>
                <a:spcPct val="100000"/>
              </a:lnSpc>
              <a:spcBef>
                <a:spcPts val="0"/>
              </a:spcBef>
              <a:buNone/>
            </a:pPr>
            <a:endParaRPr lang="en-US" sz="3000" dirty="0">
              <a:solidFill>
                <a:srgbClr val="FFFF00"/>
              </a:solidFill>
            </a:endParaRPr>
          </a:p>
          <a:p>
            <a:pPr marL="0" indent="0">
              <a:lnSpc>
                <a:spcPct val="100000"/>
              </a:lnSpc>
              <a:spcBef>
                <a:spcPts val="0"/>
              </a:spcBef>
              <a:buNone/>
            </a:pPr>
            <a:r>
              <a:rPr lang="en-US" sz="4700" dirty="0"/>
              <a:t>   His One New Command</a:t>
            </a:r>
          </a:p>
          <a:p>
            <a:pPr marL="0" indent="0">
              <a:lnSpc>
                <a:spcPct val="100000"/>
              </a:lnSpc>
              <a:spcBef>
                <a:spcPts val="0"/>
              </a:spcBef>
              <a:buNone/>
            </a:pPr>
            <a:r>
              <a:rPr lang="en-US" sz="4700" dirty="0"/>
              <a:t>+ His Name</a:t>
            </a:r>
          </a:p>
          <a:p>
            <a:pPr marL="0" indent="0">
              <a:lnSpc>
                <a:spcPct val="100000"/>
              </a:lnSpc>
              <a:spcBef>
                <a:spcPts val="0"/>
              </a:spcBef>
              <a:buNone/>
            </a:pPr>
            <a:r>
              <a:rPr lang="en-US" sz="4700" dirty="0"/>
              <a:t>+ </a:t>
            </a:r>
            <a:r>
              <a:rPr lang="en-US" sz="4700" u="sng" dirty="0"/>
              <a:t>His Patient Endurance</a:t>
            </a:r>
          </a:p>
          <a:p>
            <a:pPr marL="0" indent="0">
              <a:lnSpc>
                <a:spcPct val="100000"/>
              </a:lnSpc>
              <a:spcBef>
                <a:spcPts val="0"/>
              </a:spcBef>
              <a:buNone/>
            </a:pPr>
            <a:endParaRPr lang="en-US" sz="1500" u="sng" dirty="0"/>
          </a:p>
          <a:p>
            <a:pPr marL="0" indent="0">
              <a:lnSpc>
                <a:spcPct val="100000"/>
              </a:lnSpc>
              <a:spcBef>
                <a:spcPts val="0"/>
              </a:spcBef>
              <a:buNone/>
            </a:pPr>
            <a:r>
              <a:rPr lang="en-US" sz="4700" dirty="0">
                <a:solidFill>
                  <a:srgbClr val="FFFF00"/>
                </a:solidFill>
              </a:rPr>
              <a:t>= Love One Another His Way</a:t>
            </a:r>
          </a:p>
        </p:txBody>
      </p:sp>
    </p:spTree>
    <p:extLst>
      <p:ext uri="{BB962C8B-B14F-4D97-AF65-F5344CB8AC3E}">
        <p14:creationId xmlns:p14="http://schemas.microsoft.com/office/powerpoint/2010/main" val="396300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2456329" y="729403"/>
            <a:ext cx="9131382" cy="4855643"/>
          </a:xfrm>
        </p:spPr>
        <p:txBody>
          <a:bodyPr>
            <a:noAutofit/>
          </a:bodyPr>
          <a:lstStyle/>
          <a:p>
            <a:pPr marL="0" indent="0">
              <a:lnSpc>
                <a:spcPct val="100000"/>
              </a:lnSpc>
              <a:spcBef>
                <a:spcPts val="0"/>
              </a:spcBef>
              <a:buNone/>
            </a:pPr>
            <a:r>
              <a:rPr lang="en-US" sz="4500" dirty="0"/>
              <a:t>“My prayer is not for them alone. I pray also for those who will believe in me through their message, that all of them may be one, Father, just as you are in me and I am in you. May they also be in us so that the world may believe that you have sent me.</a:t>
            </a:r>
          </a:p>
        </p:txBody>
      </p:sp>
      <p:sp>
        <p:nvSpPr>
          <p:cNvPr id="4" name="TextBox 3">
            <a:extLst>
              <a:ext uri="{FF2B5EF4-FFF2-40B4-BE49-F238E27FC236}">
                <a16:creationId xmlns:a16="http://schemas.microsoft.com/office/drawing/2014/main" id="{C1696010-03DF-4329-BB18-971D91B78121}"/>
              </a:ext>
            </a:extLst>
          </p:cNvPr>
          <p:cNvSpPr txBox="1"/>
          <p:nvPr/>
        </p:nvSpPr>
        <p:spPr>
          <a:xfrm>
            <a:off x="604289" y="5585046"/>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John 17:20-21 (NIV)</a:t>
            </a:r>
          </a:p>
        </p:txBody>
      </p:sp>
    </p:spTree>
    <p:extLst>
      <p:ext uri="{BB962C8B-B14F-4D97-AF65-F5344CB8AC3E}">
        <p14:creationId xmlns:p14="http://schemas.microsoft.com/office/powerpoint/2010/main" val="255296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2492187" y="673768"/>
            <a:ext cx="9095523" cy="4648040"/>
          </a:xfrm>
        </p:spPr>
        <p:txBody>
          <a:bodyPr>
            <a:noAutofit/>
          </a:bodyPr>
          <a:lstStyle/>
          <a:p>
            <a:pPr marL="0" indent="0">
              <a:lnSpc>
                <a:spcPct val="100000"/>
              </a:lnSpc>
              <a:spcBef>
                <a:spcPts val="0"/>
              </a:spcBef>
              <a:buNone/>
            </a:pPr>
            <a:r>
              <a:rPr lang="en-US" sz="4700" dirty="0"/>
              <a:t>I have given them the glory that you gave me, that they may be one as we are one: I in them and you in me. May they be brought to complete unity to let the world know that you sent me and have loved them even as you have loved me.</a:t>
            </a:r>
          </a:p>
        </p:txBody>
      </p:sp>
      <p:sp>
        <p:nvSpPr>
          <p:cNvPr id="4" name="TextBox 3">
            <a:extLst>
              <a:ext uri="{FF2B5EF4-FFF2-40B4-BE49-F238E27FC236}">
                <a16:creationId xmlns:a16="http://schemas.microsoft.com/office/drawing/2014/main" id="{C1696010-03DF-4329-BB18-971D91B78121}"/>
              </a:ext>
            </a:extLst>
          </p:cNvPr>
          <p:cNvSpPr txBox="1"/>
          <p:nvPr/>
        </p:nvSpPr>
        <p:spPr>
          <a:xfrm>
            <a:off x="1056917" y="5722567"/>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John 17:22-23 (NIV)</a:t>
            </a:r>
          </a:p>
        </p:txBody>
      </p:sp>
    </p:spTree>
    <p:extLst>
      <p:ext uri="{BB962C8B-B14F-4D97-AF65-F5344CB8AC3E}">
        <p14:creationId xmlns:p14="http://schemas.microsoft.com/office/powerpoint/2010/main" val="358637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29920" y="701041"/>
            <a:ext cx="10957790" cy="5663976"/>
          </a:xfrm>
        </p:spPr>
        <p:txBody>
          <a:bodyPr>
            <a:noAutofit/>
          </a:bodyPr>
          <a:lstStyle/>
          <a:p>
            <a:pPr marL="0" indent="0" algn="ctr">
              <a:lnSpc>
                <a:spcPct val="100000"/>
              </a:lnSpc>
              <a:spcBef>
                <a:spcPts val="0"/>
              </a:spcBef>
              <a:buNone/>
            </a:pPr>
            <a:endParaRPr lang="en-US" sz="5000" dirty="0">
              <a:solidFill>
                <a:srgbClr val="FFFF00"/>
              </a:solidFill>
            </a:endParaRPr>
          </a:p>
          <a:p>
            <a:pPr marL="0" indent="0" algn="ctr">
              <a:lnSpc>
                <a:spcPct val="100000"/>
              </a:lnSpc>
              <a:spcBef>
                <a:spcPts val="0"/>
              </a:spcBef>
              <a:buNone/>
            </a:pPr>
            <a:r>
              <a:rPr lang="en-US" sz="6000" dirty="0"/>
              <a:t>The ‘smallest’ choice</a:t>
            </a:r>
          </a:p>
          <a:p>
            <a:pPr marL="0" indent="0" algn="ctr">
              <a:lnSpc>
                <a:spcPct val="100000"/>
              </a:lnSpc>
              <a:spcBef>
                <a:spcPts val="0"/>
              </a:spcBef>
              <a:buNone/>
            </a:pPr>
            <a:r>
              <a:rPr lang="en-US" sz="6000" dirty="0"/>
              <a:t>in the biggest moment</a:t>
            </a:r>
          </a:p>
          <a:p>
            <a:pPr marL="0" indent="0">
              <a:lnSpc>
                <a:spcPct val="100000"/>
              </a:lnSpc>
              <a:spcBef>
                <a:spcPts val="0"/>
              </a:spcBef>
              <a:buNone/>
            </a:pPr>
            <a:endParaRPr lang="en-US" sz="5000" b="1" dirty="0"/>
          </a:p>
          <a:p>
            <a:pPr marL="0" indent="0" algn="ctr">
              <a:lnSpc>
                <a:spcPct val="100000"/>
              </a:lnSpc>
              <a:spcBef>
                <a:spcPts val="0"/>
              </a:spcBef>
              <a:buNone/>
            </a:pPr>
            <a:r>
              <a:rPr lang="en-US" sz="5000" b="1" dirty="0">
                <a:solidFill>
                  <a:srgbClr val="FFFF00"/>
                </a:solidFill>
              </a:rPr>
              <a:t>Revelation 3:7-13</a:t>
            </a:r>
          </a:p>
          <a:p>
            <a:pPr marL="0" indent="0">
              <a:lnSpc>
                <a:spcPct val="100000"/>
              </a:lnSpc>
              <a:spcBef>
                <a:spcPts val="0"/>
              </a:spcBef>
              <a:buNone/>
            </a:pPr>
            <a:endParaRPr lang="en-US" sz="5000" b="1" dirty="0"/>
          </a:p>
          <a:p>
            <a:pPr marL="0" indent="0">
              <a:lnSpc>
                <a:spcPct val="100000"/>
              </a:lnSpc>
              <a:spcBef>
                <a:spcPts val="0"/>
              </a:spcBef>
              <a:buNone/>
            </a:pPr>
            <a:endParaRPr lang="en-US" sz="5000" dirty="0"/>
          </a:p>
        </p:txBody>
      </p:sp>
    </p:spTree>
    <p:extLst>
      <p:ext uri="{BB962C8B-B14F-4D97-AF65-F5344CB8AC3E}">
        <p14:creationId xmlns:p14="http://schemas.microsoft.com/office/powerpoint/2010/main" val="1833341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452629" y="669912"/>
            <a:ext cx="7974196" cy="4648040"/>
          </a:xfrm>
        </p:spPr>
        <p:txBody>
          <a:bodyPr>
            <a:noAutofit/>
          </a:bodyPr>
          <a:lstStyle/>
          <a:p>
            <a:pPr marL="0" indent="0">
              <a:lnSpc>
                <a:spcPct val="100000"/>
              </a:lnSpc>
              <a:spcBef>
                <a:spcPts val="0"/>
              </a:spcBef>
              <a:buNone/>
            </a:pPr>
            <a:r>
              <a:rPr lang="en-US" sz="4700" dirty="0"/>
              <a:t>Between the time of Judas’ betrayal and the crucifixion – presumably the two hardest  and most painful experiences of Jesus’ earthly life – he prayed for unity among His followers. </a:t>
            </a:r>
          </a:p>
        </p:txBody>
      </p:sp>
      <p:sp>
        <p:nvSpPr>
          <p:cNvPr id="4" name="TextBox 3">
            <a:extLst>
              <a:ext uri="{FF2B5EF4-FFF2-40B4-BE49-F238E27FC236}">
                <a16:creationId xmlns:a16="http://schemas.microsoft.com/office/drawing/2014/main" id="{C1696010-03DF-4329-BB18-971D91B78121}"/>
              </a:ext>
            </a:extLst>
          </p:cNvPr>
          <p:cNvSpPr txBox="1"/>
          <p:nvPr/>
        </p:nvSpPr>
        <p:spPr>
          <a:xfrm>
            <a:off x="452628" y="5321808"/>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solidFill>
                  <a:schemeClr val="bg1">
                    <a:lumMod val="75000"/>
                  </a:schemeClr>
                </a:solidFill>
              </a:rPr>
              <a:t> - Rev. Ruth Haley Barton</a:t>
            </a:r>
          </a:p>
        </p:txBody>
      </p:sp>
    </p:spTree>
    <p:extLst>
      <p:ext uri="{BB962C8B-B14F-4D97-AF65-F5344CB8AC3E}">
        <p14:creationId xmlns:p14="http://schemas.microsoft.com/office/powerpoint/2010/main" val="164361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04289" y="673768"/>
            <a:ext cx="7840464" cy="4648040"/>
          </a:xfrm>
        </p:spPr>
        <p:txBody>
          <a:bodyPr>
            <a:noAutofit/>
          </a:bodyPr>
          <a:lstStyle/>
          <a:p>
            <a:pPr marL="0" indent="0">
              <a:lnSpc>
                <a:spcPct val="100000"/>
              </a:lnSpc>
              <a:spcBef>
                <a:spcPts val="0"/>
              </a:spcBef>
              <a:buNone/>
            </a:pPr>
            <a:r>
              <a:rPr lang="en-US" sz="4700" dirty="0"/>
              <a:t>Even though he had already been betrayed and would be again, he still believed in the possibility of unity among his followers. His heartfelt cry to his Father so close to His time of death was still this.</a:t>
            </a:r>
          </a:p>
        </p:txBody>
      </p:sp>
    </p:spTree>
    <p:extLst>
      <p:ext uri="{BB962C8B-B14F-4D97-AF65-F5344CB8AC3E}">
        <p14:creationId xmlns:p14="http://schemas.microsoft.com/office/powerpoint/2010/main" val="1579913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04289" y="673768"/>
            <a:ext cx="7804605" cy="4648040"/>
          </a:xfrm>
        </p:spPr>
        <p:txBody>
          <a:bodyPr>
            <a:noAutofit/>
          </a:bodyPr>
          <a:lstStyle/>
          <a:p>
            <a:pPr marL="0" indent="0">
              <a:lnSpc>
                <a:spcPct val="100000"/>
              </a:lnSpc>
              <a:spcBef>
                <a:spcPts val="0"/>
              </a:spcBef>
              <a:buNone/>
            </a:pPr>
            <a:r>
              <a:rPr lang="en-US" sz="4700" dirty="0"/>
              <a:t>He could have prayed for them to preach the Gospel, build the Kingdom or defeat the enemy . . . but instead, He still prayed for unity. </a:t>
            </a:r>
          </a:p>
        </p:txBody>
      </p:sp>
    </p:spTree>
    <p:extLst>
      <p:ext uri="{BB962C8B-B14F-4D97-AF65-F5344CB8AC3E}">
        <p14:creationId xmlns:p14="http://schemas.microsoft.com/office/powerpoint/2010/main" val="562657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04289" y="673768"/>
            <a:ext cx="7804605" cy="4648040"/>
          </a:xfrm>
        </p:spPr>
        <p:txBody>
          <a:bodyPr>
            <a:noAutofit/>
          </a:bodyPr>
          <a:lstStyle/>
          <a:p>
            <a:pPr marL="0" indent="0">
              <a:lnSpc>
                <a:spcPct val="100000"/>
              </a:lnSpc>
              <a:spcBef>
                <a:spcPts val="0"/>
              </a:spcBef>
              <a:buNone/>
            </a:pPr>
            <a:r>
              <a:rPr lang="en-US" sz="4700" dirty="0"/>
              <a:t>Maybe that is because our oneness in Christ is the preaching of the Gospel, the building of the Kingdom and how we defeat Satan. </a:t>
            </a:r>
          </a:p>
        </p:txBody>
      </p:sp>
    </p:spTree>
    <p:extLst>
      <p:ext uri="{BB962C8B-B14F-4D97-AF65-F5344CB8AC3E}">
        <p14:creationId xmlns:p14="http://schemas.microsoft.com/office/powerpoint/2010/main" val="4101894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04289" y="673768"/>
            <a:ext cx="7822535" cy="4648040"/>
          </a:xfrm>
        </p:spPr>
        <p:txBody>
          <a:bodyPr>
            <a:noAutofit/>
          </a:bodyPr>
          <a:lstStyle/>
          <a:p>
            <a:pPr marL="0" indent="0">
              <a:lnSpc>
                <a:spcPct val="100000"/>
              </a:lnSpc>
              <a:spcBef>
                <a:spcPts val="0"/>
              </a:spcBef>
              <a:buNone/>
            </a:pPr>
            <a:r>
              <a:rPr lang="en-US" sz="4700" dirty="0"/>
              <a:t>For true followers of Christ, unity is not just one good priority among many. It seemed to be all Jesus wanted as everything else fell away and he faced His death.</a:t>
            </a:r>
          </a:p>
        </p:txBody>
      </p:sp>
      <p:sp>
        <p:nvSpPr>
          <p:cNvPr id="4" name="TextBox 3">
            <a:extLst>
              <a:ext uri="{FF2B5EF4-FFF2-40B4-BE49-F238E27FC236}">
                <a16:creationId xmlns:a16="http://schemas.microsoft.com/office/drawing/2014/main" id="{C1696010-03DF-4329-BB18-971D91B78121}"/>
              </a:ext>
            </a:extLst>
          </p:cNvPr>
          <p:cNvSpPr txBox="1"/>
          <p:nvPr/>
        </p:nvSpPr>
        <p:spPr>
          <a:xfrm>
            <a:off x="452628" y="5321808"/>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Rev. Ruth Haley Barton</a:t>
            </a:r>
          </a:p>
        </p:txBody>
      </p:sp>
    </p:spTree>
    <p:extLst>
      <p:ext uri="{BB962C8B-B14F-4D97-AF65-F5344CB8AC3E}">
        <p14:creationId xmlns:p14="http://schemas.microsoft.com/office/powerpoint/2010/main" val="1899510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29920" y="701041"/>
            <a:ext cx="10957790" cy="5663976"/>
          </a:xfrm>
        </p:spPr>
        <p:txBody>
          <a:bodyPr>
            <a:noAutofit/>
          </a:bodyPr>
          <a:lstStyle/>
          <a:p>
            <a:pPr marL="0" indent="0" algn="ctr">
              <a:lnSpc>
                <a:spcPct val="100000"/>
              </a:lnSpc>
              <a:spcBef>
                <a:spcPts val="0"/>
              </a:spcBef>
              <a:buNone/>
            </a:pPr>
            <a:r>
              <a:rPr lang="en-US" sz="4500" b="1" u="sng" dirty="0"/>
              <a:t>The Smallest Choice In The Biggest Moment</a:t>
            </a:r>
          </a:p>
          <a:p>
            <a:pPr marL="0" indent="0" algn="ctr">
              <a:lnSpc>
                <a:spcPct val="100000"/>
              </a:lnSpc>
              <a:spcBef>
                <a:spcPts val="0"/>
              </a:spcBef>
              <a:buNone/>
            </a:pPr>
            <a:endParaRPr lang="en-US" sz="4500" dirty="0"/>
          </a:p>
          <a:p>
            <a:pPr marL="0" indent="0" algn="ctr">
              <a:lnSpc>
                <a:spcPct val="100000"/>
              </a:lnSpc>
              <a:spcBef>
                <a:spcPts val="0"/>
              </a:spcBef>
              <a:buNone/>
            </a:pPr>
            <a:r>
              <a:rPr lang="en-US" sz="4500" dirty="0"/>
              <a:t>When I feel the </a:t>
            </a:r>
            <a:r>
              <a:rPr lang="en-US" sz="4500" dirty="0">
                <a:solidFill>
                  <a:srgbClr val="FFFF00"/>
                </a:solidFill>
              </a:rPr>
              <a:t>most</a:t>
            </a:r>
            <a:r>
              <a:rPr lang="en-US" sz="4500" dirty="0"/>
              <a:t> pressure</a:t>
            </a:r>
          </a:p>
          <a:p>
            <a:pPr marL="0" indent="0" algn="ctr">
              <a:lnSpc>
                <a:spcPct val="100000"/>
              </a:lnSpc>
              <a:spcBef>
                <a:spcPts val="0"/>
              </a:spcBef>
              <a:buNone/>
            </a:pPr>
            <a:r>
              <a:rPr lang="en-US" sz="4500" dirty="0"/>
              <a:t>and have the </a:t>
            </a:r>
            <a:r>
              <a:rPr lang="en-US" sz="4500" dirty="0">
                <a:solidFill>
                  <a:srgbClr val="FFFF00"/>
                </a:solidFill>
              </a:rPr>
              <a:t>least</a:t>
            </a:r>
            <a:r>
              <a:rPr lang="en-US" sz="4500" dirty="0"/>
              <a:t> reason to</a:t>
            </a:r>
          </a:p>
          <a:p>
            <a:pPr marL="0" indent="0" algn="ctr">
              <a:lnSpc>
                <a:spcPct val="100000"/>
              </a:lnSpc>
              <a:spcBef>
                <a:spcPts val="0"/>
              </a:spcBef>
              <a:buNone/>
            </a:pPr>
            <a:r>
              <a:rPr lang="en-US" sz="4500" dirty="0"/>
              <a:t>love my fellow believer,</a:t>
            </a:r>
          </a:p>
          <a:p>
            <a:pPr marL="0" indent="0" algn="ctr">
              <a:lnSpc>
                <a:spcPct val="100000"/>
              </a:lnSpc>
              <a:spcBef>
                <a:spcPts val="0"/>
              </a:spcBef>
              <a:buNone/>
            </a:pPr>
            <a:r>
              <a:rPr lang="en-US" sz="4500" dirty="0"/>
              <a:t>Jesus gives me the </a:t>
            </a:r>
            <a:r>
              <a:rPr lang="en-US" sz="4500" dirty="0">
                <a:solidFill>
                  <a:srgbClr val="FFFF00"/>
                </a:solidFill>
              </a:rPr>
              <a:t>greatest</a:t>
            </a:r>
            <a:r>
              <a:rPr lang="en-US" sz="4500" dirty="0"/>
              <a:t> chance</a:t>
            </a:r>
          </a:p>
          <a:p>
            <a:pPr marL="0" indent="0" algn="ctr">
              <a:lnSpc>
                <a:spcPct val="100000"/>
              </a:lnSpc>
              <a:spcBef>
                <a:spcPts val="0"/>
              </a:spcBef>
              <a:buNone/>
            </a:pPr>
            <a:r>
              <a:rPr lang="en-US" sz="4500" dirty="0"/>
              <a:t>to overcome &amp; cause the world to know Him</a:t>
            </a:r>
          </a:p>
          <a:p>
            <a:pPr marL="0" indent="0">
              <a:lnSpc>
                <a:spcPct val="100000"/>
              </a:lnSpc>
              <a:spcBef>
                <a:spcPts val="0"/>
              </a:spcBef>
              <a:buNone/>
            </a:pPr>
            <a:endParaRPr lang="en-US" sz="5000" b="1" dirty="0"/>
          </a:p>
          <a:p>
            <a:pPr marL="0" indent="0">
              <a:lnSpc>
                <a:spcPct val="100000"/>
              </a:lnSpc>
              <a:spcBef>
                <a:spcPts val="0"/>
              </a:spcBef>
              <a:buNone/>
            </a:pPr>
            <a:endParaRPr lang="en-US" sz="5000" dirty="0"/>
          </a:p>
        </p:txBody>
      </p:sp>
    </p:spTree>
    <p:extLst>
      <p:ext uri="{BB962C8B-B14F-4D97-AF65-F5344CB8AC3E}">
        <p14:creationId xmlns:p14="http://schemas.microsoft.com/office/powerpoint/2010/main" val="3737059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04289" y="673768"/>
            <a:ext cx="10983422" cy="4648040"/>
          </a:xfrm>
        </p:spPr>
        <p:txBody>
          <a:bodyPr>
            <a:noAutofit/>
          </a:bodyPr>
          <a:lstStyle/>
          <a:p>
            <a:pPr marL="0" indent="0">
              <a:lnSpc>
                <a:spcPct val="100000"/>
              </a:lnSpc>
              <a:spcBef>
                <a:spcPts val="0"/>
              </a:spcBef>
              <a:buNone/>
            </a:pPr>
            <a:r>
              <a:rPr lang="en-US" sz="4500" dirty="0"/>
              <a:t>To the one who </a:t>
            </a:r>
            <a:r>
              <a:rPr lang="en-US" sz="4500" dirty="0">
                <a:solidFill>
                  <a:srgbClr val="FFFF00"/>
                </a:solidFill>
              </a:rPr>
              <a:t>overcomes</a:t>
            </a:r>
            <a:r>
              <a:rPr lang="en-US" sz="4500" dirty="0"/>
              <a:t> I will make a </a:t>
            </a:r>
            <a:r>
              <a:rPr lang="en-US" sz="4500" dirty="0">
                <a:solidFill>
                  <a:srgbClr val="FFFF00"/>
                </a:solidFill>
              </a:rPr>
              <a:t>pillar</a:t>
            </a:r>
            <a:r>
              <a:rPr lang="en-US" sz="4500" dirty="0"/>
              <a:t> in the temple of my God. Never again will he leave it. I will write on him </a:t>
            </a:r>
            <a:r>
              <a:rPr lang="en-US" sz="4500" dirty="0">
                <a:solidFill>
                  <a:srgbClr val="FFFF00"/>
                </a:solidFill>
              </a:rPr>
              <a:t>the name of my God</a:t>
            </a:r>
            <a:r>
              <a:rPr lang="en-US" sz="4500" dirty="0"/>
              <a:t> and the name of the city of my God, the new Jerusalem, which is coming down out of heaven from my God; and I will also write on him </a:t>
            </a:r>
            <a:r>
              <a:rPr lang="en-US" sz="4500" dirty="0">
                <a:solidFill>
                  <a:srgbClr val="FFFF00"/>
                </a:solidFill>
              </a:rPr>
              <a:t>my new name</a:t>
            </a:r>
            <a:r>
              <a:rPr lang="en-US" sz="4500" dirty="0"/>
              <a:t>.</a:t>
            </a:r>
          </a:p>
          <a:p>
            <a:pPr marL="0" indent="0">
              <a:lnSpc>
                <a:spcPct val="100000"/>
              </a:lnSpc>
              <a:spcBef>
                <a:spcPts val="0"/>
              </a:spcBef>
              <a:buNone/>
            </a:pPr>
            <a:endParaRPr lang="en-US" sz="5000" dirty="0"/>
          </a:p>
        </p:txBody>
      </p:sp>
      <p:sp>
        <p:nvSpPr>
          <p:cNvPr id="4" name="TextBox 3">
            <a:extLst>
              <a:ext uri="{FF2B5EF4-FFF2-40B4-BE49-F238E27FC236}">
                <a16:creationId xmlns:a16="http://schemas.microsoft.com/office/drawing/2014/main" id="{C1696010-03DF-4329-BB18-971D91B78121}"/>
              </a:ext>
            </a:extLst>
          </p:cNvPr>
          <p:cNvSpPr txBox="1"/>
          <p:nvPr/>
        </p:nvSpPr>
        <p:spPr>
          <a:xfrm>
            <a:off x="452627" y="5298948"/>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 Rev 3:12 (NIV)</a:t>
            </a:r>
          </a:p>
        </p:txBody>
      </p:sp>
    </p:spTree>
    <p:extLst>
      <p:ext uri="{BB962C8B-B14F-4D97-AF65-F5344CB8AC3E}">
        <p14:creationId xmlns:p14="http://schemas.microsoft.com/office/powerpoint/2010/main" val="427642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62940" y="877993"/>
            <a:ext cx="10924770" cy="5487024"/>
          </a:xfrm>
        </p:spPr>
        <p:txBody>
          <a:bodyPr>
            <a:noAutofit/>
          </a:bodyPr>
          <a:lstStyle/>
          <a:p>
            <a:pPr marL="0" indent="0">
              <a:lnSpc>
                <a:spcPct val="100000"/>
              </a:lnSpc>
              <a:spcBef>
                <a:spcPts val="0"/>
              </a:spcBef>
              <a:buNone/>
            </a:pPr>
            <a:r>
              <a:rPr lang="en-US" sz="4700" dirty="0"/>
              <a:t>“Hold On To What You Have”</a:t>
            </a:r>
          </a:p>
          <a:p>
            <a:pPr marL="0" indent="0">
              <a:lnSpc>
                <a:spcPct val="100000"/>
              </a:lnSpc>
              <a:spcBef>
                <a:spcPts val="0"/>
              </a:spcBef>
              <a:buNone/>
            </a:pPr>
            <a:endParaRPr lang="en-US" sz="4700" dirty="0">
              <a:solidFill>
                <a:srgbClr val="FFFF00"/>
              </a:solidFill>
            </a:endParaRPr>
          </a:p>
          <a:p>
            <a:pPr marL="0" indent="0">
              <a:lnSpc>
                <a:spcPct val="100000"/>
              </a:lnSpc>
              <a:spcBef>
                <a:spcPts val="0"/>
              </a:spcBef>
              <a:buNone/>
            </a:pPr>
            <a:r>
              <a:rPr lang="en-US" sz="4700" dirty="0"/>
              <a:t>   His One New Command</a:t>
            </a:r>
          </a:p>
          <a:p>
            <a:pPr marL="0" indent="0">
              <a:lnSpc>
                <a:spcPct val="100000"/>
              </a:lnSpc>
              <a:spcBef>
                <a:spcPts val="0"/>
              </a:spcBef>
              <a:buNone/>
            </a:pPr>
            <a:r>
              <a:rPr lang="en-US" sz="4700" dirty="0"/>
              <a:t>+ His Name</a:t>
            </a:r>
          </a:p>
          <a:p>
            <a:pPr marL="0" indent="0">
              <a:lnSpc>
                <a:spcPct val="100000"/>
              </a:lnSpc>
              <a:spcBef>
                <a:spcPts val="0"/>
              </a:spcBef>
              <a:buNone/>
            </a:pPr>
            <a:r>
              <a:rPr lang="en-US" sz="4700" dirty="0"/>
              <a:t>+ </a:t>
            </a:r>
            <a:r>
              <a:rPr lang="en-US" sz="4700" u="sng" dirty="0"/>
              <a:t>His Patient Endurance</a:t>
            </a:r>
          </a:p>
          <a:p>
            <a:pPr marL="0" indent="0">
              <a:lnSpc>
                <a:spcPct val="100000"/>
              </a:lnSpc>
              <a:spcBef>
                <a:spcPts val="0"/>
              </a:spcBef>
              <a:buNone/>
            </a:pPr>
            <a:endParaRPr lang="en-US" sz="1500" u="sng" dirty="0"/>
          </a:p>
          <a:p>
            <a:pPr marL="0" indent="0">
              <a:lnSpc>
                <a:spcPct val="100000"/>
              </a:lnSpc>
              <a:spcBef>
                <a:spcPts val="0"/>
              </a:spcBef>
              <a:buNone/>
            </a:pPr>
            <a:r>
              <a:rPr lang="en-US" sz="4700" dirty="0">
                <a:solidFill>
                  <a:srgbClr val="FFFF00"/>
                </a:solidFill>
              </a:rPr>
              <a:t>= Love One Another His Way</a:t>
            </a:r>
          </a:p>
        </p:txBody>
      </p:sp>
    </p:spTree>
    <p:extLst>
      <p:ext uri="{BB962C8B-B14F-4D97-AF65-F5344CB8AC3E}">
        <p14:creationId xmlns:p14="http://schemas.microsoft.com/office/powerpoint/2010/main" val="539415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33615" y="652144"/>
            <a:ext cx="10924770" cy="5629911"/>
          </a:xfrm>
        </p:spPr>
        <p:txBody>
          <a:bodyPr>
            <a:noAutofit/>
          </a:bodyPr>
          <a:lstStyle/>
          <a:p>
            <a:pPr marL="0" indent="0">
              <a:lnSpc>
                <a:spcPct val="100000"/>
              </a:lnSpc>
              <a:spcBef>
                <a:spcPts val="0"/>
              </a:spcBef>
              <a:buNone/>
            </a:pPr>
            <a:r>
              <a:rPr lang="en-US" sz="4700" b="1" dirty="0"/>
              <a:t>To “Hold On”, You Have To “Let Go” . . . </a:t>
            </a:r>
          </a:p>
          <a:p>
            <a:pPr marL="0" indent="0">
              <a:lnSpc>
                <a:spcPct val="100000"/>
              </a:lnSpc>
              <a:spcBef>
                <a:spcPts val="0"/>
              </a:spcBef>
              <a:buNone/>
            </a:pPr>
            <a:r>
              <a:rPr lang="en-US" sz="4300" i="1" dirty="0">
                <a:solidFill>
                  <a:schemeClr val="bg1">
                    <a:lumMod val="75000"/>
                  </a:schemeClr>
                </a:solidFill>
              </a:rPr>
              <a:t>[bitterness, isolation, fear, pride, etc.]</a:t>
            </a:r>
          </a:p>
          <a:p>
            <a:pPr marL="0" indent="0">
              <a:lnSpc>
                <a:spcPct val="100000"/>
              </a:lnSpc>
              <a:spcBef>
                <a:spcPts val="0"/>
              </a:spcBef>
              <a:buNone/>
            </a:pPr>
            <a:endParaRPr lang="en-US" sz="2000" dirty="0">
              <a:solidFill>
                <a:srgbClr val="FFFF00"/>
              </a:solidFill>
            </a:endParaRPr>
          </a:p>
          <a:p>
            <a:pPr marL="0" indent="0">
              <a:lnSpc>
                <a:spcPct val="100000"/>
              </a:lnSpc>
              <a:spcBef>
                <a:spcPts val="0"/>
              </a:spcBef>
              <a:buNone/>
            </a:pPr>
            <a:r>
              <a:rPr lang="en-US" sz="4700" dirty="0">
                <a:solidFill>
                  <a:srgbClr val="FFFF00"/>
                </a:solidFill>
              </a:rPr>
              <a:t>Possible Next Step</a:t>
            </a:r>
          </a:p>
          <a:p>
            <a:pPr marL="0" indent="0">
              <a:lnSpc>
                <a:spcPct val="100000"/>
              </a:lnSpc>
              <a:spcBef>
                <a:spcPts val="0"/>
              </a:spcBef>
              <a:buNone/>
            </a:pPr>
            <a:r>
              <a:rPr lang="en-US" sz="4700" dirty="0"/>
              <a:t> - </a:t>
            </a:r>
            <a:r>
              <a:rPr lang="en-US" sz="4500" dirty="0"/>
              <a:t>Receiving forgiveness		- Prayer request</a:t>
            </a:r>
          </a:p>
          <a:p>
            <a:pPr marL="0" indent="0">
              <a:lnSpc>
                <a:spcPct val="100000"/>
              </a:lnSpc>
              <a:spcBef>
                <a:spcPts val="0"/>
              </a:spcBef>
              <a:buNone/>
            </a:pPr>
            <a:r>
              <a:rPr lang="en-US" sz="4500" dirty="0"/>
              <a:t> - Giving forgiveness		- Serving for Him</a:t>
            </a:r>
          </a:p>
          <a:p>
            <a:pPr marL="0" indent="0">
              <a:lnSpc>
                <a:spcPct val="100000"/>
              </a:lnSpc>
              <a:spcBef>
                <a:spcPts val="0"/>
              </a:spcBef>
              <a:buNone/>
            </a:pPr>
            <a:r>
              <a:rPr lang="en-US" sz="4500" dirty="0"/>
              <a:t> - Fasting media				- Joining a group</a:t>
            </a:r>
          </a:p>
          <a:p>
            <a:pPr marL="0" indent="0">
              <a:lnSpc>
                <a:spcPct val="100000"/>
              </a:lnSpc>
              <a:spcBef>
                <a:spcPts val="0"/>
              </a:spcBef>
              <a:buNone/>
            </a:pPr>
            <a:endParaRPr lang="en-US" sz="2000" dirty="0"/>
          </a:p>
          <a:p>
            <a:pPr marL="0" indent="0">
              <a:lnSpc>
                <a:spcPct val="100000"/>
              </a:lnSpc>
              <a:spcBef>
                <a:spcPts val="0"/>
              </a:spcBef>
              <a:buNone/>
            </a:pPr>
            <a:r>
              <a:rPr lang="en-US" sz="4500" dirty="0">
                <a:solidFill>
                  <a:srgbClr val="FFFF00"/>
                </a:solidFill>
              </a:rPr>
              <a:t>cornerstone.ag/connect</a:t>
            </a:r>
          </a:p>
        </p:txBody>
      </p:sp>
    </p:spTree>
    <p:extLst>
      <p:ext uri="{BB962C8B-B14F-4D97-AF65-F5344CB8AC3E}">
        <p14:creationId xmlns:p14="http://schemas.microsoft.com/office/powerpoint/2010/main" val="268668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29920" y="701041"/>
            <a:ext cx="10957790" cy="5663976"/>
          </a:xfrm>
        </p:spPr>
        <p:txBody>
          <a:bodyPr>
            <a:noAutofit/>
          </a:bodyPr>
          <a:lstStyle/>
          <a:p>
            <a:pPr marL="0" indent="0" algn="ctr">
              <a:lnSpc>
                <a:spcPct val="100000"/>
              </a:lnSpc>
              <a:spcBef>
                <a:spcPts val="0"/>
              </a:spcBef>
              <a:buNone/>
            </a:pPr>
            <a:r>
              <a:rPr lang="en-US" sz="5000" b="1" dirty="0">
                <a:solidFill>
                  <a:srgbClr val="FFFF00"/>
                </a:solidFill>
              </a:rPr>
              <a:t>Revelation 3:7-13</a:t>
            </a:r>
          </a:p>
          <a:p>
            <a:pPr marL="0" indent="0" algn="ctr">
              <a:lnSpc>
                <a:spcPct val="100000"/>
              </a:lnSpc>
              <a:spcBef>
                <a:spcPts val="0"/>
              </a:spcBef>
              <a:buNone/>
            </a:pPr>
            <a:endParaRPr lang="en-US" sz="5000" dirty="0">
              <a:solidFill>
                <a:srgbClr val="FFFF00"/>
              </a:solidFill>
            </a:endParaRPr>
          </a:p>
          <a:p>
            <a:pPr marL="0" indent="0" algn="ctr">
              <a:lnSpc>
                <a:spcPct val="100000"/>
              </a:lnSpc>
              <a:spcBef>
                <a:spcPts val="0"/>
              </a:spcBef>
              <a:buNone/>
            </a:pPr>
            <a:r>
              <a:rPr lang="en-US" sz="4500" dirty="0"/>
              <a:t>The resurrected Jesus speaks</a:t>
            </a:r>
          </a:p>
          <a:p>
            <a:pPr marL="0" indent="0" algn="ctr">
              <a:lnSpc>
                <a:spcPct val="100000"/>
              </a:lnSpc>
              <a:spcBef>
                <a:spcPts val="0"/>
              </a:spcBef>
              <a:buNone/>
            </a:pPr>
            <a:r>
              <a:rPr lang="en-US" sz="4500" dirty="0"/>
              <a:t>to a small group of faithful believers</a:t>
            </a:r>
          </a:p>
          <a:p>
            <a:pPr marL="0" indent="0" algn="ctr">
              <a:lnSpc>
                <a:spcPct val="100000"/>
              </a:lnSpc>
              <a:spcBef>
                <a:spcPts val="0"/>
              </a:spcBef>
              <a:buNone/>
            </a:pPr>
            <a:r>
              <a:rPr lang="en-US" sz="4500" dirty="0"/>
              <a:t>living in a hostile and overwhelming world</a:t>
            </a:r>
          </a:p>
          <a:p>
            <a:pPr marL="0" indent="0" algn="ctr">
              <a:lnSpc>
                <a:spcPct val="100000"/>
              </a:lnSpc>
              <a:spcBef>
                <a:spcPts val="0"/>
              </a:spcBef>
              <a:buNone/>
            </a:pPr>
            <a:r>
              <a:rPr lang="en-US" sz="4500" dirty="0">
                <a:solidFill>
                  <a:srgbClr val="FFFF00"/>
                </a:solidFill>
              </a:rPr>
              <a:t>as something very big is about to happen</a:t>
            </a:r>
          </a:p>
          <a:p>
            <a:pPr marL="0" indent="0">
              <a:lnSpc>
                <a:spcPct val="100000"/>
              </a:lnSpc>
              <a:spcBef>
                <a:spcPts val="0"/>
              </a:spcBef>
              <a:buNone/>
            </a:pPr>
            <a:endParaRPr lang="en-US" sz="5000" b="1" dirty="0"/>
          </a:p>
          <a:p>
            <a:pPr marL="0" indent="0">
              <a:lnSpc>
                <a:spcPct val="100000"/>
              </a:lnSpc>
              <a:spcBef>
                <a:spcPts val="0"/>
              </a:spcBef>
              <a:buNone/>
            </a:pPr>
            <a:endParaRPr lang="en-US" sz="5000" dirty="0"/>
          </a:p>
        </p:txBody>
      </p:sp>
    </p:spTree>
    <p:extLst>
      <p:ext uri="{BB962C8B-B14F-4D97-AF65-F5344CB8AC3E}">
        <p14:creationId xmlns:p14="http://schemas.microsoft.com/office/powerpoint/2010/main" val="144659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650483-57C7-42DC-9391-5A7B18313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9" name="Isosceles Triangle 8">
            <a:extLst>
              <a:ext uri="{FF2B5EF4-FFF2-40B4-BE49-F238E27FC236}">
                <a16:creationId xmlns:a16="http://schemas.microsoft.com/office/drawing/2014/main" id="{C8A605C2-0235-4216-86DC-69B684F07FE2}"/>
              </a:ext>
            </a:extLst>
          </p:cNvPr>
          <p:cNvSpPr/>
          <p:nvPr/>
        </p:nvSpPr>
        <p:spPr>
          <a:xfrm rot="10800000">
            <a:off x="6014720" y="2707640"/>
            <a:ext cx="218440" cy="29972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275D5E-E2D7-4B19-9F98-4F58EA3BC95D}"/>
              </a:ext>
            </a:extLst>
          </p:cNvPr>
          <p:cNvSpPr/>
          <p:nvPr/>
        </p:nvSpPr>
        <p:spPr>
          <a:xfrm>
            <a:off x="5866130" y="2227719"/>
            <a:ext cx="515620" cy="50532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2</a:t>
            </a:r>
          </a:p>
        </p:txBody>
      </p:sp>
      <p:sp>
        <p:nvSpPr>
          <p:cNvPr id="13" name="Isosceles Triangle 12">
            <a:extLst>
              <a:ext uri="{FF2B5EF4-FFF2-40B4-BE49-F238E27FC236}">
                <a16:creationId xmlns:a16="http://schemas.microsoft.com/office/drawing/2014/main" id="{6209ED48-E376-4116-97E0-CA8488B3CADC}"/>
              </a:ext>
            </a:extLst>
          </p:cNvPr>
          <p:cNvSpPr/>
          <p:nvPr/>
        </p:nvSpPr>
        <p:spPr>
          <a:xfrm rot="10800000">
            <a:off x="8554720" y="2857500"/>
            <a:ext cx="218440" cy="29972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C57BD1E-B55D-45BA-B2AC-643C4AA41471}"/>
              </a:ext>
            </a:extLst>
          </p:cNvPr>
          <p:cNvSpPr/>
          <p:nvPr/>
        </p:nvSpPr>
        <p:spPr>
          <a:xfrm>
            <a:off x="8406130" y="2375039"/>
            <a:ext cx="515620" cy="50532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6</a:t>
            </a:r>
          </a:p>
        </p:txBody>
      </p:sp>
      <p:sp>
        <p:nvSpPr>
          <p:cNvPr id="17" name="Oval 16">
            <a:extLst>
              <a:ext uri="{FF2B5EF4-FFF2-40B4-BE49-F238E27FC236}">
                <a16:creationId xmlns:a16="http://schemas.microsoft.com/office/drawing/2014/main" id="{CA828D59-B952-4A4E-90D6-EE12255E87C9}"/>
              </a:ext>
            </a:extLst>
          </p:cNvPr>
          <p:cNvSpPr/>
          <p:nvPr/>
        </p:nvSpPr>
        <p:spPr>
          <a:xfrm>
            <a:off x="772160" y="4610239"/>
            <a:ext cx="515620" cy="50532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6</a:t>
            </a:r>
          </a:p>
        </p:txBody>
      </p:sp>
      <p:sp>
        <p:nvSpPr>
          <p:cNvPr id="19" name="Oval 18">
            <a:extLst>
              <a:ext uri="{FF2B5EF4-FFF2-40B4-BE49-F238E27FC236}">
                <a16:creationId xmlns:a16="http://schemas.microsoft.com/office/drawing/2014/main" id="{AAE26C4A-69AC-4647-98FB-980989F7A12C}"/>
              </a:ext>
            </a:extLst>
          </p:cNvPr>
          <p:cNvSpPr/>
          <p:nvPr/>
        </p:nvSpPr>
        <p:spPr>
          <a:xfrm>
            <a:off x="815340" y="2604839"/>
            <a:ext cx="515620" cy="50532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2</a:t>
            </a:r>
          </a:p>
        </p:txBody>
      </p:sp>
    </p:spTree>
    <p:extLst>
      <p:ext uri="{BB962C8B-B14F-4D97-AF65-F5344CB8AC3E}">
        <p14:creationId xmlns:p14="http://schemas.microsoft.com/office/powerpoint/2010/main" val="171086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29920" y="701041"/>
            <a:ext cx="10957790" cy="5663976"/>
          </a:xfrm>
        </p:spPr>
        <p:txBody>
          <a:bodyPr>
            <a:noAutofit/>
          </a:bodyPr>
          <a:lstStyle/>
          <a:p>
            <a:pPr marL="0" indent="0" algn="ctr">
              <a:lnSpc>
                <a:spcPct val="100000"/>
              </a:lnSpc>
              <a:spcBef>
                <a:spcPts val="0"/>
              </a:spcBef>
              <a:buNone/>
            </a:pPr>
            <a:r>
              <a:rPr lang="en-US" sz="4600" dirty="0"/>
              <a:t>Jesus gives John this message to His churches somewhere around 90-95AD </a:t>
            </a:r>
          </a:p>
          <a:p>
            <a:pPr marL="0" indent="0" algn="ctr">
              <a:lnSpc>
                <a:spcPct val="100000"/>
              </a:lnSpc>
              <a:spcBef>
                <a:spcPts val="0"/>
              </a:spcBef>
              <a:buNone/>
            </a:pPr>
            <a:endParaRPr lang="en-US" sz="4600" dirty="0">
              <a:solidFill>
                <a:srgbClr val="FFFF00"/>
              </a:solidFill>
            </a:endParaRPr>
          </a:p>
          <a:p>
            <a:pPr marL="0" indent="0" algn="ctr">
              <a:lnSpc>
                <a:spcPct val="100000"/>
              </a:lnSpc>
              <a:spcBef>
                <a:spcPts val="0"/>
              </a:spcBef>
              <a:buNone/>
            </a:pPr>
            <a:r>
              <a:rPr lang="en-US" sz="4600" dirty="0">
                <a:solidFill>
                  <a:srgbClr val="FFFF00"/>
                </a:solidFill>
              </a:rPr>
              <a:t>Roman Emperor Domitian</a:t>
            </a:r>
            <a:endParaRPr lang="en-US" sz="4600" dirty="0"/>
          </a:p>
          <a:p>
            <a:pPr marL="0" indent="0" algn="ctr">
              <a:lnSpc>
                <a:spcPct val="100000"/>
              </a:lnSpc>
              <a:spcBef>
                <a:spcPts val="0"/>
              </a:spcBef>
              <a:buNone/>
            </a:pPr>
            <a:r>
              <a:rPr lang="en-US" sz="4600" dirty="0"/>
              <a:t>had instituted the first [overwhelming]</a:t>
            </a:r>
          </a:p>
          <a:p>
            <a:pPr marL="0" indent="0" algn="ctr">
              <a:lnSpc>
                <a:spcPct val="100000"/>
              </a:lnSpc>
              <a:spcBef>
                <a:spcPts val="0"/>
              </a:spcBef>
              <a:buNone/>
            </a:pPr>
            <a:r>
              <a:rPr lang="en-US" sz="4600" dirty="0"/>
              <a:t>empire-wide persecution of Christians</a:t>
            </a:r>
          </a:p>
          <a:p>
            <a:pPr marL="0" indent="0" algn="ctr">
              <a:lnSpc>
                <a:spcPct val="100000"/>
              </a:lnSpc>
              <a:spcBef>
                <a:spcPts val="0"/>
              </a:spcBef>
              <a:buNone/>
            </a:pPr>
            <a:r>
              <a:rPr lang="en-US" sz="4600" dirty="0"/>
              <a:t>from 81 to 96AD</a:t>
            </a:r>
            <a:endParaRPr lang="en-US" sz="4600" b="1" dirty="0"/>
          </a:p>
          <a:p>
            <a:pPr marL="0" indent="0">
              <a:lnSpc>
                <a:spcPct val="100000"/>
              </a:lnSpc>
              <a:spcBef>
                <a:spcPts val="0"/>
              </a:spcBef>
              <a:buNone/>
            </a:pPr>
            <a:endParaRPr lang="en-US" sz="5000" dirty="0"/>
          </a:p>
        </p:txBody>
      </p:sp>
    </p:spTree>
    <p:extLst>
      <p:ext uri="{BB962C8B-B14F-4D97-AF65-F5344CB8AC3E}">
        <p14:creationId xmlns:p14="http://schemas.microsoft.com/office/powerpoint/2010/main" val="4118675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650483-57C7-42DC-9391-5A7B18313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9" name="Isosceles Triangle 8">
            <a:extLst>
              <a:ext uri="{FF2B5EF4-FFF2-40B4-BE49-F238E27FC236}">
                <a16:creationId xmlns:a16="http://schemas.microsoft.com/office/drawing/2014/main" id="{C8A605C2-0235-4216-86DC-69B684F07FE2}"/>
              </a:ext>
            </a:extLst>
          </p:cNvPr>
          <p:cNvSpPr/>
          <p:nvPr/>
        </p:nvSpPr>
        <p:spPr>
          <a:xfrm rot="10800000">
            <a:off x="6014720" y="2707640"/>
            <a:ext cx="218440" cy="29972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275D5E-E2D7-4B19-9F98-4F58EA3BC95D}"/>
              </a:ext>
            </a:extLst>
          </p:cNvPr>
          <p:cNvSpPr/>
          <p:nvPr/>
        </p:nvSpPr>
        <p:spPr>
          <a:xfrm>
            <a:off x="5866130" y="2227719"/>
            <a:ext cx="515620" cy="50532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2</a:t>
            </a:r>
          </a:p>
        </p:txBody>
      </p:sp>
      <p:sp>
        <p:nvSpPr>
          <p:cNvPr id="13" name="Isosceles Triangle 12">
            <a:extLst>
              <a:ext uri="{FF2B5EF4-FFF2-40B4-BE49-F238E27FC236}">
                <a16:creationId xmlns:a16="http://schemas.microsoft.com/office/drawing/2014/main" id="{6209ED48-E376-4116-97E0-CA8488B3CADC}"/>
              </a:ext>
            </a:extLst>
          </p:cNvPr>
          <p:cNvSpPr/>
          <p:nvPr/>
        </p:nvSpPr>
        <p:spPr>
          <a:xfrm rot="10800000">
            <a:off x="8554720" y="2857500"/>
            <a:ext cx="218440" cy="29972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C57BD1E-B55D-45BA-B2AC-643C4AA41471}"/>
              </a:ext>
            </a:extLst>
          </p:cNvPr>
          <p:cNvSpPr/>
          <p:nvPr/>
        </p:nvSpPr>
        <p:spPr>
          <a:xfrm>
            <a:off x="8406130" y="2375039"/>
            <a:ext cx="515620" cy="50532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6</a:t>
            </a:r>
          </a:p>
        </p:txBody>
      </p:sp>
      <p:sp>
        <p:nvSpPr>
          <p:cNvPr id="17" name="Oval 16">
            <a:extLst>
              <a:ext uri="{FF2B5EF4-FFF2-40B4-BE49-F238E27FC236}">
                <a16:creationId xmlns:a16="http://schemas.microsoft.com/office/drawing/2014/main" id="{CA828D59-B952-4A4E-90D6-EE12255E87C9}"/>
              </a:ext>
            </a:extLst>
          </p:cNvPr>
          <p:cNvSpPr/>
          <p:nvPr/>
        </p:nvSpPr>
        <p:spPr>
          <a:xfrm>
            <a:off x="772160" y="4610239"/>
            <a:ext cx="515620" cy="50532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6</a:t>
            </a:r>
          </a:p>
        </p:txBody>
      </p:sp>
      <p:sp>
        <p:nvSpPr>
          <p:cNvPr id="19" name="Oval 18">
            <a:extLst>
              <a:ext uri="{FF2B5EF4-FFF2-40B4-BE49-F238E27FC236}">
                <a16:creationId xmlns:a16="http://schemas.microsoft.com/office/drawing/2014/main" id="{AAE26C4A-69AC-4647-98FB-980989F7A12C}"/>
              </a:ext>
            </a:extLst>
          </p:cNvPr>
          <p:cNvSpPr/>
          <p:nvPr/>
        </p:nvSpPr>
        <p:spPr>
          <a:xfrm>
            <a:off x="815340" y="2604839"/>
            <a:ext cx="515620" cy="50532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2</a:t>
            </a:r>
          </a:p>
        </p:txBody>
      </p:sp>
      <p:sp>
        <p:nvSpPr>
          <p:cNvPr id="4" name="TextBox 3">
            <a:extLst>
              <a:ext uri="{FF2B5EF4-FFF2-40B4-BE49-F238E27FC236}">
                <a16:creationId xmlns:a16="http://schemas.microsoft.com/office/drawing/2014/main" id="{0EBAE8A8-CF29-402E-84EE-843A7DC95DCC}"/>
              </a:ext>
            </a:extLst>
          </p:cNvPr>
          <p:cNvSpPr txBox="1"/>
          <p:nvPr/>
        </p:nvSpPr>
        <p:spPr>
          <a:xfrm>
            <a:off x="8989113" y="2482570"/>
            <a:ext cx="3274871" cy="553998"/>
          </a:xfrm>
          <a:prstGeom prst="rect">
            <a:avLst/>
          </a:prstGeom>
          <a:solidFill>
            <a:srgbClr val="00B050"/>
          </a:solidFill>
          <a:ln>
            <a:solidFill>
              <a:srgbClr val="00B050"/>
            </a:solidFill>
          </a:ln>
        </p:spPr>
        <p:txBody>
          <a:bodyPr wrap="none" rtlCol="0">
            <a:spAutoFit/>
          </a:bodyPr>
          <a:lstStyle/>
          <a:p>
            <a:r>
              <a:rPr lang="en-US" sz="3000" dirty="0">
                <a:solidFill>
                  <a:schemeClr val="bg1"/>
                </a:solidFill>
              </a:rPr>
              <a:t>The Faithful Church</a:t>
            </a:r>
          </a:p>
        </p:txBody>
      </p:sp>
    </p:spTree>
    <p:extLst>
      <p:ext uri="{BB962C8B-B14F-4D97-AF65-F5344CB8AC3E}">
        <p14:creationId xmlns:p14="http://schemas.microsoft.com/office/powerpoint/2010/main" val="339535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04289" y="673768"/>
            <a:ext cx="10983422" cy="4648040"/>
          </a:xfrm>
        </p:spPr>
        <p:txBody>
          <a:bodyPr>
            <a:noAutofit/>
          </a:bodyPr>
          <a:lstStyle/>
          <a:p>
            <a:pPr marL="0" indent="0">
              <a:lnSpc>
                <a:spcPct val="100000"/>
              </a:lnSpc>
              <a:spcBef>
                <a:spcPts val="0"/>
              </a:spcBef>
              <a:buNone/>
            </a:pPr>
            <a:r>
              <a:rPr lang="en-US" sz="4700" b="1" dirty="0">
                <a:solidFill>
                  <a:srgbClr val="FFFF00"/>
                </a:solidFill>
              </a:rPr>
              <a:t>1. Reminding Them Who He Is</a:t>
            </a:r>
          </a:p>
          <a:p>
            <a:pPr marL="0" indent="0">
              <a:lnSpc>
                <a:spcPct val="100000"/>
              </a:lnSpc>
              <a:spcBef>
                <a:spcPts val="0"/>
              </a:spcBef>
              <a:buNone/>
            </a:pPr>
            <a:endParaRPr lang="en-US" sz="4700" dirty="0"/>
          </a:p>
          <a:p>
            <a:pPr marL="0" indent="0">
              <a:lnSpc>
                <a:spcPct val="100000"/>
              </a:lnSpc>
              <a:spcBef>
                <a:spcPts val="0"/>
              </a:spcBef>
              <a:buNone/>
            </a:pPr>
            <a:r>
              <a:rPr lang="en-US" sz="4700" dirty="0"/>
              <a:t>To the messenger of the church in Philadelphia write:  These are the words of him [Jesus] who is </a:t>
            </a:r>
            <a:r>
              <a:rPr lang="en-US" sz="4700" dirty="0">
                <a:solidFill>
                  <a:srgbClr val="FFFF00"/>
                </a:solidFill>
              </a:rPr>
              <a:t>holy</a:t>
            </a:r>
            <a:r>
              <a:rPr lang="en-US" sz="4700" dirty="0"/>
              <a:t> and </a:t>
            </a:r>
            <a:r>
              <a:rPr lang="en-US" sz="4700" dirty="0">
                <a:solidFill>
                  <a:srgbClr val="FFFF00"/>
                </a:solidFill>
              </a:rPr>
              <a:t>true</a:t>
            </a:r>
            <a:r>
              <a:rPr lang="en-US" sz="4700" dirty="0"/>
              <a:t>, who </a:t>
            </a:r>
            <a:r>
              <a:rPr lang="en-US" sz="4700" dirty="0">
                <a:solidFill>
                  <a:srgbClr val="FFFF00"/>
                </a:solidFill>
              </a:rPr>
              <a:t>holds the key of David</a:t>
            </a:r>
            <a:r>
              <a:rPr lang="en-US" sz="4700" dirty="0"/>
              <a:t>. What he opens no one can shut, and what he shuts no one can open</a:t>
            </a:r>
          </a:p>
        </p:txBody>
      </p:sp>
      <p:sp>
        <p:nvSpPr>
          <p:cNvPr id="4" name="TextBox 3">
            <a:extLst>
              <a:ext uri="{FF2B5EF4-FFF2-40B4-BE49-F238E27FC236}">
                <a16:creationId xmlns:a16="http://schemas.microsoft.com/office/drawing/2014/main" id="{C1696010-03DF-4329-BB18-971D91B78121}"/>
              </a:ext>
            </a:extLst>
          </p:cNvPr>
          <p:cNvSpPr txBox="1"/>
          <p:nvPr/>
        </p:nvSpPr>
        <p:spPr>
          <a:xfrm>
            <a:off x="528458" y="5562439"/>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Revelations 3:7 (NIV)</a:t>
            </a:r>
          </a:p>
        </p:txBody>
      </p:sp>
    </p:spTree>
    <p:extLst>
      <p:ext uri="{BB962C8B-B14F-4D97-AF65-F5344CB8AC3E}">
        <p14:creationId xmlns:p14="http://schemas.microsoft.com/office/powerpoint/2010/main" val="273898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04289" y="673768"/>
            <a:ext cx="10983422" cy="4648040"/>
          </a:xfrm>
        </p:spPr>
        <p:txBody>
          <a:bodyPr>
            <a:noAutofit/>
          </a:bodyPr>
          <a:lstStyle/>
          <a:p>
            <a:pPr marL="0" indent="0">
              <a:lnSpc>
                <a:spcPct val="100000"/>
              </a:lnSpc>
              <a:spcBef>
                <a:spcPts val="0"/>
              </a:spcBef>
              <a:buNone/>
            </a:pPr>
            <a:r>
              <a:rPr lang="en-US" sz="4800" b="1" dirty="0">
                <a:solidFill>
                  <a:srgbClr val="FFFF00"/>
                </a:solidFill>
              </a:rPr>
              <a:t>2. What Is Important To Jesus</a:t>
            </a:r>
          </a:p>
          <a:p>
            <a:pPr marL="0" indent="0">
              <a:lnSpc>
                <a:spcPct val="100000"/>
              </a:lnSpc>
              <a:spcBef>
                <a:spcPts val="0"/>
              </a:spcBef>
              <a:buNone/>
            </a:pPr>
            <a:endParaRPr lang="en-US" sz="4800" dirty="0"/>
          </a:p>
          <a:p>
            <a:pPr marL="0" indent="0">
              <a:lnSpc>
                <a:spcPct val="100000"/>
              </a:lnSpc>
              <a:spcBef>
                <a:spcPts val="0"/>
              </a:spcBef>
              <a:buNone/>
            </a:pPr>
            <a:r>
              <a:rPr lang="en-US" sz="4800" dirty="0"/>
              <a:t>I know your deeds. See, I have placed before you an </a:t>
            </a:r>
            <a:r>
              <a:rPr lang="en-US" sz="4800" dirty="0">
                <a:solidFill>
                  <a:srgbClr val="FFFF00"/>
                </a:solidFill>
              </a:rPr>
              <a:t>open door </a:t>
            </a:r>
            <a:r>
              <a:rPr lang="en-US" sz="4800" dirty="0"/>
              <a:t>that no one can shut. I know that you have </a:t>
            </a:r>
            <a:r>
              <a:rPr lang="en-US" sz="4800" dirty="0">
                <a:solidFill>
                  <a:srgbClr val="FFFF00"/>
                </a:solidFill>
              </a:rPr>
              <a:t>little strength</a:t>
            </a:r>
            <a:r>
              <a:rPr lang="en-US" sz="4800" dirty="0"/>
              <a:t>, yet you have kept my word and have not denied my name.</a:t>
            </a:r>
          </a:p>
        </p:txBody>
      </p:sp>
      <p:sp>
        <p:nvSpPr>
          <p:cNvPr id="4" name="TextBox 3">
            <a:extLst>
              <a:ext uri="{FF2B5EF4-FFF2-40B4-BE49-F238E27FC236}">
                <a16:creationId xmlns:a16="http://schemas.microsoft.com/office/drawing/2014/main" id="{C1696010-03DF-4329-BB18-971D91B78121}"/>
              </a:ext>
            </a:extLst>
          </p:cNvPr>
          <p:cNvSpPr txBox="1"/>
          <p:nvPr/>
        </p:nvSpPr>
        <p:spPr>
          <a:xfrm>
            <a:off x="604289" y="5482229"/>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Revelations 3:8 (NIV)</a:t>
            </a:r>
          </a:p>
        </p:txBody>
      </p:sp>
    </p:spTree>
    <p:extLst>
      <p:ext uri="{BB962C8B-B14F-4D97-AF65-F5344CB8AC3E}">
        <p14:creationId xmlns:p14="http://schemas.microsoft.com/office/powerpoint/2010/main" val="1608280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27529" y="788895"/>
            <a:ext cx="10960181" cy="5576122"/>
          </a:xfrm>
        </p:spPr>
        <p:txBody>
          <a:bodyPr>
            <a:noAutofit/>
          </a:bodyPr>
          <a:lstStyle/>
          <a:p>
            <a:pPr marL="0" indent="0">
              <a:lnSpc>
                <a:spcPct val="100000"/>
              </a:lnSpc>
              <a:spcBef>
                <a:spcPts val="0"/>
              </a:spcBef>
              <a:buNone/>
            </a:pPr>
            <a:r>
              <a:rPr lang="en-US" sz="4600" dirty="0"/>
              <a:t>Jesus says they have a future because:</a:t>
            </a:r>
          </a:p>
          <a:p>
            <a:pPr marL="0" indent="0">
              <a:lnSpc>
                <a:spcPct val="100000"/>
              </a:lnSpc>
              <a:spcBef>
                <a:spcPts val="0"/>
              </a:spcBef>
              <a:buNone/>
            </a:pPr>
            <a:endParaRPr lang="en-US" sz="4600" dirty="0"/>
          </a:p>
          <a:p>
            <a:pPr marL="0" indent="0">
              <a:lnSpc>
                <a:spcPct val="100000"/>
              </a:lnSpc>
              <a:spcBef>
                <a:spcPts val="0"/>
              </a:spcBef>
              <a:buNone/>
            </a:pPr>
            <a:r>
              <a:rPr lang="en-US" sz="4600" dirty="0"/>
              <a:t>v8 	  “kept My word”</a:t>
            </a:r>
          </a:p>
          <a:p>
            <a:pPr marL="0" indent="0">
              <a:lnSpc>
                <a:spcPct val="100000"/>
              </a:lnSpc>
              <a:spcBef>
                <a:spcPts val="0"/>
              </a:spcBef>
              <a:buNone/>
            </a:pPr>
            <a:r>
              <a:rPr lang="en-US" sz="4600" dirty="0"/>
              <a:t>v8	  “have not denied My name”</a:t>
            </a:r>
          </a:p>
          <a:p>
            <a:pPr marL="0" indent="0">
              <a:lnSpc>
                <a:spcPct val="100000"/>
              </a:lnSpc>
              <a:spcBef>
                <a:spcPts val="0"/>
              </a:spcBef>
              <a:buNone/>
            </a:pPr>
            <a:r>
              <a:rPr lang="en-US" sz="4600" dirty="0"/>
              <a:t>v10  “kept my command to endure patiently”</a:t>
            </a:r>
          </a:p>
          <a:p>
            <a:pPr marL="0" indent="0">
              <a:lnSpc>
                <a:spcPct val="100000"/>
              </a:lnSpc>
              <a:spcBef>
                <a:spcPts val="0"/>
              </a:spcBef>
              <a:buNone/>
            </a:pPr>
            <a:endParaRPr lang="en-US" sz="5000" b="1" dirty="0"/>
          </a:p>
          <a:p>
            <a:pPr marL="0" indent="0">
              <a:lnSpc>
                <a:spcPct val="100000"/>
              </a:lnSpc>
              <a:spcBef>
                <a:spcPts val="0"/>
              </a:spcBef>
              <a:buNone/>
            </a:pPr>
            <a:endParaRPr lang="en-US" sz="5000" dirty="0"/>
          </a:p>
        </p:txBody>
      </p:sp>
    </p:spTree>
    <p:extLst>
      <p:ext uri="{BB962C8B-B14F-4D97-AF65-F5344CB8AC3E}">
        <p14:creationId xmlns:p14="http://schemas.microsoft.com/office/powerpoint/2010/main" val="817819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9651</TotalTime>
  <Words>2357</Words>
  <Application>Microsoft Office PowerPoint</Application>
  <PresentationFormat>Widescreen</PresentationFormat>
  <Paragraphs>293</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Franco</dc:creator>
  <cp:lastModifiedBy>Shawn Franco</cp:lastModifiedBy>
  <cp:revision>457</cp:revision>
  <cp:lastPrinted>2020-08-27T14:29:49Z</cp:lastPrinted>
  <dcterms:created xsi:type="dcterms:W3CDTF">2019-12-30T14:33:52Z</dcterms:created>
  <dcterms:modified xsi:type="dcterms:W3CDTF">2020-11-01T01:45:15Z</dcterms:modified>
</cp:coreProperties>
</file>