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45" r:id="rId2"/>
    <p:sldId id="350" r:id="rId3"/>
    <p:sldId id="346" r:id="rId4"/>
    <p:sldId id="318" r:id="rId5"/>
    <p:sldId id="319" r:id="rId6"/>
    <p:sldId id="287" r:id="rId7"/>
    <p:sldId id="322" r:id="rId8"/>
    <p:sldId id="321" r:id="rId9"/>
    <p:sldId id="348" r:id="rId10"/>
    <p:sldId id="336" r:id="rId11"/>
    <p:sldId id="312" r:id="rId12"/>
    <p:sldId id="347" r:id="rId13"/>
    <p:sldId id="326" r:id="rId14"/>
    <p:sldId id="328" r:id="rId15"/>
    <p:sldId id="327" r:id="rId16"/>
    <p:sldId id="315" r:id="rId17"/>
    <p:sldId id="351" r:id="rId18"/>
    <p:sldId id="316" r:id="rId19"/>
    <p:sldId id="317" r:id="rId20"/>
    <p:sldId id="344" r:id="rId21"/>
    <p:sldId id="34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9495"/>
    <a:srgbClr val="747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6E9F04-329A-F24E-830B-05AC904A8117}" v="2" dt="2024-03-30T20:15:22.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9"/>
    <p:restoredTop sz="71860"/>
  </p:normalViewPr>
  <p:slideViewPr>
    <p:cSldViewPr snapToGrid="0" showGuides="1">
      <p:cViewPr>
        <p:scale>
          <a:sx n="67" d="100"/>
          <a:sy n="67" d="100"/>
        </p:scale>
        <p:origin x="576" y="272"/>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A490A-9FD1-3246-8A72-E95CDBDB7687}" type="datetimeFigureOut">
              <a:rPr lang="en-US" smtClean="0"/>
              <a:t>3/30/24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A7544-3BFF-6B46-86F1-05305E334DB7}" type="slidenum">
              <a:rPr lang="en-US" smtClean="0"/>
              <a:t>‹#›</a:t>
            </a:fld>
            <a:endParaRPr lang="en-US"/>
          </a:p>
        </p:txBody>
      </p:sp>
    </p:spTree>
    <p:extLst>
      <p:ext uri="{BB962C8B-B14F-4D97-AF65-F5344CB8AC3E}">
        <p14:creationId xmlns:p14="http://schemas.microsoft.com/office/powerpoint/2010/main" val="210755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choosing to let the very message and power of easter live in you</a:t>
            </a:r>
          </a:p>
        </p:txBody>
      </p:sp>
      <p:sp>
        <p:nvSpPr>
          <p:cNvPr id="4" name="Slide Number Placeholder 3"/>
          <p:cNvSpPr>
            <a:spLocks noGrp="1"/>
          </p:cNvSpPr>
          <p:nvPr>
            <p:ph type="sldNum" sz="quarter" idx="5"/>
          </p:nvPr>
        </p:nvSpPr>
        <p:spPr/>
        <p:txBody>
          <a:bodyPr/>
          <a:lstStyle/>
          <a:p>
            <a:fld id="{A4FA7544-3BFF-6B46-86F1-05305E334DB7}" type="slidenum">
              <a:rPr lang="en-US" smtClean="0"/>
              <a:t>1</a:t>
            </a:fld>
            <a:endParaRPr lang="en-US"/>
          </a:p>
        </p:txBody>
      </p:sp>
    </p:spTree>
    <p:extLst>
      <p:ext uri="{BB962C8B-B14F-4D97-AF65-F5344CB8AC3E}">
        <p14:creationId xmlns:p14="http://schemas.microsoft.com/office/powerpoint/2010/main" val="261627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his followers who think this life</a:t>
            </a:r>
          </a:p>
          <a:p>
            <a:r>
              <a:rPr lang="en-US" dirty="0"/>
              <a:t>and this world is all there is</a:t>
            </a:r>
          </a:p>
          <a:p>
            <a:r>
              <a:rPr lang="en-US" dirty="0"/>
              <a:t>It looks like everything he promised is dead.</a:t>
            </a:r>
          </a:p>
          <a:p>
            <a:r>
              <a:rPr lang="en-US" dirty="0"/>
              <a:t>And they give up</a:t>
            </a:r>
          </a:p>
          <a:p>
            <a:r>
              <a:rPr lang="en-US" dirty="0"/>
              <a:t>But they didn’t see there was more!</a:t>
            </a:r>
          </a:p>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11</a:t>
            </a:fld>
            <a:endParaRPr lang="en-US"/>
          </a:p>
        </p:txBody>
      </p:sp>
    </p:spTree>
    <p:extLst>
      <p:ext uri="{BB962C8B-B14F-4D97-AF65-F5344CB8AC3E}">
        <p14:creationId xmlns:p14="http://schemas.microsoft.com/office/powerpoint/2010/main" val="117448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disciples were stuck in what they could see</a:t>
            </a:r>
          </a:p>
          <a:p>
            <a:r>
              <a:rPr lang="en-US" dirty="0"/>
              <a:t>They thought life was all about this world - circumstances</a:t>
            </a:r>
          </a:p>
          <a:p>
            <a:r>
              <a:rPr lang="en-US" dirty="0"/>
              <a:t>Until three women went to the tomb</a:t>
            </a:r>
          </a:p>
          <a:p>
            <a:r>
              <a:rPr lang="en-US" dirty="0"/>
              <a:t>Not because they thought he was alive - they should.</a:t>
            </a:r>
          </a:p>
          <a:p>
            <a:r>
              <a:rPr lang="en-US" dirty="0"/>
              <a:t>When they were planning to give up - they made a choice!</a:t>
            </a:r>
          </a:p>
        </p:txBody>
      </p:sp>
      <p:sp>
        <p:nvSpPr>
          <p:cNvPr id="4" name="Slide Number Placeholder 3"/>
          <p:cNvSpPr>
            <a:spLocks noGrp="1"/>
          </p:cNvSpPr>
          <p:nvPr>
            <p:ph type="sldNum" sz="quarter" idx="5"/>
          </p:nvPr>
        </p:nvSpPr>
        <p:spPr/>
        <p:txBody>
          <a:bodyPr/>
          <a:lstStyle/>
          <a:p>
            <a:fld id="{A4FA7544-3BFF-6B46-86F1-05305E334DB7}" type="slidenum">
              <a:rPr lang="en-US" smtClean="0"/>
              <a:t>12</a:t>
            </a:fld>
            <a:endParaRPr lang="en-US"/>
          </a:p>
        </p:txBody>
      </p:sp>
    </p:spTree>
    <p:extLst>
      <p:ext uri="{BB962C8B-B14F-4D97-AF65-F5344CB8AC3E}">
        <p14:creationId xmlns:p14="http://schemas.microsoft.com/office/powerpoint/2010/main" val="200116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 the romans, the pharisees, the crowds</a:t>
            </a:r>
          </a:p>
          <a:p>
            <a:r>
              <a:rPr lang="en-US" dirty="0"/>
              <a:t>Didn’t matter what others would do</a:t>
            </a:r>
          </a:p>
          <a:p>
            <a:endParaRPr lang="en-US" dirty="0"/>
          </a:p>
          <a:p>
            <a:r>
              <a:rPr lang="en-US" dirty="0"/>
              <a:t>They came one more time</a:t>
            </a:r>
          </a:p>
          <a:p>
            <a:r>
              <a:rPr lang="en-US" dirty="0"/>
              <a:t>They chose to come - God moved the impossible</a:t>
            </a:r>
          </a:p>
        </p:txBody>
      </p:sp>
      <p:sp>
        <p:nvSpPr>
          <p:cNvPr id="4" name="Slide Number Placeholder 3"/>
          <p:cNvSpPr>
            <a:spLocks noGrp="1"/>
          </p:cNvSpPr>
          <p:nvPr>
            <p:ph type="sldNum" sz="quarter" idx="5"/>
          </p:nvPr>
        </p:nvSpPr>
        <p:spPr/>
        <p:txBody>
          <a:bodyPr/>
          <a:lstStyle/>
          <a:p>
            <a:fld id="{A4FA7544-3BFF-6B46-86F1-05305E334DB7}" type="slidenum">
              <a:rPr lang="en-US" smtClean="0"/>
              <a:t>13</a:t>
            </a:fld>
            <a:endParaRPr lang="en-US"/>
          </a:p>
        </p:txBody>
      </p:sp>
    </p:spTree>
    <p:extLst>
      <p:ext uri="{BB962C8B-B14F-4D97-AF65-F5344CB8AC3E}">
        <p14:creationId xmlns:p14="http://schemas.microsoft.com/office/powerpoint/2010/main" val="65979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miracle meant there was more.</a:t>
            </a:r>
          </a:p>
          <a:p>
            <a:r>
              <a:rPr lang="en-US" dirty="0"/>
              <a:t>More than this world - more than what we can explain.</a:t>
            </a:r>
          </a:p>
          <a:p>
            <a:r>
              <a:rPr lang="en-US" dirty="0"/>
              <a:t>More than science, gov’t psychologists know</a:t>
            </a:r>
          </a:p>
          <a:p>
            <a:r>
              <a:rPr lang="en-US" dirty="0"/>
              <a:t>The world’s circumstances weren’t the final word</a:t>
            </a:r>
          </a:p>
          <a:p>
            <a:r>
              <a:rPr lang="en-US" dirty="0"/>
              <a:t>How they felt on Friday and Saturday was permanent</a:t>
            </a:r>
          </a:p>
        </p:txBody>
      </p:sp>
      <p:sp>
        <p:nvSpPr>
          <p:cNvPr id="4" name="Slide Number Placeholder 3"/>
          <p:cNvSpPr>
            <a:spLocks noGrp="1"/>
          </p:cNvSpPr>
          <p:nvPr>
            <p:ph type="sldNum" sz="quarter" idx="5"/>
          </p:nvPr>
        </p:nvSpPr>
        <p:spPr/>
        <p:txBody>
          <a:bodyPr/>
          <a:lstStyle/>
          <a:p>
            <a:fld id="{A4FA7544-3BFF-6B46-86F1-05305E334DB7}" type="slidenum">
              <a:rPr lang="en-US" smtClean="0"/>
              <a:t>14</a:t>
            </a:fld>
            <a:endParaRPr lang="en-US"/>
          </a:p>
        </p:txBody>
      </p:sp>
    </p:spTree>
    <p:extLst>
      <p:ext uri="{BB962C8B-B14F-4D97-AF65-F5344CB8AC3E}">
        <p14:creationId xmlns:p14="http://schemas.microsoft.com/office/powerpoint/2010/main" val="178905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Messenger told them to go - and they saw Jesus</a:t>
            </a:r>
          </a:p>
          <a:p>
            <a:endParaRPr lang="en-US" dirty="0"/>
          </a:p>
          <a:p>
            <a:r>
              <a:rPr lang="en-US" dirty="0"/>
              <a:t>Would you make the same choices today.</a:t>
            </a:r>
          </a:p>
          <a:p>
            <a:r>
              <a:rPr lang="en-US" dirty="0"/>
              <a:t>Would give yourself to Jesus instead of giving in?</a:t>
            </a:r>
          </a:p>
          <a:p>
            <a:r>
              <a:rPr lang="en-US" dirty="0"/>
              <a:t>Come to his sacrifice one more time . . . </a:t>
            </a:r>
          </a:p>
        </p:txBody>
      </p:sp>
      <p:sp>
        <p:nvSpPr>
          <p:cNvPr id="4" name="Slide Number Placeholder 3"/>
          <p:cNvSpPr>
            <a:spLocks noGrp="1"/>
          </p:cNvSpPr>
          <p:nvPr>
            <p:ph type="sldNum" sz="quarter" idx="5"/>
          </p:nvPr>
        </p:nvSpPr>
        <p:spPr/>
        <p:txBody>
          <a:bodyPr/>
          <a:lstStyle/>
          <a:p>
            <a:fld id="{A4FA7544-3BFF-6B46-86F1-05305E334DB7}" type="slidenum">
              <a:rPr lang="en-US" smtClean="0"/>
              <a:t>15</a:t>
            </a:fld>
            <a:endParaRPr lang="en-US"/>
          </a:p>
        </p:txBody>
      </p:sp>
    </p:spTree>
    <p:extLst>
      <p:ext uri="{BB962C8B-B14F-4D97-AF65-F5344CB8AC3E}">
        <p14:creationId xmlns:p14="http://schemas.microsoft.com/office/powerpoint/2010/main" val="3229501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what these next believers are doing through water baptism</a:t>
            </a:r>
          </a:p>
          <a:p>
            <a:r>
              <a:rPr lang="en-US" dirty="0"/>
              <a:t>Declaring that their love is for Jesus and they reject this world</a:t>
            </a:r>
          </a:p>
          <a:p>
            <a:endParaRPr lang="en-US" dirty="0"/>
          </a:p>
          <a:p>
            <a:r>
              <a:rPr lang="en-US" dirty="0"/>
              <a:t>As they do we are trusting they will be filled with a peace and joy in the spirit</a:t>
            </a:r>
          </a:p>
          <a:p>
            <a:r>
              <a:rPr lang="en-US" dirty="0"/>
              <a:t>Join us in listening to these stories of resurrection (Miracle)</a:t>
            </a:r>
          </a:p>
        </p:txBody>
      </p:sp>
      <p:sp>
        <p:nvSpPr>
          <p:cNvPr id="4" name="Slide Number Placeholder 3"/>
          <p:cNvSpPr>
            <a:spLocks noGrp="1"/>
          </p:cNvSpPr>
          <p:nvPr>
            <p:ph type="sldNum" sz="quarter" idx="5"/>
          </p:nvPr>
        </p:nvSpPr>
        <p:spPr/>
        <p:txBody>
          <a:bodyPr/>
          <a:lstStyle/>
          <a:p>
            <a:fld id="{A4FA7544-3BFF-6B46-86F1-05305E334DB7}" type="slidenum">
              <a:rPr lang="en-US" smtClean="0"/>
              <a:t>17</a:t>
            </a:fld>
            <a:endParaRPr lang="en-US"/>
          </a:p>
        </p:txBody>
      </p:sp>
    </p:spTree>
    <p:extLst>
      <p:ext uri="{BB962C8B-B14F-4D97-AF65-F5344CB8AC3E}">
        <p14:creationId xmlns:p14="http://schemas.microsoft.com/office/powerpoint/2010/main" val="390830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just heard from some messengers</a:t>
            </a:r>
          </a:p>
          <a:p>
            <a:r>
              <a:rPr lang="en-US" dirty="0"/>
              <a:t>Now hear from Jesus</a:t>
            </a:r>
          </a:p>
        </p:txBody>
      </p:sp>
      <p:sp>
        <p:nvSpPr>
          <p:cNvPr id="4" name="Slide Number Placeholder 3"/>
          <p:cNvSpPr>
            <a:spLocks noGrp="1"/>
          </p:cNvSpPr>
          <p:nvPr>
            <p:ph type="sldNum" sz="quarter" idx="5"/>
          </p:nvPr>
        </p:nvSpPr>
        <p:spPr/>
        <p:txBody>
          <a:bodyPr/>
          <a:lstStyle/>
          <a:p>
            <a:fld id="{A4FA7544-3BFF-6B46-86F1-05305E334DB7}" type="slidenum">
              <a:rPr lang="en-US" smtClean="0"/>
              <a:t>18</a:t>
            </a:fld>
            <a:endParaRPr lang="en-US"/>
          </a:p>
        </p:txBody>
      </p:sp>
    </p:spTree>
    <p:extLst>
      <p:ext uri="{BB962C8B-B14F-4D97-AF65-F5344CB8AC3E}">
        <p14:creationId xmlns:p14="http://schemas.microsoft.com/office/powerpoint/2010/main" val="2563791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just heard from some messengers</a:t>
            </a:r>
          </a:p>
          <a:p>
            <a:r>
              <a:rPr lang="en-US" dirty="0"/>
              <a:t>Now hear from Jesus</a:t>
            </a:r>
          </a:p>
          <a:p>
            <a:endParaRPr lang="en-US" dirty="0"/>
          </a:p>
          <a:p>
            <a:r>
              <a:rPr lang="en-US" dirty="0"/>
              <a:t>He has life for you - that world can’t overpower</a:t>
            </a:r>
          </a:p>
        </p:txBody>
      </p:sp>
      <p:sp>
        <p:nvSpPr>
          <p:cNvPr id="4" name="Slide Number Placeholder 3"/>
          <p:cNvSpPr>
            <a:spLocks noGrp="1"/>
          </p:cNvSpPr>
          <p:nvPr>
            <p:ph type="sldNum" sz="quarter" idx="5"/>
          </p:nvPr>
        </p:nvSpPr>
        <p:spPr/>
        <p:txBody>
          <a:bodyPr/>
          <a:lstStyle/>
          <a:p>
            <a:fld id="{A4FA7544-3BFF-6B46-86F1-05305E334DB7}" type="slidenum">
              <a:rPr lang="en-US" smtClean="0"/>
              <a:t>19</a:t>
            </a:fld>
            <a:endParaRPr lang="en-US"/>
          </a:p>
        </p:txBody>
      </p:sp>
    </p:spTree>
    <p:extLst>
      <p:ext uri="{BB962C8B-B14F-4D97-AF65-F5344CB8AC3E}">
        <p14:creationId xmlns:p14="http://schemas.microsoft.com/office/powerpoint/2010/main" val="2383672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20</a:t>
            </a:fld>
            <a:endParaRPr lang="en-US"/>
          </a:p>
        </p:txBody>
      </p:sp>
    </p:spTree>
    <p:extLst>
      <p:ext uri="{BB962C8B-B14F-4D97-AF65-F5344CB8AC3E}">
        <p14:creationId xmlns:p14="http://schemas.microsoft.com/office/powerpoint/2010/main" val="291311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gone through what Jesus did</a:t>
            </a:r>
          </a:p>
          <a:p>
            <a:r>
              <a:rPr lang="en-US" dirty="0"/>
              <a:t>Oppression, injustice, hatred, betrayal, pain - loss</a:t>
            </a:r>
          </a:p>
          <a:p>
            <a:r>
              <a:rPr lang="en-US" dirty="0"/>
              <a:t>Listen to these words</a:t>
            </a:r>
          </a:p>
          <a:p>
            <a:endParaRPr lang="en-US" dirty="0"/>
          </a:p>
          <a:p>
            <a:r>
              <a:rPr lang="en-US" dirty="0"/>
              <a:t>If you </a:t>
            </a:r>
            <a:r>
              <a:rPr lang="en-US" dirty="0" err="1"/>
              <a:t>belev</a:t>
            </a:r>
            <a:r>
              <a:rPr lang="en-US" dirty="0"/>
              <a:t> it -raise your hand</a:t>
            </a:r>
          </a:p>
        </p:txBody>
      </p:sp>
      <p:sp>
        <p:nvSpPr>
          <p:cNvPr id="4" name="Slide Number Placeholder 3"/>
          <p:cNvSpPr>
            <a:spLocks noGrp="1"/>
          </p:cNvSpPr>
          <p:nvPr>
            <p:ph type="sldNum" sz="quarter" idx="5"/>
          </p:nvPr>
        </p:nvSpPr>
        <p:spPr/>
        <p:txBody>
          <a:bodyPr/>
          <a:lstStyle/>
          <a:p>
            <a:fld id="{A4FA7544-3BFF-6B46-86F1-05305E334DB7}" type="slidenum">
              <a:rPr lang="en-US" smtClean="0"/>
              <a:t>21</a:t>
            </a:fld>
            <a:endParaRPr lang="en-US"/>
          </a:p>
        </p:txBody>
      </p:sp>
    </p:spTree>
    <p:extLst>
      <p:ext uri="{BB962C8B-B14F-4D97-AF65-F5344CB8AC3E}">
        <p14:creationId xmlns:p14="http://schemas.microsoft.com/office/powerpoint/2010/main" val="48395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solidFill>
                <a:latin typeface="Montserrat" pitchFamily="2" charset="77"/>
              </a:rPr>
              <a:t>Do give up, don’t become bitter, don’t choose hate </a:t>
            </a:r>
          </a:p>
          <a:p>
            <a:r>
              <a:rPr lang="en-US" b="1" dirty="0">
                <a:solidFill>
                  <a:schemeClr val="bg1"/>
                </a:solidFill>
                <a:latin typeface="Montserrat" pitchFamily="2" charset="77"/>
              </a:rPr>
              <a:t>and unforgiveness, depression or violence.</a:t>
            </a:r>
          </a:p>
          <a:p>
            <a:endParaRPr lang="en-US" b="1" dirty="0">
              <a:solidFill>
                <a:schemeClr val="bg1"/>
              </a:solidFill>
              <a:latin typeface="Montserrat" pitchFamily="2" charset="77"/>
            </a:endParaRPr>
          </a:p>
          <a:p>
            <a:r>
              <a:rPr lang="en-US" b="1" dirty="0">
                <a:solidFill>
                  <a:schemeClr val="bg1"/>
                </a:solidFill>
                <a:latin typeface="Montserrat" pitchFamily="2" charset="77"/>
              </a:rPr>
              <a:t>In a world where we get overwhelmed </a:t>
            </a:r>
          </a:p>
          <a:p>
            <a:r>
              <a:rPr lang="en-US" b="1" dirty="0">
                <a:solidFill>
                  <a:schemeClr val="bg1"/>
                </a:solidFill>
                <a:latin typeface="Montserrat" pitchFamily="2" charset="77"/>
              </a:rPr>
              <a:t>And can’t see any hope we need to know this</a:t>
            </a:r>
          </a:p>
        </p:txBody>
      </p:sp>
      <p:sp>
        <p:nvSpPr>
          <p:cNvPr id="4" name="Slide Number Placeholder 3"/>
          <p:cNvSpPr>
            <a:spLocks noGrp="1"/>
          </p:cNvSpPr>
          <p:nvPr>
            <p:ph type="sldNum" sz="quarter" idx="5"/>
          </p:nvPr>
        </p:nvSpPr>
        <p:spPr/>
        <p:txBody>
          <a:bodyPr/>
          <a:lstStyle/>
          <a:p>
            <a:fld id="{A4FA7544-3BFF-6B46-86F1-05305E334DB7}" type="slidenum">
              <a:rPr lang="en-US" smtClean="0"/>
              <a:t>3</a:t>
            </a:fld>
            <a:endParaRPr lang="en-US"/>
          </a:p>
        </p:txBody>
      </p:sp>
    </p:spTree>
    <p:extLst>
      <p:ext uri="{BB962C8B-B14F-4D97-AF65-F5344CB8AC3E}">
        <p14:creationId xmlns:p14="http://schemas.microsoft.com/office/powerpoint/2010/main" val="379584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4</a:t>
            </a:fld>
            <a:endParaRPr lang="en-US"/>
          </a:p>
        </p:txBody>
      </p:sp>
    </p:spTree>
    <p:extLst>
      <p:ext uri="{BB962C8B-B14F-4D97-AF65-F5344CB8AC3E}">
        <p14:creationId xmlns:p14="http://schemas.microsoft.com/office/powerpoint/2010/main" val="156844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5</a:t>
            </a:fld>
            <a:endParaRPr lang="en-US"/>
          </a:p>
        </p:txBody>
      </p:sp>
    </p:spTree>
    <p:extLst>
      <p:ext uri="{BB962C8B-B14F-4D97-AF65-F5344CB8AC3E}">
        <p14:creationId xmlns:p14="http://schemas.microsoft.com/office/powerpoint/2010/main" val="268177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to renew your spirit</a:t>
            </a:r>
          </a:p>
          <a:p>
            <a:r>
              <a:rPr lang="en-US" dirty="0"/>
              <a:t>By bringing you to the one who created it</a:t>
            </a:r>
          </a:p>
          <a:p>
            <a:r>
              <a:rPr lang="en-US" dirty="0"/>
              <a:t>And can renew it!</a:t>
            </a:r>
          </a:p>
        </p:txBody>
      </p:sp>
      <p:sp>
        <p:nvSpPr>
          <p:cNvPr id="4" name="Slide Number Placeholder 3"/>
          <p:cNvSpPr>
            <a:spLocks noGrp="1"/>
          </p:cNvSpPr>
          <p:nvPr>
            <p:ph type="sldNum" sz="quarter" idx="5"/>
          </p:nvPr>
        </p:nvSpPr>
        <p:spPr/>
        <p:txBody>
          <a:bodyPr/>
          <a:lstStyle/>
          <a:p>
            <a:fld id="{A4FA7544-3BFF-6B46-86F1-05305E334DB7}" type="slidenum">
              <a:rPr lang="en-US" smtClean="0"/>
              <a:t>6</a:t>
            </a:fld>
            <a:endParaRPr lang="en-US"/>
          </a:p>
        </p:txBody>
      </p:sp>
    </p:spTree>
    <p:extLst>
      <p:ext uri="{BB962C8B-B14F-4D97-AF65-F5344CB8AC3E}">
        <p14:creationId xmlns:p14="http://schemas.microsoft.com/office/powerpoint/2010/main" val="14058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7</a:t>
            </a:fld>
            <a:endParaRPr lang="en-US"/>
          </a:p>
        </p:txBody>
      </p:sp>
    </p:spTree>
    <p:extLst>
      <p:ext uri="{BB962C8B-B14F-4D97-AF65-F5344CB8AC3E}">
        <p14:creationId xmlns:p14="http://schemas.microsoft.com/office/powerpoint/2010/main" val="98792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8</a:t>
            </a:fld>
            <a:endParaRPr lang="en-US"/>
          </a:p>
        </p:txBody>
      </p:sp>
    </p:spTree>
    <p:extLst>
      <p:ext uri="{BB962C8B-B14F-4D97-AF65-F5344CB8AC3E}">
        <p14:creationId xmlns:p14="http://schemas.microsoft.com/office/powerpoint/2010/main" val="274326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9</a:t>
            </a:fld>
            <a:endParaRPr lang="en-US"/>
          </a:p>
        </p:txBody>
      </p:sp>
    </p:spTree>
    <p:extLst>
      <p:ext uri="{BB962C8B-B14F-4D97-AF65-F5344CB8AC3E}">
        <p14:creationId xmlns:p14="http://schemas.microsoft.com/office/powerpoint/2010/main" val="367617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John 10:18 </a:t>
            </a:r>
            <a:r>
              <a:rPr lang="en-US" baseline="30000" dirty="0">
                <a:effectLst/>
                <a:latin typeface="Helvetica" pitchFamily="2" charset="0"/>
              </a:rPr>
              <a:t>1</a:t>
            </a:r>
            <a:r>
              <a:rPr lang="en-US" dirty="0">
                <a:effectLst/>
                <a:latin typeface="Helvetica" pitchFamily="2" charset="0"/>
              </a:rPr>
              <a:t>No one takes my life from me, but I lay it down of my own accord.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I have authority to lay it down and authority to take it up again.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This command I received from my Father.” </a:t>
            </a:r>
          </a:p>
          <a:p>
            <a:endParaRPr lang="en-US" dirty="0"/>
          </a:p>
        </p:txBody>
      </p:sp>
      <p:sp>
        <p:nvSpPr>
          <p:cNvPr id="4" name="Slide Number Placeholder 3"/>
          <p:cNvSpPr>
            <a:spLocks noGrp="1"/>
          </p:cNvSpPr>
          <p:nvPr>
            <p:ph type="sldNum" sz="quarter" idx="5"/>
          </p:nvPr>
        </p:nvSpPr>
        <p:spPr/>
        <p:txBody>
          <a:bodyPr/>
          <a:lstStyle/>
          <a:p>
            <a:fld id="{A4FA7544-3BFF-6B46-86F1-05305E334DB7}" type="slidenum">
              <a:rPr lang="en-US" smtClean="0"/>
              <a:t>10</a:t>
            </a:fld>
            <a:endParaRPr lang="en-US"/>
          </a:p>
        </p:txBody>
      </p:sp>
    </p:spTree>
    <p:extLst>
      <p:ext uri="{BB962C8B-B14F-4D97-AF65-F5344CB8AC3E}">
        <p14:creationId xmlns:p14="http://schemas.microsoft.com/office/powerpoint/2010/main" val="24772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EB9F-2B16-B0A6-89C7-7C9EF5C90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8660F-8922-515B-EE12-FAFCF5572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2E16DE-2D40-B91E-1488-09112F678975}"/>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5" name="Footer Placeholder 4">
            <a:extLst>
              <a:ext uri="{FF2B5EF4-FFF2-40B4-BE49-F238E27FC236}">
                <a16:creationId xmlns:a16="http://schemas.microsoft.com/office/drawing/2014/main" id="{51836064-381F-ACF4-DF37-FA10C45C8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11C20-A4D7-7832-9909-41B42EC44F5C}"/>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396562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7C51-1CE5-6A57-505E-8F8A7EE6E8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DF451-F38E-30C7-0997-8C3B9AD1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B9A1A-7D71-EE66-17FC-3CECC29A13B1}"/>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5" name="Footer Placeholder 4">
            <a:extLst>
              <a:ext uri="{FF2B5EF4-FFF2-40B4-BE49-F238E27FC236}">
                <a16:creationId xmlns:a16="http://schemas.microsoft.com/office/drawing/2014/main" id="{3E2F040F-87F5-832F-FEDE-7B5B39E78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B6BEF-23F6-E72A-4F6F-08283C4BD3F9}"/>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191300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1C3CE-D59C-280E-D61D-EF0BEE26E5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DDAD83-6879-EFDC-48C7-1E79E0193F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DC4F1-9E34-A171-B4C9-79E8953FF263}"/>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5" name="Footer Placeholder 4">
            <a:extLst>
              <a:ext uri="{FF2B5EF4-FFF2-40B4-BE49-F238E27FC236}">
                <a16:creationId xmlns:a16="http://schemas.microsoft.com/office/drawing/2014/main" id="{169911B2-67EA-7045-8C17-415545CED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94939-B5B9-7987-4AAF-DC567648B2FC}"/>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140027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5C4F-60AD-A490-B1AF-D5F45C823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07580F-EC05-2F3E-193C-016308A0A1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ABEEB-2CDC-884C-2E8B-E1B02B620900}"/>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5" name="Footer Placeholder 4">
            <a:extLst>
              <a:ext uri="{FF2B5EF4-FFF2-40B4-BE49-F238E27FC236}">
                <a16:creationId xmlns:a16="http://schemas.microsoft.com/office/drawing/2014/main" id="{AC269202-3579-2C04-2270-2CA8B411F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2ACBD-7DA7-D311-E737-9857B4ED546B}"/>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67515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4-79B2-5809-B8FE-4B3F109E4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A549D6-7DE8-D6A5-0376-46994DE6B9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47739-E858-D57D-821F-D19EA8F49DE5}"/>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5" name="Footer Placeholder 4">
            <a:extLst>
              <a:ext uri="{FF2B5EF4-FFF2-40B4-BE49-F238E27FC236}">
                <a16:creationId xmlns:a16="http://schemas.microsoft.com/office/drawing/2014/main" id="{CC037B46-C81E-859E-0DAE-27B461A9C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58581-1F0B-3862-5C34-9DACCCB3F715}"/>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363844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A3FC-DDEF-6643-F273-0CD0991CA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B349E-01A5-6893-E34F-274BCD8D1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CABAD-91DE-874E-7614-B38A5A8A4B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ADEC61-CE19-DC9B-E3E1-49CDFB0BA990}"/>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6" name="Footer Placeholder 5">
            <a:extLst>
              <a:ext uri="{FF2B5EF4-FFF2-40B4-BE49-F238E27FC236}">
                <a16:creationId xmlns:a16="http://schemas.microsoft.com/office/drawing/2014/main" id="{37B40931-6E35-8CEC-4ABD-1D6E7A04A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263D9-2A97-0979-A39D-AB47D1ED0842}"/>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225172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5B88-1850-6768-CE8E-730359256E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AF717-19C7-A627-999F-6FB326707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D6B6D-519A-BBAE-4EAF-F75692B651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984E8-CD8B-9360-F435-60A10DFB85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96C10-AD79-CD8D-4205-AF094C820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8ACD92-3B09-0CC3-76B7-8F6F25FD8B0B}"/>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8" name="Footer Placeholder 7">
            <a:extLst>
              <a:ext uri="{FF2B5EF4-FFF2-40B4-BE49-F238E27FC236}">
                <a16:creationId xmlns:a16="http://schemas.microsoft.com/office/drawing/2014/main" id="{61E601A0-22D5-7F49-3F95-75598BC99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23486-BA65-9C45-678F-7C5ED51C26F5}"/>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13533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6809-93E3-BFBF-1864-CDD4327DA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A8194-48C1-7BBF-96E1-78F94CC446E4}"/>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4" name="Footer Placeholder 3">
            <a:extLst>
              <a:ext uri="{FF2B5EF4-FFF2-40B4-BE49-F238E27FC236}">
                <a16:creationId xmlns:a16="http://schemas.microsoft.com/office/drawing/2014/main" id="{B289543B-3526-64AF-B9CE-931CF2645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7F4F46-9492-6411-9591-749C7D0D2EA4}"/>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276447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B8C2D-3B84-935C-886B-3AD22A0A5A34}"/>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3" name="Footer Placeholder 2">
            <a:extLst>
              <a:ext uri="{FF2B5EF4-FFF2-40B4-BE49-F238E27FC236}">
                <a16:creationId xmlns:a16="http://schemas.microsoft.com/office/drawing/2014/main" id="{3A67495D-1D18-A29D-4CFA-1738311E58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22A0D6-B62A-07FC-BEF1-55EEABCE8D59}"/>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345573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7FF9-BEBB-A152-0A82-1BE4B0B0F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1546EA-0E77-2144-BE21-D5EA348EC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8B05F-AD3A-686B-F678-86B5A342E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20F4CE-1E30-A6EA-8EA1-411BC27BBD50}"/>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6" name="Footer Placeholder 5">
            <a:extLst>
              <a:ext uri="{FF2B5EF4-FFF2-40B4-BE49-F238E27FC236}">
                <a16:creationId xmlns:a16="http://schemas.microsoft.com/office/drawing/2014/main" id="{ADA756F0-71F5-AA38-0BCF-73FB62852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D5715-A4E7-3F54-88BF-50AB8DAC4BC8}"/>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67357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6972-9298-F740-0A08-9211D5C3EE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8C9A2E-61EC-EDFE-0ADC-03F26C6056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565500-ED8E-943D-9929-02740BF00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A80EB0-451E-A0D8-58E3-98F2DDB8430E}"/>
              </a:ext>
            </a:extLst>
          </p:cNvPr>
          <p:cNvSpPr>
            <a:spLocks noGrp="1"/>
          </p:cNvSpPr>
          <p:nvPr>
            <p:ph type="dt" sz="half" idx="10"/>
          </p:nvPr>
        </p:nvSpPr>
        <p:spPr/>
        <p:txBody>
          <a:bodyPr/>
          <a:lstStyle/>
          <a:p>
            <a:fld id="{EEAB6541-0002-0346-AEC2-BB23506B748C}" type="datetimeFigureOut">
              <a:rPr lang="en-US" smtClean="0"/>
              <a:t>3/30/24</a:t>
            </a:fld>
            <a:endParaRPr lang="en-US"/>
          </a:p>
        </p:txBody>
      </p:sp>
      <p:sp>
        <p:nvSpPr>
          <p:cNvPr id="6" name="Footer Placeholder 5">
            <a:extLst>
              <a:ext uri="{FF2B5EF4-FFF2-40B4-BE49-F238E27FC236}">
                <a16:creationId xmlns:a16="http://schemas.microsoft.com/office/drawing/2014/main" id="{402420D9-6811-960F-2B27-B1590FB7CE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40151-1126-E918-32FF-77EB13041F9B}"/>
              </a:ext>
            </a:extLst>
          </p:cNvPr>
          <p:cNvSpPr>
            <a:spLocks noGrp="1"/>
          </p:cNvSpPr>
          <p:nvPr>
            <p:ph type="sldNum" sz="quarter" idx="12"/>
          </p:nvPr>
        </p:nvSpPr>
        <p:spPr/>
        <p:txBody>
          <a:bodyPr/>
          <a:lstStyle/>
          <a:p>
            <a:fld id="{AA0A0A90-5FDB-8F45-9F15-34B501A15B28}" type="slidenum">
              <a:rPr lang="en-US" smtClean="0"/>
              <a:t>‹#›</a:t>
            </a:fld>
            <a:endParaRPr lang="en-US"/>
          </a:p>
        </p:txBody>
      </p:sp>
    </p:spTree>
    <p:extLst>
      <p:ext uri="{BB962C8B-B14F-4D97-AF65-F5344CB8AC3E}">
        <p14:creationId xmlns:p14="http://schemas.microsoft.com/office/powerpoint/2010/main" val="232638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E6377-8803-D3C1-A881-DBCD221AF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D0BD70-A4FD-E541-9EC2-B42A91CC53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F5146-3DE2-CAAA-F45C-256234BA6C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B6541-0002-0346-AEC2-BB23506B748C}" type="datetimeFigureOut">
              <a:rPr lang="en-US" smtClean="0"/>
              <a:t>3/30/24</a:t>
            </a:fld>
            <a:endParaRPr lang="en-US"/>
          </a:p>
        </p:txBody>
      </p:sp>
      <p:sp>
        <p:nvSpPr>
          <p:cNvPr id="5" name="Footer Placeholder 4">
            <a:extLst>
              <a:ext uri="{FF2B5EF4-FFF2-40B4-BE49-F238E27FC236}">
                <a16:creationId xmlns:a16="http://schemas.microsoft.com/office/drawing/2014/main" id="{15BF00A5-D25F-8E0F-AE7B-CB6F3939BA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DCABE0-B2B8-2748-88F9-F1C727CF5D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A0A90-5FDB-8F45-9F15-34B501A15B28}" type="slidenum">
              <a:rPr lang="en-US" smtClean="0"/>
              <a:t>‹#›</a:t>
            </a:fld>
            <a:endParaRPr lang="en-US"/>
          </a:p>
        </p:txBody>
      </p:sp>
    </p:spTree>
    <p:extLst>
      <p:ext uri="{BB962C8B-B14F-4D97-AF65-F5344CB8AC3E}">
        <p14:creationId xmlns:p14="http://schemas.microsoft.com/office/powerpoint/2010/main" val="3648533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1117600" y="3332460"/>
            <a:ext cx="10033000" cy="2387600"/>
          </a:xfrm>
        </p:spPr>
        <p:txBody>
          <a:bodyPr>
            <a:normAutofit fontScale="90000"/>
          </a:bodyPr>
          <a:lstStyle/>
          <a:p>
            <a:br>
              <a:rPr lang="en-US" sz="5600" b="1" dirty="0">
                <a:solidFill>
                  <a:schemeClr val="bg1"/>
                </a:solidFill>
                <a:latin typeface="Montserrat" pitchFamily="2" charset="77"/>
              </a:rPr>
            </a:br>
            <a:br>
              <a:rPr lang="en-US" sz="5600" b="1" dirty="0">
                <a:solidFill>
                  <a:schemeClr val="bg1"/>
                </a:solidFill>
                <a:latin typeface="Montserrat" pitchFamily="2" charset="77"/>
              </a:rPr>
            </a:br>
            <a:r>
              <a:rPr lang="en-US" sz="5600" b="1" dirty="0">
                <a:solidFill>
                  <a:schemeClr val="bg1"/>
                </a:solidFill>
                <a:latin typeface="Helvetica" pitchFamily="2" charset="0"/>
              </a:rPr>
              <a:t>It’s the Spirit of God in you,</a:t>
            </a:r>
            <a:br>
              <a:rPr lang="en-US" sz="5600" b="1" dirty="0">
                <a:solidFill>
                  <a:schemeClr val="bg1"/>
                </a:solidFill>
                <a:latin typeface="Helvetica" pitchFamily="2" charset="0"/>
              </a:rPr>
            </a:br>
            <a:r>
              <a:rPr lang="en-US" sz="5600" b="1" dirty="0">
                <a:solidFill>
                  <a:srgbClr val="F39495"/>
                </a:solidFill>
                <a:latin typeface="Helvetica" pitchFamily="2" charset="0"/>
              </a:rPr>
              <a:t>not the circumstances of</a:t>
            </a:r>
            <a:br>
              <a:rPr lang="en-US" sz="5600" b="1" dirty="0">
                <a:solidFill>
                  <a:srgbClr val="F39495"/>
                </a:solidFill>
                <a:latin typeface="Helvetica" pitchFamily="2" charset="0"/>
              </a:rPr>
            </a:br>
            <a:r>
              <a:rPr lang="en-US" sz="5600" b="1" dirty="0">
                <a:solidFill>
                  <a:srgbClr val="F39495"/>
                </a:solidFill>
                <a:latin typeface="Helvetica" pitchFamily="2" charset="0"/>
              </a:rPr>
              <a:t>the world around you,</a:t>
            </a:r>
            <a:br>
              <a:rPr lang="en-US" sz="5600" b="1" dirty="0">
                <a:solidFill>
                  <a:srgbClr val="F39495"/>
                </a:solidFill>
                <a:latin typeface="Helvetica" pitchFamily="2" charset="0"/>
              </a:rPr>
            </a:br>
            <a:r>
              <a:rPr lang="en-US" sz="5600" b="1" dirty="0">
                <a:solidFill>
                  <a:schemeClr val="bg1"/>
                </a:solidFill>
                <a:latin typeface="Helvetica" pitchFamily="2" charset="0"/>
              </a:rPr>
              <a:t>that determines your</a:t>
            </a:r>
            <a:br>
              <a:rPr lang="en-US" sz="5600" b="1" dirty="0">
                <a:solidFill>
                  <a:schemeClr val="bg1"/>
                </a:solidFill>
                <a:latin typeface="Helvetica" pitchFamily="2" charset="0"/>
              </a:rPr>
            </a:br>
            <a:r>
              <a:rPr lang="en-US" sz="5600" b="1" dirty="0">
                <a:solidFill>
                  <a:schemeClr val="bg1"/>
                </a:solidFill>
                <a:latin typeface="Helvetica" pitchFamily="2" charset="0"/>
              </a:rPr>
              <a:t>future, peace and joy</a:t>
            </a:r>
            <a:endParaRPr lang="en-US" sz="5600" dirty="0">
              <a:latin typeface="Helvetica" pitchFamily="2" charset="0"/>
            </a:endParaRPr>
          </a:p>
        </p:txBody>
      </p:sp>
      <p:sp>
        <p:nvSpPr>
          <p:cNvPr id="3" name="TextBox 2">
            <a:extLst>
              <a:ext uri="{FF2B5EF4-FFF2-40B4-BE49-F238E27FC236}">
                <a16:creationId xmlns:a16="http://schemas.microsoft.com/office/drawing/2014/main" id="{77AE58A2-6AF2-3910-67B7-3E4DA44005E2}"/>
              </a:ext>
            </a:extLst>
          </p:cNvPr>
          <p:cNvSpPr txBox="1"/>
          <p:nvPr/>
        </p:nvSpPr>
        <p:spPr>
          <a:xfrm>
            <a:off x="2874862" y="722661"/>
            <a:ext cx="6442276" cy="1169551"/>
          </a:xfrm>
          <a:prstGeom prst="rect">
            <a:avLst/>
          </a:prstGeom>
          <a:noFill/>
        </p:spPr>
        <p:txBody>
          <a:bodyPr wrap="none" rtlCol="0">
            <a:spAutoFit/>
          </a:bodyPr>
          <a:lstStyle/>
          <a:p>
            <a:pPr algn="ctr"/>
            <a:r>
              <a:rPr lang="en-US" sz="7000" b="1" dirty="0">
                <a:solidFill>
                  <a:srgbClr val="F39495"/>
                </a:solidFill>
              </a:rPr>
              <a:t>EASTER TELLS US</a:t>
            </a:r>
          </a:p>
        </p:txBody>
      </p:sp>
    </p:spTree>
    <p:extLst>
      <p:ext uri="{BB962C8B-B14F-4D97-AF65-F5344CB8AC3E}">
        <p14:creationId xmlns:p14="http://schemas.microsoft.com/office/powerpoint/2010/main" val="2664992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582706" y="3231480"/>
            <a:ext cx="11026588" cy="2387600"/>
          </a:xfrm>
        </p:spPr>
        <p:txBody>
          <a:bodyPr>
            <a:normAutofit fontScale="90000"/>
          </a:bodyPr>
          <a:lstStyle/>
          <a:p>
            <a:r>
              <a:rPr lang="en-US" sz="5000" b="1" dirty="0">
                <a:solidFill>
                  <a:schemeClr val="bg1"/>
                </a:solidFill>
                <a:effectLst/>
                <a:latin typeface="+mn-lt"/>
              </a:rPr>
              <a:t>“the Son of Man must be betrayed to the chief priests and teachers of the law. They will condemn him to death and will hand him over to the Gentiles, who will mock him and</a:t>
            </a:r>
            <a:br>
              <a:rPr lang="en-US" sz="5000" b="1" dirty="0">
                <a:solidFill>
                  <a:schemeClr val="bg1"/>
                </a:solidFill>
                <a:effectLst/>
                <a:latin typeface="+mn-lt"/>
              </a:rPr>
            </a:br>
            <a:r>
              <a:rPr lang="en-US" sz="5000" b="1" dirty="0">
                <a:solidFill>
                  <a:schemeClr val="bg1"/>
                </a:solidFill>
                <a:effectLst/>
                <a:latin typeface="+mn-lt"/>
              </a:rPr>
              <a:t> spit on him, flog him and kill him. </a:t>
            </a:r>
            <a:br>
              <a:rPr lang="en-US" sz="5000" b="1" dirty="0">
                <a:solidFill>
                  <a:schemeClr val="bg1"/>
                </a:solidFill>
                <a:effectLst/>
                <a:latin typeface="+mn-lt"/>
              </a:rPr>
            </a:br>
            <a:r>
              <a:rPr lang="en-US" sz="5000" b="1" dirty="0">
                <a:solidFill>
                  <a:schemeClr val="bg1"/>
                </a:solidFill>
                <a:effectLst/>
                <a:latin typeface="+mn-lt"/>
              </a:rPr>
              <a:t>Three days later he will rise.”</a:t>
            </a:r>
            <a:br>
              <a:rPr lang="en-US" sz="4500" dirty="0">
                <a:solidFill>
                  <a:schemeClr val="bg1"/>
                </a:solidFill>
                <a:effectLst/>
                <a:latin typeface="Helvetica" pitchFamily="2" charset="0"/>
              </a:rPr>
            </a:br>
            <a:br>
              <a:rPr lang="en-US" sz="2600" b="1" dirty="0">
                <a:solidFill>
                  <a:schemeClr val="bg1"/>
                </a:solidFill>
                <a:latin typeface="Montserrat" pitchFamily="2" charset="77"/>
              </a:rPr>
            </a:br>
            <a:r>
              <a:rPr lang="en-US" sz="4400" b="1" dirty="0">
                <a:solidFill>
                  <a:schemeClr val="bg1"/>
                </a:solidFill>
                <a:latin typeface="+mn-lt"/>
              </a:rPr>
              <a:t>Mark 10:33-34</a:t>
            </a:r>
            <a:endParaRPr lang="en-US" sz="4400" dirty="0">
              <a:latin typeface="+mn-lt"/>
            </a:endParaRPr>
          </a:p>
        </p:txBody>
      </p:sp>
    </p:spTree>
    <p:extLst>
      <p:ext uri="{BB962C8B-B14F-4D97-AF65-F5344CB8AC3E}">
        <p14:creationId xmlns:p14="http://schemas.microsoft.com/office/powerpoint/2010/main" val="809272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810490" y="782287"/>
            <a:ext cx="11381509" cy="5293425"/>
          </a:xfrm>
        </p:spPr>
        <p:txBody>
          <a:bodyPr anchor="t">
            <a:noAutofit/>
          </a:bodyPr>
          <a:lstStyle/>
          <a:p>
            <a:pPr algn="l"/>
            <a:r>
              <a:rPr lang="en-US" sz="4000" b="1" spc="-100" dirty="0">
                <a:solidFill>
                  <a:schemeClr val="bg1"/>
                </a:solidFill>
                <a:latin typeface="Helvetica" pitchFamily="2" charset="0"/>
              </a:rPr>
              <a:t>Jesus Confronts Everything That Takes Life:</a:t>
            </a:r>
            <a:br>
              <a:rPr lang="en-US" sz="4000" spc="-100" dirty="0">
                <a:solidFill>
                  <a:schemeClr val="bg1"/>
                </a:solidFill>
                <a:latin typeface="Helvetica" pitchFamily="2" charset="0"/>
              </a:rPr>
            </a:br>
            <a:br>
              <a:rPr lang="en-US" sz="3800" spc="-100" dirty="0">
                <a:solidFill>
                  <a:schemeClr val="bg1"/>
                </a:solidFill>
                <a:latin typeface="+mn-lt"/>
              </a:rPr>
            </a:br>
            <a:r>
              <a:rPr lang="en-US" sz="3800" b="1" spc="-100" dirty="0">
                <a:solidFill>
                  <a:prstClr val="white"/>
                </a:solidFill>
                <a:latin typeface="+mn-lt"/>
              </a:rPr>
              <a:t>Oppression  </a:t>
            </a:r>
            <a:r>
              <a:rPr kumimoji="0" lang="en-US" sz="3800" b="1" i="0" u="none" strike="noStrike" kern="1200" cap="none" spc="-100" normalizeH="0" baseline="0" noProof="0" dirty="0">
                <a:ln>
                  <a:noFill/>
                </a:ln>
                <a:solidFill>
                  <a:srgbClr val="F39495"/>
                </a:solidFill>
                <a:effectLst/>
                <a:uLnTx/>
                <a:uFillTx/>
                <a:latin typeface="+mn-lt"/>
                <a:ea typeface="+mj-ea"/>
                <a:cs typeface="+mj-cs"/>
              </a:rPr>
              <a:t>|</a:t>
            </a:r>
            <a:r>
              <a:rPr kumimoji="0" lang="en-US" sz="3800" b="1" i="0" u="none" strike="noStrike" kern="1200" cap="none" spc="-100" normalizeH="0" baseline="0" noProof="0" dirty="0">
                <a:ln>
                  <a:noFill/>
                </a:ln>
                <a:solidFill>
                  <a:prstClr val="white"/>
                </a:solidFill>
                <a:effectLst/>
                <a:uLnTx/>
                <a:uFillTx/>
                <a:latin typeface="+mn-lt"/>
                <a:ea typeface="+mj-ea"/>
                <a:cs typeface="+mj-cs"/>
              </a:rPr>
              <a:t> </a:t>
            </a:r>
            <a:r>
              <a:rPr kumimoji="0" lang="en-US" sz="3800" i="0" u="none" strike="noStrike" kern="1200" cap="none" spc="-100" normalizeH="0" baseline="0" noProof="0" dirty="0">
                <a:ln>
                  <a:noFill/>
                </a:ln>
                <a:solidFill>
                  <a:prstClr val="white"/>
                </a:solidFill>
                <a:effectLst/>
                <a:uLnTx/>
                <a:uFillTx/>
                <a:latin typeface="+mn-lt"/>
                <a:ea typeface="+mj-ea"/>
                <a:cs typeface="+mj-cs"/>
              </a:rPr>
              <a:t>The Romans scoff </a:t>
            </a:r>
            <a:r>
              <a:rPr kumimoji="0" lang="en-US" sz="3800" b="0" i="0" u="none" strike="noStrike" kern="1200" cap="none" spc="-100" normalizeH="0" baseline="0" noProof="0" dirty="0">
                <a:ln>
                  <a:noFill/>
                </a:ln>
                <a:solidFill>
                  <a:prstClr val="white"/>
                </a:solidFill>
                <a:effectLst/>
                <a:uLnTx/>
                <a:uFillTx/>
                <a:latin typeface="+mn-lt"/>
                <a:ea typeface="+mj-ea"/>
                <a:cs typeface="+mj-cs"/>
              </a:rPr>
              <a:t>&amp; “overpower” Jesus</a:t>
            </a:r>
            <a:br>
              <a:rPr lang="en-US" sz="2000" spc="-100" dirty="0">
                <a:solidFill>
                  <a:schemeClr val="bg1"/>
                </a:solidFill>
                <a:latin typeface="+mn-lt"/>
              </a:rPr>
            </a:br>
            <a:br>
              <a:rPr lang="en-US" sz="2000" spc="-100" dirty="0">
                <a:solidFill>
                  <a:schemeClr val="bg1"/>
                </a:solidFill>
                <a:latin typeface="+mn-lt"/>
              </a:rPr>
            </a:br>
            <a:r>
              <a:rPr kumimoji="0" lang="en-US" sz="3800" b="1" i="0" u="none" strike="noStrike" kern="1200" cap="none" spc="-100" normalizeH="0" baseline="0" noProof="0" dirty="0">
                <a:ln>
                  <a:noFill/>
                </a:ln>
                <a:solidFill>
                  <a:prstClr val="white"/>
                </a:solidFill>
                <a:effectLst/>
                <a:uLnTx/>
                <a:uFillTx/>
                <a:latin typeface="+mn-lt"/>
                <a:ea typeface="+mj-ea"/>
                <a:cs typeface="+mj-cs"/>
              </a:rPr>
              <a:t>Injustice 	</a:t>
            </a:r>
            <a:r>
              <a:rPr kumimoji="0" lang="en-US" sz="3800" b="1" i="0" u="none" strike="noStrike" kern="1200" cap="none" spc="-100" normalizeH="0" baseline="0" noProof="0" dirty="0">
                <a:ln>
                  <a:noFill/>
                </a:ln>
                <a:solidFill>
                  <a:srgbClr val="F39495"/>
                </a:solidFill>
                <a:effectLst/>
                <a:uLnTx/>
                <a:uFillTx/>
                <a:latin typeface="+mn-lt"/>
                <a:ea typeface="+mj-ea"/>
                <a:cs typeface="+mj-cs"/>
              </a:rPr>
              <a:t>|</a:t>
            </a:r>
            <a:r>
              <a:rPr kumimoji="0" lang="en-US" sz="3800" b="1" i="0" u="none" strike="noStrike" kern="1200" cap="none" spc="-100" normalizeH="0" baseline="0" noProof="0" dirty="0">
                <a:ln>
                  <a:noFill/>
                </a:ln>
                <a:solidFill>
                  <a:prstClr val="white"/>
                </a:solidFill>
                <a:effectLst/>
                <a:uLnTx/>
                <a:uFillTx/>
                <a:latin typeface="+mn-lt"/>
                <a:ea typeface="+mj-ea"/>
                <a:cs typeface="+mj-cs"/>
              </a:rPr>
              <a:t> </a:t>
            </a:r>
            <a:r>
              <a:rPr kumimoji="0" lang="en-US" sz="3800" i="0" u="none" strike="noStrike" kern="1200" cap="none" spc="-100" normalizeH="0" baseline="0" noProof="0" dirty="0">
                <a:ln>
                  <a:noFill/>
                </a:ln>
                <a:solidFill>
                  <a:prstClr val="white"/>
                </a:solidFill>
                <a:effectLst/>
                <a:uLnTx/>
                <a:uFillTx/>
                <a:latin typeface="+mn-lt"/>
                <a:ea typeface="+mj-ea"/>
                <a:cs typeface="+mj-cs"/>
              </a:rPr>
              <a:t>Pharisees </a:t>
            </a:r>
            <a:r>
              <a:rPr kumimoji="0" lang="en-US" sz="3800" b="1" i="0" u="none" strike="noStrike" kern="1200" cap="none" spc="-100" normalizeH="0" baseline="0" noProof="0" dirty="0">
                <a:ln>
                  <a:noFill/>
                </a:ln>
                <a:solidFill>
                  <a:prstClr val="white"/>
                </a:solidFill>
                <a:effectLst/>
                <a:uLnTx/>
                <a:uFillTx/>
                <a:latin typeface="+mn-lt"/>
                <a:ea typeface="+mj-ea"/>
                <a:cs typeface="+mj-cs"/>
              </a:rPr>
              <a:t>“</a:t>
            </a:r>
            <a:r>
              <a:rPr kumimoji="0" lang="en-US" sz="3800" b="0" i="0" u="none" strike="noStrike" kern="1200" cap="none" spc="-100" normalizeH="0" baseline="0" noProof="0" dirty="0">
                <a:ln>
                  <a:noFill/>
                </a:ln>
                <a:solidFill>
                  <a:prstClr val="white"/>
                </a:solidFill>
                <a:effectLst/>
                <a:uLnTx/>
                <a:uFillTx/>
                <a:latin typeface="+mn-lt"/>
                <a:ea typeface="+mj-ea"/>
                <a:cs typeface="+mj-cs"/>
              </a:rPr>
              <a:t>win” the public debate against Him</a:t>
            </a:r>
            <a:br>
              <a:rPr kumimoji="0" lang="en-US" sz="3800" b="0" i="0" u="none" strike="noStrike" kern="1200" cap="none" spc="-100" normalizeH="0" baseline="0" noProof="0" dirty="0">
                <a:ln>
                  <a:noFill/>
                </a:ln>
                <a:solidFill>
                  <a:prstClr val="white"/>
                </a:solidFill>
                <a:effectLst/>
                <a:uLnTx/>
                <a:uFillTx/>
                <a:latin typeface="+mn-lt"/>
                <a:ea typeface="+mj-ea"/>
                <a:cs typeface="+mj-cs"/>
              </a:rPr>
            </a:br>
            <a:br>
              <a:rPr lang="en-US" sz="2000" spc="-100" dirty="0">
                <a:solidFill>
                  <a:schemeClr val="bg1"/>
                </a:solidFill>
                <a:latin typeface="+mn-lt"/>
              </a:rPr>
            </a:br>
            <a:r>
              <a:rPr kumimoji="0" lang="en-US" sz="3800" b="1" i="0" u="none" strike="noStrike" kern="1200" cap="none" spc="-100" normalizeH="0" baseline="0" noProof="0" dirty="0">
                <a:ln>
                  <a:noFill/>
                </a:ln>
                <a:solidFill>
                  <a:prstClr val="white"/>
                </a:solidFill>
                <a:effectLst/>
                <a:uLnTx/>
                <a:uFillTx/>
                <a:latin typeface="+mn-lt"/>
                <a:ea typeface="+mj-ea"/>
                <a:cs typeface="+mj-cs"/>
              </a:rPr>
              <a:t>Hatred 	</a:t>
            </a:r>
            <a:r>
              <a:rPr kumimoji="0" lang="en-US" sz="3800" b="1" i="0" u="none" strike="noStrike" kern="1200" cap="none" spc="-100" normalizeH="0" baseline="0" noProof="0" dirty="0">
                <a:ln>
                  <a:noFill/>
                </a:ln>
                <a:solidFill>
                  <a:srgbClr val="F39495"/>
                </a:solidFill>
                <a:effectLst/>
                <a:uLnTx/>
                <a:uFillTx/>
                <a:latin typeface="+mn-lt"/>
                <a:ea typeface="+mj-ea"/>
                <a:cs typeface="+mj-cs"/>
              </a:rPr>
              <a:t>|</a:t>
            </a:r>
            <a:r>
              <a:rPr kumimoji="0" lang="en-US" sz="3800" b="1" i="0" u="none" strike="noStrike" kern="1200" cap="none" spc="-100" normalizeH="0" baseline="0" noProof="0" dirty="0">
                <a:ln>
                  <a:noFill/>
                </a:ln>
                <a:solidFill>
                  <a:prstClr val="white"/>
                </a:solidFill>
                <a:effectLst/>
                <a:uLnTx/>
                <a:uFillTx/>
                <a:latin typeface="+mn-lt"/>
                <a:ea typeface="+mj-ea"/>
                <a:cs typeface="+mj-cs"/>
              </a:rPr>
              <a:t> </a:t>
            </a:r>
            <a:r>
              <a:rPr kumimoji="0" lang="en-US" sz="3800" i="0" u="none" strike="noStrike" kern="1200" cap="none" spc="-100" normalizeH="0" baseline="0" noProof="0" dirty="0">
                <a:ln>
                  <a:noFill/>
                </a:ln>
                <a:solidFill>
                  <a:prstClr val="white"/>
                </a:solidFill>
                <a:effectLst/>
                <a:uLnTx/>
                <a:uFillTx/>
                <a:latin typeface="+mn-lt"/>
                <a:ea typeface="+mj-ea"/>
                <a:cs typeface="+mj-cs"/>
              </a:rPr>
              <a:t>The crowds reject &amp; mock </a:t>
            </a:r>
            <a:r>
              <a:rPr kumimoji="0" lang="en-US" sz="3800" b="0" i="0" u="none" strike="noStrike" kern="1200" cap="none" spc="-100" normalizeH="0" baseline="0" noProof="0" dirty="0">
                <a:ln>
                  <a:noFill/>
                </a:ln>
                <a:solidFill>
                  <a:prstClr val="white"/>
                </a:solidFill>
                <a:effectLst/>
                <a:uLnTx/>
                <a:uFillTx/>
                <a:latin typeface="+mn-lt"/>
                <a:ea typeface="+mj-ea"/>
                <a:cs typeface="+mj-cs"/>
              </a:rPr>
              <a:t>Jesus</a:t>
            </a:r>
            <a:br>
              <a:rPr kumimoji="0" lang="en-US" sz="2000" b="0" i="0" u="none" strike="noStrike" kern="1200" cap="none" spc="-100" normalizeH="0" baseline="0" noProof="0" dirty="0">
                <a:ln>
                  <a:noFill/>
                </a:ln>
                <a:solidFill>
                  <a:prstClr val="white"/>
                </a:solidFill>
                <a:effectLst/>
                <a:uLnTx/>
                <a:uFillTx/>
                <a:latin typeface="+mn-lt"/>
                <a:ea typeface="+mj-ea"/>
                <a:cs typeface="+mj-cs"/>
              </a:rPr>
            </a:br>
            <a:br>
              <a:rPr lang="en-US" sz="2000" spc="-100" dirty="0">
                <a:solidFill>
                  <a:schemeClr val="bg1"/>
                </a:solidFill>
                <a:latin typeface="+mn-lt"/>
              </a:rPr>
            </a:br>
            <a:r>
              <a:rPr lang="en-US" sz="3800" b="1" spc="-100" dirty="0">
                <a:solidFill>
                  <a:schemeClr val="bg1"/>
                </a:solidFill>
                <a:latin typeface="+mn-lt"/>
              </a:rPr>
              <a:t>Betrayal 	</a:t>
            </a:r>
            <a:r>
              <a:rPr lang="en-US" sz="3800" b="1" spc="-100" dirty="0">
                <a:solidFill>
                  <a:srgbClr val="F39495"/>
                </a:solidFill>
                <a:latin typeface="+mn-lt"/>
              </a:rPr>
              <a:t>|</a:t>
            </a:r>
            <a:r>
              <a:rPr lang="en-US" sz="3800" b="1" spc="-100" dirty="0">
                <a:solidFill>
                  <a:schemeClr val="bg1"/>
                </a:solidFill>
                <a:latin typeface="+mn-lt"/>
              </a:rPr>
              <a:t> </a:t>
            </a:r>
            <a:r>
              <a:rPr lang="en-US" sz="3800" spc="-100" dirty="0">
                <a:solidFill>
                  <a:schemeClr val="bg1"/>
                </a:solidFill>
                <a:latin typeface="+mn-lt"/>
              </a:rPr>
              <a:t>His disciples betray, abandon or deny Him</a:t>
            </a:r>
            <a:br>
              <a:rPr lang="en-US" sz="3800" spc="-100" dirty="0">
                <a:solidFill>
                  <a:schemeClr val="bg1"/>
                </a:solidFill>
                <a:latin typeface="+mn-lt"/>
              </a:rPr>
            </a:br>
            <a:br>
              <a:rPr lang="en-US" sz="2000" spc="-100" dirty="0">
                <a:solidFill>
                  <a:schemeClr val="bg1"/>
                </a:solidFill>
                <a:latin typeface="+mn-lt"/>
              </a:rPr>
            </a:br>
            <a:r>
              <a:rPr lang="en-US" sz="4000" b="1" spc="-100" dirty="0">
                <a:solidFill>
                  <a:schemeClr val="bg1"/>
                </a:solidFill>
                <a:latin typeface="+mn-lt"/>
              </a:rPr>
              <a:t>Pain &amp; Death </a:t>
            </a:r>
            <a:r>
              <a:rPr lang="en-US" sz="4000" b="1" spc="-100" dirty="0">
                <a:solidFill>
                  <a:srgbClr val="F39495"/>
                </a:solidFill>
                <a:latin typeface="+mn-lt"/>
              </a:rPr>
              <a:t>|</a:t>
            </a:r>
            <a:r>
              <a:rPr lang="en-US" sz="4000" spc="-100" dirty="0">
                <a:solidFill>
                  <a:schemeClr val="bg1"/>
                </a:solidFill>
                <a:latin typeface="+mn-lt"/>
              </a:rPr>
              <a:t> The Cross tortures &amp; destroys His </a:t>
            </a:r>
            <a:r>
              <a:rPr lang="en-US" sz="4000" u="sng" spc="-100" dirty="0">
                <a:solidFill>
                  <a:schemeClr val="bg1"/>
                </a:solidFill>
                <a:latin typeface="+mn-lt"/>
              </a:rPr>
              <a:t>body</a:t>
            </a:r>
            <a:br>
              <a:rPr lang="en-US" sz="3800" dirty="0">
                <a:solidFill>
                  <a:schemeClr val="bg1"/>
                </a:solidFill>
                <a:latin typeface="+mn-lt"/>
              </a:rPr>
            </a:br>
            <a:br>
              <a:rPr lang="en-US" sz="2500" dirty="0">
                <a:solidFill>
                  <a:schemeClr val="bg1"/>
                </a:solidFill>
                <a:latin typeface="+mn-lt"/>
              </a:rPr>
            </a:br>
            <a:r>
              <a:rPr lang="en-US" sz="3800" dirty="0">
                <a:solidFill>
                  <a:schemeClr val="bg1"/>
                </a:solidFill>
                <a:latin typeface="Helvetica" pitchFamily="2" charset="0"/>
              </a:rPr>
              <a:t>						</a:t>
            </a:r>
            <a:endParaRPr lang="en-US" sz="3800" b="1" i="1" dirty="0">
              <a:solidFill>
                <a:srgbClr val="F39495"/>
              </a:solidFill>
            </a:endParaRPr>
          </a:p>
        </p:txBody>
      </p:sp>
    </p:spTree>
    <p:extLst>
      <p:ext uri="{BB962C8B-B14F-4D97-AF65-F5344CB8AC3E}">
        <p14:creationId xmlns:p14="http://schemas.microsoft.com/office/powerpoint/2010/main" val="357473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D4A354-F49C-17A6-2A9A-7A99E774F59A}"/>
              </a:ext>
            </a:extLst>
          </p:cNvPr>
          <p:cNvSpPr txBox="1">
            <a:spLocks/>
          </p:cNvSpPr>
          <p:nvPr/>
        </p:nvSpPr>
        <p:spPr>
          <a:xfrm>
            <a:off x="803563" y="248040"/>
            <a:ext cx="10584873" cy="450325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100" dirty="0">
              <a:solidFill>
                <a:schemeClr val="bg1"/>
              </a:solidFill>
              <a:latin typeface="Calibri" panose="020F0502020204030204" pitchFamily="34" charset="0"/>
              <a:cs typeface="Calibri" panose="020F0502020204030204" pitchFamily="34" charset="0"/>
            </a:endParaRPr>
          </a:p>
          <a:p>
            <a:r>
              <a:rPr lang="en-US" sz="4700" b="1" dirty="0">
                <a:solidFill>
                  <a:schemeClr val="bg1"/>
                </a:solidFill>
                <a:latin typeface="Calibri" panose="020F0502020204030204" pitchFamily="34" charset="0"/>
                <a:cs typeface="Calibri" panose="020F0502020204030204" pitchFamily="34" charset="0"/>
              </a:rPr>
              <a:t>Jesus chose to deal with everything </a:t>
            </a:r>
          </a:p>
          <a:p>
            <a:r>
              <a:rPr lang="en-US" sz="4700" b="1" dirty="0">
                <a:solidFill>
                  <a:schemeClr val="bg1"/>
                </a:solidFill>
                <a:latin typeface="Calibri" panose="020F0502020204030204" pitchFamily="34" charset="0"/>
                <a:cs typeface="Calibri" panose="020F0502020204030204" pitchFamily="34" charset="0"/>
              </a:rPr>
              <a:t>we will have to deal with in this world.</a:t>
            </a:r>
          </a:p>
          <a:p>
            <a:endParaRPr lang="en-US" sz="4700" b="1" dirty="0">
              <a:solidFill>
                <a:schemeClr val="bg1"/>
              </a:solidFill>
              <a:latin typeface="Calibri" panose="020F0502020204030204" pitchFamily="34" charset="0"/>
              <a:cs typeface="Calibri" panose="020F0502020204030204" pitchFamily="34" charset="0"/>
            </a:endParaRPr>
          </a:p>
          <a:p>
            <a:r>
              <a:rPr lang="en-US" sz="4700" b="1" dirty="0">
                <a:solidFill>
                  <a:schemeClr val="bg1"/>
                </a:solidFill>
                <a:latin typeface="Calibri" panose="020F0502020204030204" pitchFamily="34" charset="0"/>
                <a:cs typeface="Calibri" panose="020F0502020204030204" pitchFamily="34" charset="0"/>
              </a:rPr>
              <a:t>His suffering wasn’t a sign that He was defeated, but that He knew He would win!</a:t>
            </a:r>
          </a:p>
        </p:txBody>
      </p:sp>
      <p:sp>
        <p:nvSpPr>
          <p:cNvPr id="2" name="Oval 1">
            <a:extLst>
              <a:ext uri="{FF2B5EF4-FFF2-40B4-BE49-F238E27FC236}">
                <a16:creationId xmlns:a16="http://schemas.microsoft.com/office/drawing/2014/main" id="{FC8B1E09-7A4E-1040-B2A5-D52DDD4F28AD}"/>
              </a:ext>
            </a:extLst>
          </p:cNvPr>
          <p:cNvSpPr/>
          <p:nvPr/>
        </p:nvSpPr>
        <p:spPr>
          <a:xfrm>
            <a:off x="11126830" y="5861824"/>
            <a:ext cx="523212" cy="4672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6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666171" y="1906603"/>
            <a:ext cx="10958945" cy="2202873"/>
          </a:xfrm>
        </p:spPr>
        <p:txBody>
          <a:bodyPr anchor="t">
            <a:normAutofit fontScale="90000"/>
          </a:bodyPr>
          <a:lstStyle/>
          <a:p>
            <a:pPr>
              <a:lnSpc>
                <a:spcPct val="100000"/>
              </a:lnSpc>
              <a:spcAft>
                <a:spcPts val="1200"/>
              </a:spcAft>
            </a:pPr>
            <a:r>
              <a:rPr lang="en-US" sz="6700" dirty="0">
                <a:solidFill>
                  <a:schemeClr val="bg1"/>
                </a:solidFill>
                <a:latin typeface="Helvetica" pitchFamily="2" charset="0"/>
              </a:rPr>
              <a:t>Come to His sacrifice</a:t>
            </a:r>
            <a:br>
              <a:rPr lang="en-US" sz="6700" dirty="0">
                <a:solidFill>
                  <a:schemeClr val="bg1"/>
                </a:solidFill>
                <a:latin typeface="Helvetica" pitchFamily="2" charset="0"/>
              </a:rPr>
            </a:br>
            <a:r>
              <a:rPr lang="en-US" sz="6700" dirty="0">
                <a:solidFill>
                  <a:schemeClr val="bg1"/>
                </a:solidFill>
                <a:latin typeface="Helvetica" pitchFamily="2" charset="0"/>
              </a:rPr>
              <a:t>one more time.</a:t>
            </a:r>
            <a:br>
              <a:rPr lang="en-US" sz="5600" b="1" dirty="0">
                <a:solidFill>
                  <a:srgbClr val="F39495"/>
                </a:solidFill>
                <a:latin typeface="Helvetica" pitchFamily="2" charset="0"/>
              </a:rPr>
            </a:br>
            <a:endParaRPr lang="en-US" sz="4000" i="1" dirty="0">
              <a:solidFill>
                <a:schemeClr val="bg1"/>
              </a:solidFill>
            </a:endParaRPr>
          </a:p>
        </p:txBody>
      </p:sp>
      <p:sp>
        <p:nvSpPr>
          <p:cNvPr id="5" name="Title 1">
            <a:extLst>
              <a:ext uri="{FF2B5EF4-FFF2-40B4-BE49-F238E27FC236}">
                <a16:creationId xmlns:a16="http://schemas.microsoft.com/office/drawing/2014/main" id="{6BB1675D-8880-8FBD-1852-C60A11A75C85}"/>
              </a:ext>
            </a:extLst>
          </p:cNvPr>
          <p:cNvSpPr txBox="1">
            <a:spLocks/>
          </p:cNvSpPr>
          <p:nvPr/>
        </p:nvSpPr>
        <p:spPr>
          <a:xfrm>
            <a:off x="300759" y="478354"/>
            <a:ext cx="11651672" cy="8088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spc="-30" dirty="0">
                <a:solidFill>
                  <a:schemeClr val="bg1"/>
                </a:solidFill>
                <a:latin typeface="Helvetica" pitchFamily="2" charset="0"/>
              </a:rPr>
              <a:t>THEY CHOSE TO . . .</a:t>
            </a:r>
            <a:endParaRPr lang="en-US" sz="4000" b="1" spc="-30" dirty="0">
              <a:solidFill>
                <a:schemeClr val="bg1"/>
              </a:solidFill>
            </a:endParaRPr>
          </a:p>
        </p:txBody>
      </p:sp>
      <p:sp>
        <p:nvSpPr>
          <p:cNvPr id="6" name="TextBox 5">
            <a:extLst>
              <a:ext uri="{FF2B5EF4-FFF2-40B4-BE49-F238E27FC236}">
                <a16:creationId xmlns:a16="http://schemas.microsoft.com/office/drawing/2014/main" id="{73A87998-5B06-D2E5-4AF1-B579A801883E}"/>
              </a:ext>
            </a:extLst>
          </p:cNvPr>
          <p:cNvSpPr txBox="1"/>
          <p:nvPr/>
        </p:nvSpPr>
        <p:spPr>
          <a:xfrm>
            <a:off x="628071" y="4585821"/>
            <a:ext cx="10958945" cy="2569934"/>
          </a:xfrm>
          <a:prstGeom prst="rect">
            <a:avLst/>
          </a:prstGeom>
          <a:noFill/>
        </p:spPr>
        <p:txBody>
          <a:bodyPr wrap="square">
            <a:spAutoFit/>
          </a:bodyPr>
          <a:lstStyle/>
          <a:p>
            <a:pPr algn="ctr"/>
            <a:r>
              <a:rPr lang="en-US" sz="3600" i="1" kern="0" dirty="0">
                <a:solidFill>
                  <a:schemeClr val="bg1">
                    <a:lumMod val="95000"/>
                  </a:schemeClr>
                </a:solidFill>
                <a:latin typeface="Calibri" panose="020F0502020204030204" pitchFamily="34" charset="0"/>
                <a:ea typeface="Calibri" panose="020F0502020204030204" pitchFamily="34" charset="0"/>
              </a:rPr>
              <a:t>But as they arrived at the tomb, they saw that the stone, which was very large and impossible for them to move in their own strength, had already been rolled aside. (v5) </a:t>
            </a:r>
            <a:br>
              <a:rPr lang="en-US" sz="3600" i="1" kern="0" dirty="0">
                <a:solidFill>
                  <a:schemeClr val="bg1"/>
                </a:solidFill>
                <a:latin typeface="Calibri" panose="020F0502020204030204" pitchFamily="34" charset="0"/>
                <a:ea typeface="Calibri" panose="020F0502020204030204" pitchFamily="34" charset="0"/>
              </a:rPr>
            </a:br>
            <a:br>
              <a:rPr lang="en-US" sz="1800" kern="0" dirty="0">
                <a:solidFill>
                  <a:schemeClr val="bg1"/>
                </a:solidFill>
                <a:latin typeface="Calibri" panose="020F0502020204030204" pitchFamily="34" charset="0"/>
                <a:ea typeface="Calibri" panose="020F0502020204030204" pitchFamily="34" charset="0"/>
              </a:rPr>
            </a:br>
            <a:endParaRPr lang="en-US" sz="3500" b="1" dirty="0">
              <a:solidFill>
                <a:schemeClr val="bg1">
                  <a:lumMod val="85000"/>
                </a:schemeClr>
              </a:solidFill>
            </a:endParaRPr>
          </a:p>
        </p:txBody>
      </p:sp>
      <p:cxnSp>
        <p:nvCxnSpPr>
          <p:cNvPr id="4" name="Straight Connector 3">
            <a:extLst>
              <a:ext uri="{FF2B5EF4-FFF2-40B4-BE49-F238E27FC236}">
                <a16:creationId xmlns:a16="http://schemas.microsoft.com/office/drawing/2014/main" id="{6BBCF714-76A8-EB59-8D6D-BAA52050546D}"/>
              </a:ext>
            </a:extLst>
          </p:cNvPr>
          <p:cNvCxnSpPr>
            <a:cxnSpLocks/>
          </p:cNvCxnSpPr>
          <p:nvPr/>
        </p:nvCxnSpPr>
        <p:spPr>
          <a:xfrm>
            <a:off x="1460497" y="4109476"/>
            <a:ext cx="9221358" cy="0"/>
          </a:xfrm>
          <a:prstGeom prst="line">
            <a:avLst/>
          </a:prstGeom>
          <a:ln w="114300">
            <a:solidFill>
              <a:srgbClr val="F394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634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692727" y="1856898"/>
            <a:ext cx="10958945" cy="2202873"/>
          </a:xfrm>
        </p:spPr>
        <p:txBody>
          <a:bodyPr anchor="t">
            <a:normAutofit fontScale="90000"/>
          </a:bodyPr>
          <a:lstStyle/>
          <a:p>
            <a:pPr>
              <a:lnSpc>
                <a:spcPct val="100000"/>
              </a:lnSpc>
              <a:spcAft>
                <a:spcPts val="1200"/>
              </a:spcAft>
            </a:pPr>
            <a:r>
              <a:rPr lang="en-US" sz="6700" dirty="0">
                <a:solidFill>
                  <a:schemeClr val="bg1">
                    <a:lumMod val="95000"/>
                  </a:schemeClr>
                </a:solidFill>
                <a:latin typeface="Helvetica" pitchFamily="2" charset="0"/>
              </a:rPr>
              <a:t>Listen to a messenger</a:t>
            </a:r>
            <a:br>
              <a:rPr lang="en-US" sz="6700" dirty="0">
                <a:solidFill>
                  <a:schemeClr val="bg1">
                    <a:lumMod val="95000"/>
                  </a:schemeClr>
                </a:solidFill>
                <a:latin typeface="Helvetica" pitchFamily="2" charset="0"/>
              </a:rPr>
            </a:br>
            <a:r>
              <a:rPr lang="en-US" sz="6700" dirty="0">
                <a:solidFill>
                  <a:schemeClr val="bg1">
                    <a:lumMod val="95000"/>
                  </a:schemeClr>
                </a:solidFill>
                <a:latin typeface="Helvetica" pitchFamily="2" charset="0"/>
              </a:rPr>
              <a:t>of the resurrection</a:t>
            </a:r>
            <a:br>
              <a:rPr lang="en-US" sz="5000" dirty="0">
                <a:solidFill>
                  <a:schemeClr val="bg1"/>
                </a:solidFill>
                <a:latin typeface="Helvetica" pitchFamily="2" charset="0"/>
              </a:rPr>
            </a:br>
            <a:endParaRPr lang="en-US" sz="4000" i="1" dirty="0">
              <a:solidFill>
                <a:schemeClr val="bg1"/>
              </a:solidFill>
            </a:endParaRPr>
          </a:p>
        </p:txBody>
      </p:sp>
      <p:sp>
        <p:nvSpPr>
          <p:cNvPr id="5" name="Title 1">
            <a:extLst>
              <a:ext uri="{FF2B5EF4-FFF2-40B4-BE49-F238E27FC236}">
                <a16:creationId xmlns:a16="http://schemas.microsoft.com/office/drawing/2014/main" id="{6BB1675D-8880-8FBD-1852-C60A11A75C85}"/>
              </a:ext>
            </a:extLst>
          </p:cNvPr>
          <p:cNvSpPr txBox="1">
            <a:spLocks/>
          </p:cNvSpPr>
          <p:nvPr/>
        </p:nvSpPr>
        <p:spPr>
          <a:xfrm>
            <a:off x="319809" y="460425"/>
            <a:ext cx="11651672" cy="8088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spc="-30" dirty="0">
                <a:solidFill>
                  <a:schemeClr val="bg1"/>
                </a:solidFill>
                <a:latin typeface="Helvetica" pitchFamily="2" charset="0"/>
              </a:rPr>
              <a:t>THEY CHOSE TO . . .</a:t>
            </a:r>
            <a:endParaRPr lang="en-US" sz="4000" b="1" spc="-30" dirty="0">
              <a:solidFill>
                <a:schemeClr val="bg1"/>
              </a:solidFill>
            </a:endParaRPr>
          </a:p>
        </p:txBody>
      </p:sp>
      <p:sp>
        <p:nvSpPr>
          <p:cNvPr id="6" name="TextBox 5">
            <a:extLst>
              <a:ext uri="{FF2B5EF4-FFF2-40B4-BE49-F238E27FC236}">
                <a16:creationId xmlns:a16="http://schemas.microsoft.com/office/drawing/2014/main" id="{73A87998-5B06-D2E5-4AF1-B579A801883E}"/>
              </a:ext>
            </a:extLst>
          </p:cNvPr>
          <p:cNvSpPr txBox="1"/>
          <p:nvPr/>
        </p:nvSpPr>
        <p:spPr>
          <a:xfrm>
            <a:off x="628071" y="4585821"/>
            <a:ext cx="10958945" cy="2246769"/>
          </a:xfrm>
          <a:prstGeom prst="rect">
            <a:avLst/>
          </a:prstGeom>
          <a:noFill/>
        </p:spPr>
        <p:txBody>
          <a:bodyPr wrap="square">
            <a:spAutoFit/>
          </a:bodyPr>
          <a:lstStyle/>
          <a:p>
            <a:pPr algn="ctr"/>
            <a:r>
              <a:rPr lang="en-US" sz="3500" i="1" kern="0" dirty="0">
                <a:solidFill>
                  <a:schemeClr val="bg1">
                    <a:lumMod val="95000"/>
                  </a:schemeClr>
                </a:solidFill>
                <a:effectLst/>
                <a:latin typeface="Calibri" panose="020F0502020204030204" pitchFamily="34" charset="0"/>
                <a:ea typeface="Calibri" panose="020F0502020204030204" pitchFamily="34" charset="0"/>
              </a:rPr>
              <a:t>When they entered the tomb, they saw an messenger in a white robe sitting . . . the angel said, “Don’t be alarmed or afraid. . .  Jesus isn’t here! He is risen from the dead! (v6)</a:t>
            </a:r>
            <a:br>
              <a:rPr lang="en-US" sz="3500" i="1" kern="0" dirty="0">
                <a:solidFill>
                  <a:schemeClr val="bg1">
                    <a:lumMod val="95000"/>
                  </a:schemeClr>
                </a:solidFill>
                <a:effectLst/>
                <a:latin typeface="Calibri" panose="020F0502020204030204" pitchFamily="34" charset="0"/>
                <a:ea typeface="Calibri" panose="020F0502020204030204" pitchFamily="34" charset="0"/>
              </a:rPr>
            </a:br>
            <a:endParaRPr lang="en-US" sz="3500" b="1" dirty="0">
              <a:solidFill>
                <a:schemeClr val="bg1">
                  <a:lumMod val="95000"/>
                </a:schemeClr>
              </a:solidFill>
            </a:endParaRPr>
          </a:p>
        </p:txBody>
      </p:sp>
      <p:cxnSp>
        <p:nvCxnSpPr>
          <p:cNvPr id="4" name="Straight Connector 3">
            <a:extLst>
              <a:ext uri="{FF2B5EF4-FFF2-40B4-BE49-F238E27FC236}">
                <a16:creationId xmlns:a16="http://schemas.microsoft.com/office/drawing/2014/main" id="{6BBCF714-76A8-EB59-8D6D-BAA52050546D}"/>
              </a:ext>
            </a:extLst>
          </p:cNvPr>
          <p:cNvCxnSpPr>
            <a:cxnSpLocks/>
          </p:cNvCxnSpPr>
          <p:nvPr/>
        </p:nvCxnSpPr>
        <p:spPr>
          <a:xfrm>
            <a:off x="1460497" y="4109476"/>
            <a:ext cx="9221358" cy="0"/>
          </a:xfrm>
          <a:prstGeom prst="line">
            <a:avLst/>
          </a:prstGeom>
          <a:ln w="114300">
            <a:solidFill>
              <a:srgbClr val="F394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95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597477" y="1731395"/>
            <a:ext cx="11118273" cy="2202873"/>
          </a:xfrm>
        </p:spPr>
        <p:txBody>
          <a:bodyPr anchor="t">
            <a:normAutofit/>
          </a:bodyPr>
          <a:lstStyle/>
          <a:p>
            <a:pPr>
              <a:lnSpc>
                <a:spcPct val="100000"/>
              </a:lnSpc>
              <a:spcAft>
                <a:spcPts val="1200"/>
              </a:spcAft>
            </a:pPr>
            <a:r>
              <a:rPr lang="en-US" dirty="0">
                <a:solidFill>
                  <a:schemeClr val="bg1">
                    <a:lumMod val="95000"/>
                  </a:schemeClr>
                </a:solidFill>
                <a:latin typeface="Helvetica" pitchFamily="2" charset="0"/>
              </a:rPr>
              <a:t>Move forward in faith rather than stay in the world &amp; the past</a:t>
            </a:r>
            <a:endParaRPr lang="en-US" i="1" dirty="0">
              <a:solidFill>
                <a:schemeClr val="bg1"/>
              </a:solidFill>
            </a:endParaRPr>
          </a:p>
        </p:txBody>
      </p:sp>
      <p:sp>
        <p:nvSpPr>
          <p:cNvPr id="5" name="Title 1">
            <a:extLst>
              <a:ext uri="{FF2B5EF4-FFF2-40B4-BE49-F238E27FC236}">
                <a16:creationId xmlns:a16="http://schemas.microsoft.com/office/drawing/2014/main" id="{6BB1675D-8880-8FBD-1852-C60A11A75C85}"/>
              </a:ext>
            </a:extLst>
          </p:cNvPr>
          <p:cNvSpPr txBox="1">
            <a:spLocks/>
          </p:cNvSpPr>
          <p:nvPr/>
        </p:nvSpPr>
        <p:spPr>
          <a:xfrm>
            <a:off x="319809" y="445859"/>
            <a:ext cx="11651672" cy="8088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spc="-30" dirty="0">
                <a:solidFill>
                  <a:schemeClr val="bg1"/>
                </a:solidFill>
                <a:latin typeface="Helvetica" pitchFamily="2" charset="0"/>
              </a:rPr>
              <a:t>THEY CHOSE TO . . .</a:t>
            </a:r>
            <a:endParaRPr lang="en-US" sz="4000" b="1" spc="-30" dirty="0">
              <a:solidFill>
                <a:schemeClr val="bg1"/>
              </a:solidFill>
            </a:endParaRPr>
          </a:p>
        </p:txBody>
      </p:sp>
      <p:sp>
        <p:nvSpPr>
          <p:cNvPr id="6" name="TextBox 5">
            <a:extLst>
              <a:ext uri="{FF2B5EF4-FFF2-40B4-BE49-F238E27FC236}">
                <a16:creationId xmlns:a16="http://schemas.microsoft.com/office/drawing/2014/main" id="{73A87998-5B06-D2E5-4AF1-B579A801883E}"/>
              </a:ext>
            </a:extLst>
          </p:cNvPr>
          <p:cNvSpPr txBox="1"/>
          <p:nvPr/>
        </p:nvSpPr>
        <p:spPr>
          <a:xfrm>
            <a:off x="628071" y="4585821"/>
            <a:ext cx="10958945" cy="1708160"/>
          </a:xfrm>
          <a:prstGeom prst="rect">
            <a:avLst/>
          </a:prstGeom>
          <a:noFill/>
        </p:spPr>
        <p:txBody>
          <a:bodyPr wrap="square">
            <a:spAutoFit/>
          </a:bodyPr>
          <a:lstStyle/>
          <a:p>
            <a:pPr algn="ctr"/>
            <a:r>
              <a:rPr lang="en-US" sz="3500" i="1" kern="0" dirty="0">
                <a:solidFill>
                  <a:srgbClr val="F39495"/>
                </a:solidFill>
                <a:effectLst/>
                <a:latin typeface="Calibri" panose="020F0502020204030204" pitchFamily="34" charset="0"/>
                <a:ea typeface="Calibri" panose="020F0502020204030204" pitchFamily="34" charset="0"/>
              </a:rPr>
              <a:t>Now go</a:t>
            </a:r>
            <a:r>
              <a:rPr lang="en-US" sz="3500" i="1" kern="0" dirty="0">
                <a:solidFill>
                  <a:schemeClr val="bg1">
                    <a:lumMod val="95000"/>
                  </a:schemeClr>
                </a:solidFill>
                <a:effectLst/>
                <a:latin typeface="Calibri" panose="020F0502020204030204" pitchFamily="34" charset="0"/>
                <a:ea typeface="Calibri" panose="020F0502020204030204" pitchFamily="34" charset="0"/>
              </a:rPr>
              <a:t> and tell his disciples, including Peter, that Jesus is going ahead of you to Galilee, where your homes are. </a:t>
            </a:r>
          </a:p>
          <a:p>
            <a:pPr algn="ctr"/>
            <a:r>
              <a:rPr lang="en-US" sz="3500" b="1" i="1" kern="0" dirty="0">
                <a:solidFill>
                  <a:schemeClr val="bg1">
                    <a:lumMod val="95000"/>
                  </a:schemeClr>
                </a:solidFill>
                <a:effectLst/>
                <a:latin typeface="Calibri" panose="020F0502020204030204" pitchFamily="34" charset="0"/>
                <a:ea typeface="Calibri" panose="020F0502020204030204" pitchFamily="34" charset="0"/>
              </a:rPr>
              <a:t>You will see </a:t>
            </a:r>
            <a:r>
              <a:rPr lang="en-US" sz="3500" b="1" i="1" kern="0" dirty="0">
                <a:solidFill>
                  <a:schemeClr val="bg1">
                    <a:lumMod val="95000"/>
                  </a:schemeClr>
                </a:solidFill>
                <a:latin typeface="Calibri" panose="020F0502020204030204" pitchFamily="34" charset="0"/>
                <a:ea typeface="Calibri" panose="020F0502020204030204" pitchFamily="34" charset="0"/>
              </a:rPr>
              <a:t>Jesus </a:t>
            </a:r>
            <a:r>
              <a:rPr lang="en-US" sz="3500" b="1" i="1" kern="0" dirty="0">
                <a:solidFill>
                  <a:schemeClr val="bg1">
                    <a:lumMod val="95000"/>
                  </a:schemeClr>
                </a:solidFill>
                <a:effectLst/>
                <a:latin typeface="Calibri" panose="020F0502020204030204" pitchFamily="34" charset="0"/>
                <a:ea typeface="Calibri" panose="020F0502020204030204" pitchFamily="34" charset="0"/>
              </a:rPr>
              <a:t>there</a:t>
            </a:r>
            <a:r>
              <a:rPr lang="en-US" sz="3500" i="1" kern="0" dirty="0">
                <a:solidFill>
                  <a:schemeClr val="bg1">
                    <a:lumMod val="95000"/>
                  </a:schemeClr>
                </a:solidFill>
                <a:latin typeface="Calibri" panose="020F0502020204030204" pitchFamily="34" charset="0"/>
                <a:ea typeface="Calibri" panose="020F0502020204030204" pitchFamily="34" charset="0"/>
              </a:rPr>
              <a:t> (v7)</a:t>
            </a:r>
            <a:endParaRPr lang="en-US" sz="3500" b="1" dirty="0">
              <a:solidFill>
                <a:schemeClr val="bg1">
                  <a:lumMod val="95000"/>
                </a:schemeClr>
              </a:solidFill>
            </a:endParaRPr>
          </a:p>
        </p:txBody>
      </p:sp>
      <p:cxnSp>
        <p:nvCxnSpPr>
          <p:cNvPr id="4" name="Straight Connector 3">
            <a:extLst>
              <a:ext uri="{FF2B5EF4-FFF2-40B4-BE49-F238E27FC236}">
                <a16:creationId xmlns:a16="http://schemas.microsoft.com/office/drawing/2014/main" id="{6BBCF714-76A8-EB59-8D6D-BAA52050546D}"/>
              </a:ext>
            </a:extLst>
          </p:cNvPr>
          <p:cNvCxnSpPr>
            <a:cxnSpLocks/>
          </p:cNvCxnSpPr>
          <p:nvPr/>
        </p:nvCxnSpPr>
        <p:spPr>
          <a:xfrm>
            <a:off x="1460497" y="4109476"/>
            <a:ext cx="9221358" cy="0"/>
          </a:xfrm>
          <a:prstGeom prst="line">
            <a:avLst/>
          </a:prstGeom>
          <a:ln w="114300">
            <a:solidFill>
              <a:srgbClr val="F394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4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ilhouette of a person crucified on a cross&#10;&#10;Description automatically generated">
            <a:extLst>
              <a:ext uri="{FF2B5EF4-FFF2-40B4-BE49-F238E27FC236}">
                <a16:creationId xmlns:a16="http://schemas.microsoft.com/office/drawing/2014/main" id="{F9A9D26F-D340-B2EB-68D4-5E1795907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22" r="1" b="299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E7F99B-1BC0-06BC-7DF3-5BDD3A46F660}"/>
              </a:ext>
            </a:extLst>
          </p:cNvPr>
          <p:cNvSpPr txBox="1">
            <a:spLocks/>
          </p:cNvSpPr>
          <p:nvPr/>
        </p:nvSpPr>
        <p:spPr>
          <a:xfrm>
            <a:off x="622300" y="1200168"/>
            <a:ext cx="10947399" cy="1617797"/>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Helvetica" pitchFamily="2" charset="0"/>
              </a:rPr>
              <a:t>“Christ suffered for our sins once for all time. He never sinned, but he died for sinners to bring you safely home to God. He suffered the pain we are destined for when we try to live in our own strength and wisdom. But praise be to God! He was raised to life in the Spirit.”</a:t>
            </a:r>
            <a:br>
              <a:rPr lang="en-US" sz="4000" dirty="0">
                <a:solidFill>
                  <a:schemeClr val="bg1"/>
                </a:solidFill>
                <a:latin typeface="Helvetica" pitchFamily="2" charset="0"/>
              </a:rPr>
            </a:br>
            <a:r>
              <a:rPr lang="en-US" sz="4000" dirty="0">
                <a:solidFill>
                  <a:schemeClr val="bg1"/>
                </a:solidFill>
                <a:latin typeface="Helvetica" pitchFamily="2" charset="0"/>
              </a:rPr>
              <a:t> </a:t>
            </a:r>
            <a:br>
              <a:rPr lang="en-US" sz="4000" dirty="0">
                <a:solidFill>
                  <a:schemeClr val="bg1"/>
                </a:solidFill>
                <a:latin typeface="Helvetica" pitchFamily="2" charset="0"/>
              </a:rPr>
            </a:br>
            <a:r>
              <a:rPr lang="en-US" sz="4000" dirty="0">
                <a:solidFill>
                  <a:schemeClr val="bg1"/>
                </a:solidFill>
                <a:latin typeface="Helvetica" pitchFamily="2" charset="0"/>
              </a:rPr>
              <a:t>1 Peter 3:18-22 (NLT)</a:t>
            </a:r>
            <a:br>
              <a:rPr lang="en-US" sz="4000" dirty="0">
                <a:solidFill>
                  <a:schemeClr val="bg1"/>
                </a:solidFill>
                <a:latin typeface="Helvetica" pitchFamily="2" charset="0"/>
              </a:rPr>
            </a:br>
            <a:endParaRPr lang="en-US" sz="4000" b="1" dirty="0">
              <a:solidFill>
                <a:schemeClr val="bg1">
                  <a:lumMod val="85000"/>
                </a:schemeClr>
              </a:solidFill>
            </a:endParaRPr>
          </a:p>
        </p:txBody>
      </p:sp>
    </p:spTree>
    <p:extLst>
      <p:ext uri="{BB962C8B-B14F-4D97-AF65-F5344CB8AC3E}">
        <p14:creationId xmlns:p14="http://schemas.microsoft.com/office/powerpoint/2010/main" val="194320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ilhouette of a person crucified on a cross&#10;&#10;Description automatically generated">
            <a:extLst>
              <a:ext uri="{FF2B5EF4-FFF2-40B4-BE49-F238E27FC236}">
                <a16:creationId xmlns:a16="http://schemas.microsoft.com/office/drawing/2014/main" id="{F9A9D26F-D340-B2EB-68D4-5E17959070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22" r="1" b="299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E7F99B-1BC0-06BC-7DF3-5BDD3A46F660}"/>
              </a:ext>
            </a:extLst>
          </p:cNvPr>
          <p:cNvSpPr txBox="1">
            <a:spLocks/>
          </p:cNvSpPr>
          <p:nvPr/>
        </p:nvSpPr>
        <p:spPr>
          <a:xfrm>
            <a:off x="622300" y="1200168"/>
            <a:ext cx="10947399" cy="1617797"/>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Helvetica" pitchFamily="2" charset="0"/>
              </a:rPr>
              <a:t>“Do not love the world . . . For everything in the world—the cravings of sinful man, the lust of his eyes and the boasting of what he has and does—comes not from the Father but from the world. The world and its desires pass away, but the man who does the will of God lives forever.”</a:t>
            </a:r>
          </a:p>
          <a:p>
            <a:br>
              <a:rPr lang="en-US" sz="4000" dirty="0">
                <a:solidFill>
                  <a:schemeClr val="bg1"/>
                </a:solidFill>
                <a:latin typeface="Helvetica" pitchFamily="2" charset="0"/>
              </a:rPr>
            </a:br>
            <a:br>
              <a:rPr lang="en-US" sz="4000" dirty="0">
                <a:solidFill>
                  <a:schemeClr val="bg1"/>
                </a:solidFill>
                <a:latin typeface="Helvetica" pitchFamily="2" charset="0"/>
              </a:rPr>
            </a:br>
            <a:r>
              <a:rPr lang="en-US" sz="4000" dirty="0">
                <a:solidFill>
                  <a:schemeClr val="bg1"/>
                </a:solidFill>
                <a:latin typeface="Helvetica" pitchFamily="2" charset="0"/>
              </a:rPr>
              <a:t>1 John 2:15-17</a:t>
            </a:r>
            <a:br>
              <a:rPr lang="en-US" sz="4000" dirty="0">
                <a:solidFill>
                  <a:schemeClr val="bg1"/>
                </a:solidFill>
                <a:latin typeface="Helvetica" pitchFamily="2" charset="0"/>
              </a:rPr>
            </a:br>
            <a:endParaRPr lang="en-US" sz="4000" b="1" dirty="0">
              <a:solidFill>
                <a:schemeClr val="bg1">
                  <a:lumMod val="85000"/>
                </a:schemeClr>
              </a:solidFill>
            </a:endParaRPr>
          </a:p>
        </p:txBody>
      </p:sp>
    </p:spTree>
    <p:extLst>
      <p:ext uri="{BB962C8B-B14F-4D97-AF65-F5344CB8AC3E}">
        <p14:creationId xmlns:p14="http://schemas.microsoft.com/office/powerpoint/2010/main" val="196063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48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B59B752-C15E-863C-BD4A-05788F3584B6}"/>
              </a:ext>
            </a:extLst>
          </p:cNvPr>
          <p:cNvSpPr>
            <a:spLocks noGrp="1"/>
          </p:cNvSpPr>
          <p:nvPr>
            <p:ph type="ctrTitle"/>
          </p:nvPr>
        </p:nvSpPr>
        <p:spPr>
          <a:xfrm>
            <a:off x="622300" y="1385911"/>
            <a:ext cx="10947399" cy="1617797"/>
          </a:xfrm>
        </p:spPr>
        <p:txBody>
          <a:bodyPr anchor="t">
            <a:noAutofit/>
          </a:bodyPr>
          <a:lstStyle/>
          <a:p>
            <a:r>
              <a:rPr lang="en-US" sz="4000" dirty="0">
                <a:solidFill>
                  <a:schemeClr val="bg1"/>
                </a:solidFill>
                <a:effectLst/>
                <a:latin typeface="Helvetica" pitchFamily="2" charset="0"/>
              </a:rPr>
              <a:t>“When I saw Jesus, I fell at His feet … </a:t>
            </a:r>
            <a:r>
              <a:rPr lang="en-US" sz="4000" dirty="0">
                <a:solidFill>
                  <a:schemeClr val="bg1"/>
                </a:solidFill>
                <a:latin typeface="Helvetica" pitchFamily="2" charset="0"/>
              </a:rPr>
              <a:t>H</a:t>
            </a:r>
            <a:r>
              <a:rPr lang="en-US" sz="4000" dirty="0">
                <a:solidFill>
                  <a:schemeClr val="bg1"/>
                </a:solidFill>
                <a:effectLst/>
                <a:latin typeface="Helvetica" pitchFamily="2" charset="0"/>
              </a:rPr>
              <a:t>e laid His right hand on me and said, “Don’t be afraid! I am the First and the Last. I am the living one. </a:t>
            </a:r>
            <a:br>
              <a:rPr lang="en-US" sz="4000" dirty="0">
                <a:solidFill>
                  <a:schemeClr val="bg1"/>
                </a:solidFill>
                <a:effectLst/>
                <a:latin typeface="Helvetica" pitchFamily="2" charset="0"/>
              </a:rPr>
            </a:br>
            <a:r>
              <a:rPr lang="en-US" sz="4000" dirty="0">
                <a:solidFill>
                  <a:schemeClr val="bg1"/>
                </a:solidFill>
                <a:effectLst/>
                <a:latin typeface="Helvetica" pitchFamily="2" charset="0"/>
              </a:rPr>
              <a:t>I died, but look—I am alive forever and ever! And I hold the keys of death and the grave.”</a:t>
            </a:r>
            <a:br>
              <a:rPr lang="en-US" sz="4000" dirty="0">
                <a:solidFill>
                  <a:schemeClr val="bg1"/>
                </a:solidFill>
                <a:effectLst/>
                <a:latin typeface="Helvetica" pitchFamily="2" charset="0"/>
              </a:rPr>
            </a:br>
            <a:br>
              <a:rPr lang="en-US" sz="4000" dirty="0">
                <a:solidFill>
                  <a:schemeClr val="bg1"/>
                </a:solidFill>
                <a:effectLst/>
                <a:latin typeface="Helvetica" pitchFamily="2" charset="0"/>
              </a:rPr>
            </a:br>
            <a:r>
              <a:rPr lang="en-US" sz="4000" b="1" kern="0" dirty="0">
                <a:solidFill>
                  <a:schemeClr val="bg1">
                    <a:lumMod val="85000"/>
                  </a:schemeClr>
                </a:solidFill>
                <a:latin typeface="Calibri" panose="020F0502020204030204" pitchFamily="34" charset="0"/>
              </a:rPr>
              <a:t>Revelations 1:17-18</a:t>
            </a:r>
            <a:endParaRPr lang="en-US" sz="4000" b="1" dirty="0">
              <a:solidFill>
                <a:schemeClr val="bg1">
                  <a:lumMod val="85000"/>
                </a:schemeClr>
              </a:solidFill>
            </a:endParaRPr>
          </a:p>
        </p:txBody>
      </p:sp>
    </p:spTree>
    <p:extLst>
      <p:ext uri="{BB962C8B-B14F-4D97-AF65-F5344CB8AC3E}">
        <p14:creationId xmlns:p14="http://schemas.microsoft.com/office/powerpoint/2010/main" val="280603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B59B752-C15E-863C-BD4A-05788F3584B6}"/>
              </a:ext>
            </a:extLst>
          </p:cNvPr>
          <p:cNvSpPr>
            <a:spLocks noGrp="1"/>
          </p:cNvSpPr>
          <p:nvPr>
            <p:ph type="ctrTitle"/>
          </p:nvPr>
        </p:nvSpPr>
        <p:spPr>
          <a:xfrm>
            <a:off x="842682" y="889016"/>
            <a:ext cx="10727015" cy="1617797"/>
          </a:xfrm>
        </p:spPr>
        <p:txBody>
          <a:bodyPr anchor="t">
            <a:noAutofit/>
          </a:bodyPr>
          <a:lstStyle/>
          <a:p>
            <a:r>
              <a:rPr lang="en-US" sz="5000" dirty="0">
                <a:solidFill>
                  <a:schemeClr val="bg1"/>
                </a:solidFill>
                <a:effectLst/>
                <a:latin typeface="Helvetica" pitchFamily="2" charset="0"/>
              </a:rPr>
              <a:t>“The Spirit of God, who raised Jesus from the dead, lives in you [who believ</a:t>
            </a:r>
            <a:r>
              <a:rPr lang="en-US" sz="5000" dirty="0">
                <a:solidFill>
                  <a:schemeClr val="bg1"/>
                </a:solidFill>
                <a:latin typeface="Helvetica" pitchFamily="2" charset="0"/>
              </a:rPr>
              <a:t>e in Him]. And just as God raised Christ Jesus from the dead, He will give life to your mortal bodies by this same Spirit living within you.” </a:t>
            </a:r>
            <a:br>
              <a:rPr lang="en-US" sz="4200" dirty="0">
                <a:solidFill>
                  <a:schemeClr val="bg1"/>
                </a:solidFill>
                <a:latin typeface="Helvetica" pitchFamily="2" charset="0"/>
              </a:rPr>
            </a:br>
            <a:br>
              <a:rPr lang="en-US" sz="2000" dirty="0">
                <a:solidFill>
                  <a:schemeClr val="bg1"/>
                </a:solidFill>
                <a:effectLst/>
                <a:latin typeface="Helvetica" pitchFamily="2" charset="0"/>
              </a:rPr>
            </a:br>
            <a:r>
              <a:rPr lang="en-US" sz="4000" b="1" kern="0" dirty="0">
                <a:solidFill>
                  <a:schemeClr val="bg1">
                    <a:lumMod val="85000"/>
                  </a:schemeClr>
                </a:solidFill>
                <a:effectLst/>
                <a:latin typeface="Calibri" panose="020F0502020204030204" pitchFamily="34" charset="0"/>
                <a:ea typeface="Calibri" panose="020F0502020204030204" pitchFamily="34" charset="0"/>
              </a:rPr>
              <a:t>Romans 8:11, NLT</a:t>
            </a:r>
            <a:endParaRPr lang="en-US" sz="4000" b="1" dirty="0">
              <a:solidFill>
                <a:schemeClr val="bg1">
                  <a:lumMod val="85000"/>
                </a:schemeClr>
              </a:solidFill>
            </a:endParaRPr>
          </a:p>
        </p:txBody>
      </p:sp>
      <p:sp>
        <p:nvSpPr>
          <p:cNvPr id="2" name="Title 1">
            <a:extLst>
              <a:ext uri="{FF2B5EF4-FFF2-40B4-BE49-F238E27FC236}">
                <a16:creationId xmlns:a16="http://schemas.microsoft.com/office/drawing/2014/main" id="{F59ED626-2625-3AB9-2B9F-68ECB39C2627}"/>
              </a:ext>
            </a:extLst>
          </p:cNvPr>
          <p:cNvSpPr txBox="1">
            <a:spLocks/>
          </p:cNvSpPr>
          <p:nvPr/>
        </p:nvSpPr>
        <p:spPr>
          <a:xfrm>
            <a:off x="622299" y="4136038"/>
            <a:ext cx="10947399" cy="16177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4200" dirty="0">
                <a:solidFill>
                  <a:schemeClr val="bg1"/>
                </a:solidFill>
                <a:latin typeface="Helvetica" pitchFamily="2" charset="0"/>
              </a:rPr>
            </a:br>
            <a:endParaRPr lang="en-US" sz="4000" b="1" dirty="0">
              <a:solidFill>
                <a:schemeClr val="bg1">
                  <a:lumMod val="85000"/>
                </a:schemeClr>
              </a:solidFill>
            </a:endParaRPr>
          </a:p>
        </p:txBody>
      </p:sp>
    </p:spTree>
    <p:extLst>
      <p:ext uri="{BB962C8B-B14F-4D97-AF65-F5344CB8AC3E}">
        <p14:creationId xmlns:p14="http://schemas.microsoft.com/office/powerpoint/2010/main" val="210642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1117600" y="3332460"/>
            <a:ext cx="10033000" cy="2387600"/>
          </a:xfrm>
        </p:spPr>
        <p:txBody>
          <a:bodyPr>
            <a:normAutofit fontScale="90000"/>
          </a:bodyPr>
          <a:lstStyle/>
          <a:p>
            <a:br>
              <a:rPr lang="en-US" sz="5600" b="1" dirty="0">
                <a:solidFill>
                  <a:schemeClr val="bg1"/>
                </a:solidFill>
                <a:latin typeface="Montserrat" pitchFamily="2" charset="77"/>
              </a:rPr>
            </a:br>
            <a:br>
              <a:rPr lang="en-US" sz="5600" b="1" dirty="0">
                <a:solidFill>
                  <a:schemeClr val="bg1"/>
                </a:solidFill>
                <a:latin typeface="Montserrat" pitchFamily="2" charset="77"/>
              </a:rPr>
            </a:br>
            <a:r>
              <a:rPr lang="en-US" sz="5600" b="1" dirty="0">
                <a:solidFill>
                  <a:schemeClr val="bg1"/>
                </a:solidFill>
                <a:latin typeface="Helvetica" pitchFamily="2" charset="0"/>
              </a:rPr>
              <a:t>It’s Spirit of Jesus in you,</a:t>
            </a:r>
            <a:br>
              <a:rPr lang="en-US" sz="5600" b="1" dirty="0">
                <a:solidFill>
                  <a:schemeClr val="bg1"/>
                </a:solidFill>
                <a:latin typeface="Helvetica" pitchFamily="2" charset="0"/>
              </a:rPr>
            </a:br>
            <a:r>
              <a:rPr lang="en-US" sz="5600" b="1" dirty="0">
                <a:solidFill>
                  <a:srgbClr val="F39495"/>
                </a:solidFill>
                <a:latin typeface="Helvetica" pitchFamily="2" charset="0"/>
              </a:rPr>
              <a:t>not the circumstances of</a:t>
            </a:r>
            <a:br>
              <a:rPr lang="en-US" sz="5600" b="1" dirty="0">
                <a:solidFill>
                  <a:srgbClr val="F39495"/>
                </a:solidFill>
                <a:latin typeface="Helvetica" pitchFamily="2" charset="0"/>
              </a:rPr>
            </a:br>
            <a:r>
              <a:rPr lang="en-US" sz="5600" b="1" dirty="0">
                <a:solidFill>
                  <a:srgbClr val="F39495"/>
                </a:solidFill>
                <a:latin typeface="Helvetica" pitchFamily="2" charset="0"/>
              </a:rPr>
              <a:t>the world around you,</a:t>
            </a:r>
            <a:br>
              <a:rPr lang="en-US" sz="5600" b="1" dirty="0">
                <a:solidFill>
                  <a:schemeClr val="bg1"/>
                </a:solidFill>
                <a:latin typeface="Helvetica" pitchFamily="2" charset="0"/>
              </a:rPr>
            </a:br>
            <a:r>
              <a:rPr lang="en-US" sz="5600" b="1" dirty="0">
                <a:solidFill>
                  <a:schemeClr val="bg1"/>
                </a:solidFill>
                <a:latin typeface="Helvetica" pitchFamily="2" charset="0"/>
              </a:rPr>
              <a:t>that determines your</a:t>
            </a:r>
            <a:br>
              <a:rPr lang="en-US" sz="5600" b="1" dirty="0">
                <a:solidFill>
                  <a:schemeClr val="bg1"/>
                </a:solidFill>
                <a:latin typeface="Helvetica" pitchFamily="2" charset="0"/>
              </a:rPr>
            </a:br>
            <a:r>
              <a:rPr lang="en-US" sz="5600" b="1" dirty="0">
                <a:solidFill>
                  <a:schemeClr val="bg1"/>
                </a:solidFill>
                <a:latin typeface="Helvetica" pitchFamily="2" charset="0"/>
              </a:rPr>
              <a:t>future, peace and joy</a:t>
            </a:r>
            <a:endParaRPr lang="en-US" sz="5600" dirty="0">
              <a:latin typeface="Helvetica" pitchFamily="2" charset="0"/>
            </a:endParaRPr>
          </a:p>
        </p:txBody>
      </p:sp>
      <p:sp>
        <p:nvSpPr>
          <p:cNvPr id="3" name="TextBox 2">
            <a:extLst>
              <a:ext uri="{FF2B5EF4-FFF2-40B4-BE49-F238E27FC236}">
                <a16:creationId xmlns:a16="http://schemas.microsoft.com/office/drawing/2014/main" id="{77AE58A2-6AF2-3910-67B7-3E4DA44005E2}"/>
              </a:ext>
            </a:extLst>
          </p:cNvPr>
          <p:cNvSpPr txBox="1"/>
          <p:nvPr/>
        </p:nvSpPr>
        <p:spPr>
          <a:xfrm>
            <a:off x="2874862" y="553164"/>
            <a:ext cx="6442276" cy="1169551"/>
          </a:xfrm>
          <a:prstGeom prst="rect">
            <a:avLst/>
          </a:prstGeom>
          <a:noFill/>
        </p:spPr>
        <p:txBody>
          <a:bodyPr wrap="none" rtlCol="0">
            <a:spAutoFit/>
          </a:bodyPr>
          <a:lstStyle/>
          <a:p>
            <a:pPr algn="ctr"/>
            <a:r>
              <a:rPr lang="en-US" sz="7000" b="1" dirty="0">
                <a:solidFill>
                  <a:srgbClr val="F39495"/>
                </a:solidFill>
              </a:rPr>
              <a:t>EASTER TELLS US</a:t>
            </a:r>
          </a:p>
        </p:txBody>
      </p:sp>
    </p:spTree>
    <p:extLst>
      <p:ext uri="{BB962C8B-B14F-4D97-AF65-F5344CB8AC3E}">
        <p14:creationId xmlns:p14="http://schemas.microsoft.com/office/powerpoint/2010/main" val="229144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B59B752-C15E-863C-BD4A-05788F3584B6}"/>
              </a:ext>
            </a:extLst>
          </p:cNvPr>
          <p:cNvSpPr>
            <a:spLocks noGrp="1"/>
          </p:cNvSpPr>
          <p:nvPr>
            <p:ph type="ctrTitle"/>
          </p:nvPr>
        </p:nvSpPr>
        <p:spPr>
          <a:xfrm>
            <a:off x="622300" y="1385911"/>
            <a:ext cx="10947399" cy="1617797"/>
          </a:xfrm>
        </p:spPr>
        <p:txBody>
          <a:bodyPr anchor="t">
            <a:noAutofit/>
          </a:bodyPr>
          <a:lstStyle/>
          <a:p>
            <a:r>
              <a:rPr lang="en-US" sz="4000" dirty="0">
                <a:solidFill>
                  <a:schemeClr val="bg1"/>
                </a:solidFill>
                <a:effectLst/>
                <a:latin typeface="Helvetica" pitchFamily="2" charset="0"/>
              </a:rPr>
              <a:t>“if you confess with your mouth, “Jesus is Lord,” and believe in your heart that God raised him from the dead, you will be saved. For it is with your heart that you believe and are justified, and it is with your mouth that you confess and are saved. 11 As the Scripture says, “Anyone who trusts in Him will never be put to shame.</a:t>
            </a:r>
            <a:br>
              <a:rPr lang="en-US" sz="4000" dirty="0">
                <a:solidFill>
                  <a:schemeClr val="bg1"/>
                </a:solidFill>
                <a:effectLst/>
                <a:latin typeface="Helvetica" pitchFamily="2" charset="0"/>
              </a:rPr>
            </a:br>
            <a:br>
              <a:rPr lang="en-US" sz="4000" dirty="0">
                <a:solidFill>
                  <a:schemeClr val="bg1"/>
                </a:solidFill>
                <a:effectLst/>
                <a:latin typeface="Helvetica" pitchFamily="2" charset="0"/>
              </a:rPr>
            </a:br>
            <a:r>
              <a:rPr lang="en-US" sz="4000" b="1" kern="0" dirty="0">
                <a:solidFill>
                  <a:schemeClr val="bg1">
                    <a:lumMod val="85000"/>
                  </a:schemeClr>
                </a:solidFill>
                <a:effectLst/>
                <a:latin typeface="Calibri" panose="020F0502020204030204" pitchFamily="34" charset="0"/>
                <a:ea typeface="Calibri" panose="020F0502020204030204" pitchFamily="34" charset="0"/>
              </a:rPr>
              <a:t>Romans 10:9-11</a:t>
            </a:r>
            <a:endParaRPr lang="en-US" sz="4000" b="1" dirty="0">
              <a:solidFill>
                <a:schemeClr val="bg1">
                  <a:lumMod val="85000"/>
                </a:schemeClr>
              </a:solidFill>
            </a:endParaRPr>
          </a:p>
        </p:txBody>
      </p:sp>
    </p:spTree>
    <p:extLst>
      <p:ext uri="{BB962C8B-B14F-4D97-AF65-F5344CB8AC3E}">
        <p14:creationId xmlns:p14="http://schemas.microsoft.com/office/powerpoint/2010/main" val="228435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1117600" y="2773082"/>
            <a:ext cx="10033000" cy="2387600"/>
          </a:xfrm>
        </p:spPr>
        <p:txBody>
          <a:bodyPr>
            <a:normAutofit fontScale="90000"/>
          </a:bodyPr>
          <a:lstStyle/>
          <a:p>
            <a:br>
              <a:rPr lang="en-US" sz="5600" b="1" dirty="0">
                <a:solidFill>
                  <a:schemeClr val="bg1"/>
                </a:solidFill>
                <a:latin typeface="Montserrat" pitchFamily="2" charset="77"/>
              </a:rPr>
            </a:br>
            <a:br>
              <a:rPr lang="en-US" sz="5600" b="1" dirty="0">
                <a:solidFill>
                  <a:schemeClr val="bg1"/>
                </a:solidFill>
                <a:latin typeface="Montserrat" pitchFamily="2" charset="77"/>
              </a:rPr>
            </a:br>
            <a:r>
              <a:rPr lang="en-US" sz="6700" b="1" dirty="0">
                <a:solidFill>
                  <a:schemeClr val="bg1"/>
                </a:solidFill>
                <a:latin typeface="Montserrat" pitchFamily="2" charset="77"/>
              </a:rPr>
              <a:t>Don’t give up!</a:t>
            </a:r>
            <a:br>
              <a:rPr lang="en-US" sz="6700" b="1" dirty="0">
                <a:solidFill>
                  <a:schemeClr val="bg1"/>
                </a:solidFill>
                <a:latin typeface="Montserrat" pitchFamily="2" charset="77"/>
              </a:rPr>
            </a:br>
            <a:br>
              <a:rPr lang="en-US" sz="1700" b="1" dirty="0">
                <a:solidFill>
                  <a:schemeClr val="bg1"/>
                </a:solidFill>
                <a:latin typeface="Montserrat" pitchFamily="2" charset="77"/>
              </a:rPr>
            </a:br>
            <a:r>
              <a:rPr lang="en-US" sz="6700" b="1" dirty="0">
                <a:solidFill>
                  <a:schemeClr val="bg1"/>
                </a:solidFill>
                <a:latin typeface="Montserrat" pitchFamily="2" charset="77"/>
              </a:rPr>
              <a:t>Instead, give yourself to</a:t>
            </a:r>
            <a:br>
              <a:rPr lang="en-US" sz="6700" b="1" dirty="0">
                <a:solidFill>
                  <a:schemeClr val="bg1"/>
                </a:solidFill>
                <a:latin typeface="Montserrat" pitchFamily="2" charset="77"/>
              </a:rPr>
            </a:br>
            <a:r>
              <a:rPr lang="en-US" sz="6700" b="1" dirty="0">
                <a:solidFill>
                  <a:schemeClr val="bg1"/>
                </a:solidFill>
                <a:latin typeface="Montserrat" pitchFamily="2" charset="77"/>
              </a:rPr>
              <a:t>King Jesus, the one </a:t>
            </a:r>
            <a:br>
              <a:rPr lang="en-US" sz="6700" b="1" dirty="0">
                <a:solidFill>
                  <a:schemeClr val="bg1"/>
                </a:solidFill>
                <a:latin typeface="Montserrat" pitchFamily="2" charset="77"/>
              </a:rPr>
            </a:br>
            <a:r>
              <a:rPr lang="en-US" sz="6700" b="1" dirty="0">
                <a:solidFill>
                  <a:schemeClr val="bg1"/>
                </a:solidFill>
                <a:latin typeface="Montserrat" pitchFamily="2" charset="77"/>
              </a:rPr>
              <a:t>who overcame it all!</a:t>
            </a:r>
            <a:endParaRPr lang="en-US" sz="6700" dirty="0"/>
          </a:p>
        </p:txBody>
      </p:sp>
    </p:spTree>
    <p:extLst>
      <p:ext uri="{BB962C8B-B14F-4D97-AF65-F5344CB8AC3E}">
        <p14:creationId xmlns:p14="http://schemas.microsoft.com/office/powerpoint/2010/main" val="1402227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1079500" y="2592913"/>
            <a:ext cx="10033000" cy="2387600"/>
          </a:xfrm>
        </p:spPr>
        <p:txBody>
          <a:bodyPr>
            <a:normAutofit fontScale="90000"/>
          </a:bodyPr>
          <a:lstStyle/>
          <a:p>
            <a:br>
              <a:rPr lang="en-US" sz="5600" b="1" dirty="0">
                <a:solidFill>
                  <a:schemeClr val="bg1"/>
                </a:solidFill>
                <a:latin typeface="Montserrat" pitchFamily="2" charset="77"/>
              </a:rPr>
            </a:br>
            <a:r>
              <a:rPr lang="en-US" sz="5600" u="sng" dirty="0">
                <a:solidFill>
                  <a:schemeClr val="bg1"/>
                </a:solidFill>
                <a:latin typeface="Montserrat" pitchFamily="2" charset="77"/>
              </a:rPr>
              <a:t>Life</a:t>
            </a:r>
            <a:r>
              <a:rPr lang="en-US" sz="5600" dirty="0">
                <a:solidFill>
                  <a:schemeClr val="bg1"/>
                </a:solidFill>
                <a:latin typeface="Montserrat" pitchFamily="2" charset="77"/>
              </a:rPr>
              <a:t> is more than what we know and what this world is</a:t>
            </a:r>
            <a:endParaRPr lang="en-US" dirty="0"/>
          </a:p>
        </p:txBody>
      </p:sp>
      <p:sp>
        <p:nvSpPr>
          <p:cNvPr id="3" name="TextBox 2">
            <a:extLst>
              <a:ext uri="{FF2B5EF4-FFF2-40B4-BE49-F238E27FC236}">
                <a16:creationId xmlns:a16="http://schemas.microsoft.com/office/drawing/2014/main" id="{77AE58A2-6AF2-3910-67B7-3E4DA44005E2}"/>
              </a:ext>
            </a:extLst>
          </p:cNvPr>
          <p:cNvSpPr txBox="1"/>
          <p:nvPr/>
        </p:nvSpPr>
        <p:spPr>
          <a:xfrm>
            <a:off x="1473454" y="1027461"/>
            <a:ext cx="9245096" cy="2246769"/>
          </a:xfrm>
          <a:prstGeom prst="rect">
            <a:avLst/>
          </a:prstGeom>
          <a:noFill/>
        </p:spPr>
        <p:txBody>
          <a:bodyPr wrap="none" rtlCol="0">
            <a:spAutoFit/>
          </a:bodyPr>
          <a:lstStyle/>
          <a:p>
            <a:pPr algn="ctr"/>
            <a:r>
              <a:rPr lang="en-US" sz="7000" b="1" dirty="0">
                <a:solidFill>
                  <a:srgbClr val="F39495"/>
                </a:solidFill>
              </a:rPr>
              <a:t>THE RESURRECTION</a:t>
            </a:r>
          </a:p>
          <a:p>
            <a:pPr algn="ctr"/>
            <a:r>
              <a:rPr lang="en-US" sz="7000" b="1" dirty="0">
                <a:solidFill>
                  <a:srgbClr val="F39495"/>
                </a:solidFill>
              </a:rPr>
              <a:t>MEANS THERE IS MORE!</a:t>
            </a:r>
          </a:p>
        </p:txBody>
      </p:sp>
    </p:spTree>
    <p:extLst>
      <p:ext uri="{BB962C8B-B14F-4D97-AF65-F5344CB8AC3E}">
        <p14:creationId xmlns:p14="http://schemas.microsoft.com/office/powerpoint/2010/main" val="2797438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dark energy&#10;&#10;Description automatically generated">
            <a:extLst>
              <a:ext uri="{FF2B5EF4-FFF2-40B4-BE49-F238E27FC236}">
                <a16:creationId xmlns:a16="http://schemas.microsoft.com/office/drawing/2014/main" id="{F2CFB844-72D7-EF1E-6674-D4C58B6C53E0}"/>
              </a:ext>
            </a:extLst>
          </p:cNvPr>
          <p:cNvPicPr>
            <a:picLocks noChangeAspect="1"/>
          </p:cNvPicPr>
          <p:nvPr/>
        </p:nvPicPr>
        <p:blipFill>
          <a:blip r:embed="rId3"/>
          <a:stretch>
            <a:fillRect/>
          </a:stretch>
        </p:blipFill>
        <p:spPr>
          <a:xfrm>
            <a:off x="-268941" y="-256032"/>
            <a:ext cx="11887200" cy="7370063"/>
          </a:xfrm>
          <a:prstGeom prst="rect">
            <a:avLst/>
          </a:prstGeom>
        </p:spPr>
      </p:pic>
      <p:sp>
        <p:nvSpPr>
          <p:cNvPr id="4" name="TextBox 3">
            <a:extLst>
              <a:ext uri="{FF2B5EF4-FFF2-40B4-BE49-F238E27FC236}">
                <a16:creationId xmlns:a16="http://schemas.microsoft.com/office/drawing/2014/main" id="{C25D9336-BD04-31DD-8907-F3DEA5EC3421}"/>
              </a:ext>
            </a:extLst>
          </p:cNvPr>
          <p:cNvSpPr txBox="1"/>
          <p:nvPr/>
        </p:nvSpPr>
        <p:spPr>
          <a:xfrm>
            <a:off x="1643038" y="4107305"/>
            <a:ext cx="1230076" cy="630942"/>
          </a:xfrm>
          <a:prstGeom prst="rect">
            <a:avLst/>
          </a:prstGeom>
          <a:noFill/>
        </p:spPr>
        <p:txBody>
          <a:bodyPr wrap="square" rtlCol="0">
            <a:spAutoFit/>
          </a:bodyPr>
          <a:lstStyle/>
          <a:p>
            <a:r>
              <a:rPr lang="en-US" sz="3500" dirty="0">
                <a:solidFill>
                  <a:schemeClr val="bg1"/>
                </a:solidFill>
              </a:rPr>
              <a:t>70%</a:t>
            </a:r>
          </a:p>
        </p:txBody>
      </p:sp>
      <p:sp>
        <p:nvSpPr>
          <p:cNvPr id="5" name="TextBox 4">
            <a:extLst>
              <a:ext uri="{FF2B5EF4-FFF2-40B4-BE49-F238E27FC236}">
                <a16:creationId xmlns:a16="http://schemas.microsoft.com/office/drawing/2014/main" id="{FC4F3B86-FFAC-6B78-DB94-ECEC3559A698}"/>
              </a:ext>
            </a:extLst>
          </p:cNvPr>
          <p:cNvSpPr txBox="1"/>
          <p:nvPr/>
        </p:nvSpPr>
        <p:spPr>
          <a:xfrm>
            <a:off x="4297181" y="2394001"/>
            <a:ext cx="1230076" cy="630942"/>
          </a:xfrm>
          <a:prstGeom prst="rect">
            <a:avLst/>
          </a:prstGeom>
          <a:noFill/>
        </p:spPr>
        <p:txBody>
          <a:bodyPr wrap="square" rtlCol="0">
            <a:spAutoFit/>
          </a:bodyPr>
          <a:lstStyle/>
          <a:p>
            <a:r>
              <a:rPr lang="en-US" sz="3500" dirty="0">
                <a:solidFill>
                  <a:schemeClr val="bg1"/>
                </a:solidFill>
              </a:rPr>
              <a:t>25%</a:t>
            </a:r>
          </a:p>
        </p:txBody>
      </p:sp>
      <p:sp>
        <p:nvSpPr>
          <p:cNvPr id="7" name="TextBox 6">
            <a:extLst>
              <a:ext uri="{FF2B5EF4-FFF2-40B4-BE49-F238E27FC236}">
                <a16:creationId xmlns:a16="http://schemas.microsoft.com/office/drawing/2014/main" id="{060C8941-6104-FE17-9F93-AA74665238E6}"/>
              </a:ext>
            </a:extLst>
          </p:cNvPr>
          <p:cNvSpPr txBox="1"/>
          <p:nvPr/>
        </p:nvSpPr>
        <p:spPr>
          <a:xfrm>
            <a:off x="6669741" y="380111"/>
            <a:ext cx="4769224" cy="2554545"/>
          </a:xfrm>
          <a:prstGeom prst="rect">
            <a:avLst/>
          </a:prstGeom>
          <a:noFill/>
        </p:spPr>
        <p:txBody>
          <a:bodyPr wrap="square">
            <a:spAutoFit/>
          </a:bodyPr>
          <a:lstStyle/>
          <a:p>
            <a:pPr algn="r"/>
            <a:r>
              <a:rPr lang="en-US" sz="4000" u="sng" dirty="0">
                <a:solidFill>
                  <a:srgbClr val="002060"/>
                </a:solidFill>
                <a:latin typeface="Google Sans"/>
              </a:rPr>
              <a:t>Source</a:t>
            </a:r>
            <a:r>
              <a:rPr lang="en-US" sz="4000" dirty="0">
                <a:solidFill>
                  <a:srgbClr val="002060"/>
                </a:solidFill>
                <a:latin typeface="Google Sans"/>
              </a:rPr>
              <a:t>:</a:t>
            </a:r>
          </a:p>
          <a:p>
            <a:pPr algn="r"/>
            <a:r>
              <a:rPr lang="en-US" sz="4000" dirty="0">
                <a:solidFill>
                  <a:srgbClr val="002060"/>
                </a:solidFill>
                <a:latin typeface="Google Sans"/>
              </a:rPr>
              <a:t>“C</a:t>
            </a:r>
            <a:r>
              <a:rPr lang="en-US" sz="4000" b="0" i="0" dirty="0">
                <a:solidFill>
                  <a:srgbClr val="002060"/>
                </a:solidFill>
                <a:effectLst/>
                <a:latin typeface="Google Sans"/>
              </a:rPr>
              <a:t>oncordance Model</a:t>
            </a:r>
          </a:p>
          <a:p>
            <a:pPr algn="r"/>
            <a:r>
              <a:rPr lang="en-US" sz="4000" b="0" i="0" dirty="0">
                <a:solidFill>
                  <a:srgbClr val="002060"/>
                </a:solidFill>
                <a:effectLst/>
                <a:latin typeface="Google Sans"/>
              </a:rPr>
              <a:t>of the Universe”</a:t>
            </a:r>
          </a:p>
          <a:p>
            <a:pPr algn="r"/>
            <a:r>
              <a:rPr lang="en-US" sz="4000" b="1" dirty="0" err="1">
                <a:solidFill>
                  <a:srgbClr val="002060"/>
                </a:solidFill>
                <a:latin typeface="Google Sans"/>
              </a:rPr>
              <a:t>NASA.gov</a:t>
            </a:r>
            <a:endParaRPr lang="en-US" sz="4000" b="1" dirty="0">
              <a:solidFill>
                <a:srgbClr val="002060"/>
              </a:solidFill>
            </a:endParaRPr>
          </a:p>
        </p:txBody>
      </p:sp>
      <p:sp>
        <p:nvSpPr>
          <p:cNvPr id="2" name="TextBox 1">
            <a:extLst>
              <a:ext uri="{FF2B5EF4-FFF2-40B4-BE49-F238E27FC236}">
                <a16:creationId xmlns:a16="http://schemas.microsoft.com/office/drawing/2014/main" id="{8F268AA4-2025-6513-C169-0D3B14084A5F}"/>
              </a:ext>
            </a:extLst>
          </p:cNvPr>
          <p:cNvSpPr txBox="1"/>
          <p:nvPr/>
        </p:nvSpPr>
        <p:spPr>
          <a:xfrm>
            <a:off x="5077552" y="3390900"/>
            <a:ext cx="1230076" cy="630942"/>
          </a:xfrm>
          <a:prstGeom prst="rect">
            <a:avLst/>
          </a:prstGeom>
          <a:noFill/>
        </p:spPr>
        <p:txBody>
          <a:bodyPr wrap="square" rtlCol="0">
            <a:spAutoFit/>
          </a:bodyPr>
          <a:lstStyle/>
          <a:p>
            <a:r>
              <a:rPr lang="en-US" sz="3500" dirty="0"/>
              <a:t>5%</a:t>
            </a:r>
          </a:p>
        </p:txBody>
      </p:sp>
    </p:spTree>
    <p:extLst>
      <p:ext uri="{BB962C8B-B14F-4D97-AF65-F5344CB8AC3E}">
        <p14:creationId xmlns:p14="http://schemas.microsoft.com/office/powerpoint/2010/main" val="371817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1255059" y="2926675"/>
            <a:ext cx="9681882" cy="2387600"/>
          </a:xfrm>
        </p:spPr>
        <p:txBody>
          <a:bodyPr>
            <a:noAutofit/>
          </a:bodyPr>
          <a:lstStyle/>
          <a:p>
            <a:r>
              <a:rPr lang="en-US" sz="4500" b="1" dirty="0">
                <a:solidFill>
                  <a:schemeClr val="bg1"/>
                </a:solidFill>
                <a:latin typeface="Montserrat" pitchFamily="2" charset="77"/>
              </a:rPr>
              <a:t>“The Spirit gives life;</a:t>
            </a:r>
            <a:br>
              <a:rPr lang="en-US" sz="4500" b="1" dirty="0">
                <a:solidFill>
                  <a:schemeClr val="bg1"/>
                </a:solidFill>
                <a:latin typeface="Montserrat" pitchFamily="2" charset="77"/>
              </a:rPr>
            </a:br>
            <a:r>
              <a:rPr lang="en-US" sz="4500" b="1" dirty="0">
                <a:solidFill>
                  <a:schemeClr val="bg1"/>
                </a:solidFill>
                <a:latin typeface="Montserrat" pitchFamily="2" charset="77"/>
              </a:rPr>
              <a:t>the flesh counts for nothing. The words I have spoken to you are spirit and they are life”</a:t>
            </a:r>
            <a:br>
              <a:rPr lang="en-US" sz="4500" b="1" dirty="0">
                <a:solidFill>
                  <a:schemeClr val="bg1"/>
                </a:solidFill>
                <a:latin typeface="Montserrat" pitchFamily="2" charset="77"/>
              </a:rPr>
            </a:br>
            <a:br>
              <a:rPr lang="en-US" sz="4500" b="1" dirty="0">
                <a:solidFill>
                  <a:schemeClr val="bg1"/>
                </a:solidFill>
                <a:latin typeface="Montserrat" pitchFamily="2" charset="77"/>
              </a:rPr>
            </a:br>
            <a:r>
              <a:rPr lang="en-US" sz="4500" b="1" dirty="0">
                <a:solidFill>
                  <a:schemeClr val="bg1"/>
                </a:solidFill>
                <a:latin typeface="Montserrat" pitchFamily="2" charset="77"/>
              </a:rPr>
              <a:t>John 6:63</a:t>
            </a:r>
            <a:endParaRPr lang="en-US" sz="4500" dirty="0"/>
          </a:p>
        </p:txBody>
      </p:sp>
    </p:spTree>
    <p:extLst>
      <p:ext uri="{BB962C8B-B14F-4D97-AF65-F5344CB8AC3E}">
        <p14:creationId xmlns:p14="http://schemas.microsoft.com/office/powerpoint/2010/main" val="233091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582706" y="3390900"/>
            <a:ext cx="11026588" cy="2387600"/>
          </a:xfrm>
        </p:spPr>
        <p:txBody>
          <a:bodyPr>
            <a:noAutofit/>
          </a:bodyPr>
          <a:lstStyle/>
          <a:p>
            <a:r>
              <a:rPr lang="en-US" sz="4500" b="1" dirty="0">
                <a:solidFill>
                  <a:schemeClr val="bg1"/>
                </a:solidFill>
                <a:latin typeface="Montserrat" pitchFamily="2" charset="77"/>
              </a:rPr>
              <a:t>“The beginning of the good news about Jesus </a:t>
            </a:r>
            <a:r>
              <a:rPr lang="en-US" sz="4500" b="1" dirty="0">
                <a:solidFill>
                  <a:srgbClr val="F39495"/>
                </a:solidFill>
                <a:latin typeface="Montserrat" pitchFamily="2" charset="77"/>
              </a:rPr>
              <a:t>Christ</a:t>
            </a:r>
            <a:r>
              <a:rPr lang="en-US" sz="4500" b="1" dirty="0">
                <a:solidFill>
                  <a:schemeClr val="bg1"/>
                </a:solidFill>
                <a:latin typeface="Montserrat" pitchFamily="2" charset="77"/>
              </a:rPr>
              <a:t>, the Son of God”</a:t>
            </a:r>
            <a:br>
              <a:rPr lang="en-US" sz="4500" b="1" dirty="0">
                <a:solidFill>
                  <a:schemeClr val="bg1"/>
                </a:solidFill>
                <a:latin typeface="Montserrat" pitchFamily="2" charset="77"/>
              </a:rPr>
            </a:br>
            <a:br>
              <a:rPr lang="en-US" sz="2500" b="1" dirty="0">
                <a:solidFill>
                  <a:schemeClr val="bg1"/>
                </a:solidFill>
                <a:latin typeface="Montserrat" pitchFamily="2" charset="77"/>
              </a:rPr>
            </a:br>
            <a:r>
              <a:rPr lang="en-US" sz="4500" b="1" dirty="0">
                <a:solidFill>
                  <a:schemeClr val="bg1"/>
                </a:solidFill>
                <a:latin typeface="Montserrat" pitchFamily="2" charset="77"/>
              </a:rPr>
              <a:t>Mark 1:1</a:t>
            </a:r>
            <a:br>
              <a:rPr lang="en-US" sz="4500" b="1" dirty="0">
                <a:solidFill>
                  <a:schemeClr val="bg1"/>
                </a:solidFill>
                <a:latin typeface="Montserrat" pitchFamily="2" charset="77"/>
              </a:rPr>
            </a:br>
            <a:br>
              <a:rPr lang="en-US" sz="4500" b="1" dirty="0">
                <a:solidFill>
                  <a:schemeClr val="bg1"/>
                </a:solidFill>
                <a:latin typeface="Montserrat" pitchFamily="2" charset="77"/>
              </a:rPr>
            </a:br>
            <a:r>
              <a:rPr lang="en-US" sz="4200" dirty="0">
                <a:solidFill>
                  <a:srgbClr val="F39495"/>
                </a:solidFill>
                <a:latin typeface="Montserrat" pitchFamily="2" charset="77"/>
              </a:rPr>
              <a:t>Christ = “The Anointed King Of Heaven”</a:t>
            </a:r>
            <a:br>
              <a:rPr lang="en-US" sz="4500" b="1" dirty="0">
                <a:solidFill>
                  <a:srgbClr val="F39495"/>
                </a:solidFill>
                <a:latin typeface="Montserrat" pitchFamily="2" charset="77"/>
              </a:rPr>
            </a:br>
            <a:endParaRPr lang="en-US" sz="4500" dirty="0">
              <a:solidFill>
                <a:srgbClr val="F39495"/>
              </a:solidFill>
            </a:endParaRPr>
          </a:p>
        </p:txBody>
      </p:sp>
    </p:spTree>
    <p:extLst>
      <p:ext uri="{BB962C8B-B14F-4D97-AF65-F5344CB8AC3E}">
        <p14:creationId xmlns:p14="http://schemas.microsoft.com/office/powerpoint/2010/main" val="328422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802341" y="2235200"/>
            <a:ext cx="10587318" cy="2387600"/>
          </a:xfrm>
        </p:spPr>
        <p:txBody>
          <a:bodyPr>
            <a:normAutofit fontScale="90000"/>
          </a:bodyPr>
          <a:lstStyle/>
          <a:p>
            <a:r>
              <a:rPr lang="en-US" sz="4800" b="1" dirty="0">
                <a:solidFill>
                  <a:schemeClr val="bg1"/>
                </a:solidFill>
                <a:latin typeface="Montserrat" pitchFamily="2" charset="77"/>
              </a:rPr>
              <a:t>“‘The time has come,’ Jesus said. ‘The kingdom of God [the more you need] is near. Repent and believe the good news! … Come, follow Me”</a:t>
            </a:r>
            <a:br>
              <a:rPr lang="en-US" sz="5000" b="1" dirty="0">
                <a:solidFill>
                  <a:schemeClr val="bg1"/>
                </a:solidFill>
                <a:latin typeface="Montserrat" pitchFamily="2" charset="77"/>
              </a:rPr>
            </a:br>
            <a:br>
              <a:rPr lang="en-US" sz="2600" b="1" dirty="0">
                <a:solidFill>
                  <a:schemeClr val="bg1"/>
                </a:solidFill>
                <a:latin typeface="Montserrat" pitchFamily="2" charset="77"/>
              </a:rPr>
            </a:br>
            <a:r>
              <a:rPr lang="en-US" sz="4700" b="1" dirty="0">
                <a:solidFill>
                  <a:schemeClr val="bg1"/>
                </a:solidFill>
                <a:latin typeface="Montserrat" pitchFamily="2" charset="77"/>
              </a:rPr>
              <a:t>Mark 1:15-17</a:t>
            </a:r>
            <a:endParaRPr lang="en-US" sz="4700" dirty="0"/>
          </a:p>
        </p:txBody>
      </p:sp>
    </p:spTree>
    <p:extLst>
      <p:ext uri="{BB962C8B-B14F-4D97-AF65-F5344CB8AC3E}">
        <p14:creationId xmlns:p14="http://schemas.microsoft.com/office/powerpoint/2010/main" val="588141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8912-7D41-D7F4-993F-B76977E977EB}"/>
              </a:ext>
            </a:extLst>
          </p:cNvPr>
          <p:cNvSpPr>
            <a:spLocks noGrp="1"/>
          </p:cNvSpPr>
          <p:nvPr>
            <p:ph type="ctrTitle"/>
          </p:nvPr>
        </p:nvSpPr>
        <p:spPr>
          <a:xfrm>
            <a:off x="582706" y="3697941"/>
            <a:ext cx="11026588" cy="2387600"/>
          </a:xfrm>
        </p:spPr>
        <p:txBody>
          <a:bodyPr>
            <a:normAutofit fontScale="90000"/>
          </a:bodyPr>
          <a:lstStyle/>
          <a:p>
            <a:r>
              <a:rPr lang="en-US" sz="4900" b="1" dirty="0">
                <a:solidFill>
                  <a:schemeClr val="bg1"/>
                </a:solidFill>
                <a:latin typeface="+mn-lt"/>
              </a:rPr>
              <a:t>Then Jesus said: “If anyone would come after me, he must deny himself and take up his cross and follow Me.</a:t>
            </a:r>
            <a:r>
              <a:rPr lang="en-US" sz="4900" b="1" baseline="30000" dirty="0">
                <a:solidFill>
                  <a:schemeClr val="bg1"/>
                </a:solidFill>
                <a:latin typeface="+mn-lt"/>
              </a:rPr>
              <a:t> 35 </a:t>
            </a:r>
            <a:r>
              <a:rPr lang="en-US" sz="4900" b="1" dirty="0">
                <a:solidFill>
                  <a:schemeClr val="bg1"/>
                </a:solidFill>
                <a:latin typeface="+mn-lt"/>
              </a:rPr>
              <a:t>For whoever wants to truly save his life will lose it in this world, </a:t>
            </a:r>
            <a:br>
              <a:rPr lang="en-US" sz="4900" b="1" dirty="0">
                <a:solidFill>
                  <a:schemeClr val="bg1"/>
                </a:solidFill>
                <a:latin typeface="+mn-lt"/>
              </a:rPr>
            </a:br>
            <a:r>
              <a:rPr lang="en-US" sz="4900" b="1" dirty="0">
                <a:solidFill>
                  <a:schemeClr val="bg1"/>
                </a:solidFill>
                <a:latin typeface="+mn-lt"/>
              </a:rPr>
              <a:t>but whoever loses his life for Me and for the gospel will save it. </a:t>
            </a:r>
            <a:r>
              <a:rPr lang="en-US" sz="4900" b="1" baseline="30000" dirty="0">
                <a:solidFill>
                  <a:schemeClr val="bg1"/>
                </a:solidFill>
                <a:latin typeface="+mn-lt"/>
              </a:rPr>
              <a:t>36</a:t>
            </a:r>
            <a:r>
              <a:rPr lang="en-US" sz="4900" b="1" dirty="0">
                <a:solidFill>
                  <a:schemeClr val="bg1"/>
                </a:solidFill>
                <a:latin typeface="+mn-lt"/>
              </a:rPr>
              <a:t> What good is it for a man to gain the whole world, yet forfeit his soul?</a:t>
            </a:r>
            <a:br>
              <a:rPr lang="en-US" sz="4400" b="1" dirty="0">
                <a:solidFill>
                  <a:schemeClr val="bg1"/>
                </a:solidFill>
                <a:latin typeface="Montserrat" pitchFamily="2" charset="77"/>
              </a:rPr>
            </a:br>
            <a:br>
              <a:rPr lang="en-US" sz="4400" dirty="0">
                <a:solidFill>
                  <a:schemeClr val="bg1"/>
                </a:solidFill>
                <a:latin typeface="Montserrat" pitchFamily="2" charset="77"/>
              </a:rPr>
            </a:br>
            <a:r>
              <a:rPr lang="en-US" sz="4400" b="1" dirty="0">
                <a:solidFill>
                  <a:schemeClr val="bg1"/>
                </a:solidFill>
                <a:latin typeface="+mn-lt"/>
              </a:rPr>
              <a:t>Mark 8:35-36</a:t>
            </a:r>
            <a:endParaRPr lang="en-US" sz="4400" dirty="0">
              <a:latin typeface="+mn-lt"/>
            </a:endParaRPr>
          </a:p>
        </p:txBody>
      </p:sp>
    </p:spTree>
    <p:extLst>
      <p:ext uri="{BB962C8B-B14F-4D97-AF65-F5344CB8AC3E}">
        <p14:creationId xmlns:p14="http://schemas.microsoft.com/office/powerpoint/2010/main" val="959216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4315</TotalTime>
  <Words>1447</Words>
  <Application>Microsoft Macintosh PowerPoint</Application>
  <PresentationFormat>Widescreen</PresentationFormat>
  <Paragraphs>115</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Google Sans</vt:lpstr>
      <vt:lpstr>Helvetica</vt:lpstr>
      <vt:lpstr>Montserrat</vt:lpstr>
      <vt:lpstr>Office Theme</vt:lpstr>
      <vt:lpstr>  It’s the Spirit of God in you, not the circumstances of the world around you, that determines your future, peace and joy</vt:lpstr>
      <vt:lpstr>“The Spirit of God, who raised Jesus from the dead, lives in you [who believe in Him]. And just as God raised Christ Jesus from the dead, He will give life to your mortal bodies by this same Spirit living within you.”   Romans 8:11, NLT</vt:lpstr>
      <vt:lpstr>  Don’t give up!  Instead, give yourself to King Jesus, the one  who overcame it all!</vt:lpstr>
      <vt:lpstr> Life is more than what we know and what this world is</vt:lpstr>
      <vt:lpstr>PowerPoint Presentation</vt:lpstr>
      <vt:lpstr>“The Spirit gives life; the flesh counts for nothing. The words I have spoken to you are spirit and they are life”  John 6:63</vt:lpstr>
      <vt:lpstr>“The beginning of the good news about Jesus Christ, the Son of God”  Mark 1:1  Christ = “The Anointed King Of Heaven” </vt:lpstr>
      <vt:lpstr>“‘The time has come,’ Jesus said. ‘The kingdom of God [the more you need] is near. Repent and believe the good news! … Come, follow Me”  Mark 1:15-17</vt:lpstr>
      <vt:lpstr>Then Jesus said: “If anyone would come after me, he must deny himself and take up his cross and follow Me. 35 For whoever wants to truly save his life will lose it in this world,  but whoever loses his life for Me and for the gospel will save it. 36 What good is it for a man to gain the whole world, yet forfeit his soul?  Mark 8:35-36</vt:lpstr>
      <vt:lpstr>“the Son of Man must be betrayed to the chief priests and teachers of the law. They will condemn him to death and will hand him over to the Gentiles, who will mock him and  spit on him, flog him and kill him.  Three days later he will rise.”  Mark 10:33-34</vt:lpstr>
      <vt:lpstr>Jesus Confronts Everything That Takes Life:  Oppression  | The Romans scoff &amp; “overpower” Jesus  Injustice  | Pharisees “win” the public debate against Him  Hatred  | The crowds reject &amp; mock Jesus  Betrayal  | His disciples betray, abandon or deny Him  Pain &amp; Death | The Cross tortures &amp; destroys His body        </vt:lpstr>
      <vt:lpstr>PowerPoint Presentation</vt:lpstr>
      <vt:lpstr>Come to His sacrifice one more time. </vt:lpstr>
      <vt:lpstr>Listen to a messenger of the resurrection </vt:lpstr>
      <vt:lpstr>Move forward in faith rather than stay in the world &amp; the past</vt:lpstr>
      <vt:lpstr>PowerPoint Presentation</vt:lpstr>
      <vt:lpstr>PowerPoint Presentation</vt:lpstr>
      <vt:lpstr>PowerPoint Presentation</vt:lpstr>
      <vt:lpstr>“When I saw Jesus, I fell at His feet … He laid His right hand on me and said, “Don’t be afraid! I am the First and the Last. I am the living one.  I died, but look—I am alive forever and ever! And I hold the keys of death and the grave.”  Revelations 1:17-18</vt:lpstr>
      <vt:lpstr>  It’s Spirit of Jesus in you, not the circumstances of the world around you, that determines your future, peace and joy</vt:lpstr>
      <vt:lpstr>“if you confess with your mouth, “Jesus is Lord,” and believe in your heart that God raised him from the dead, you will be saved. For it is with your heart that you believe and are justified, and it is with your mouth that you confess and are saved. 11 As the Scripture says, “Anyone who trusts in Him will never be put to shame.  Romans 10:9-11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Franco</dc:creator>
  <cp:lastModifiedBy>Shawn Franco</cp:lastModifiedBy>
  <cp:revision>2</cp:revision>
  <dcterms:created xsi:type="dcterms:W3CDTF">2024-03-25T20:58:14Z</dcterms:created>
  <dcterms:modified xsi:type="dcterms:W3CDTF">2024-03-30T20:57:37Z</dcterms:modified>
</cp:coreProperties>
</file>