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350" r:id="rId3"/>
    <p:sldId id="379" r:id="rId4"/>
    <p:sldId id="380" r:id="rId5"/>
    <p:sldId id="335" r:id="rId6"/>
    <p:sldId id="337" r:id="rId7"/>
    <p:sldId id="376" r:id="rId8"/>
    <p:sldId id="341" r:id="rId9"/>
    <p:sldId id="334" r:id="rId10"/>
    <p:sldId id="343" r:id="rId11"/>
    <p:sldId id="344" r:id="rId12"/>
    <p:sldId id="345" r:id="rId13"/>
    <p:sldId id="342" r:id="rId14"/>
    <p:sldId id="346" r:id="rId15"/>
    <p:sldId id="377" r:id="rId16"/>
    <p:sldId id="340" r:id="rId17"/>
    <p:sldId id="347" r:id="rId18"/>
    <p:sldId id="349" r:id="rId19"/>
    <p:sldId id="348" r:id="rId20"/>
    <p:sldId id="336" r:id="rId21"/>
    <p:sldId id="3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EEE"/>
    <a:srgbClr val="D883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2BA74-0023-E145-97F3-9C4921237D0E}" v="20" dt="2024-02-03T22:53:46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/>
    <p:restoredTop sz="78249"/>
  </p:normalViewPr>
  <p:slideViewPr>
    <p:cSldViewPr snapToGrid="0" showGuides="1">
      <p:cViewPr varScale="1">
        <p:scale>
          <a:sx n="68" d="100"/>
          <a:sy n="68" d="100"/>
        </p:scale>
        <p:origin x="14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D3-1A17-7B44-8609-03DF2438ACF2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C199D-2292-4448-BA93-9652ACA1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2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Impossible promises</a:t>
            </a:r>
          </a:p>
          <a:p>
            <a:r>
              <a:rPr lang="en-US" dirty="0"/>
              <a:t>Possible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07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7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58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4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5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0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Jesus in the wilderness</a:t>
            </a:r>
          </a:p>
          <a:p>
            <a:r>
              <a:rPr lang="en-US" dirty="0"/>
              <a:t>Satan loves to use money to get us to forsake God</a:t>
            </a:r>
          </a:p>
          <a:p>
            <a:r>
              <a:rPr lang="en-US" dirty="0"/>
              <a:t>Rich young ruler seemed great in the world -because of money</a:t>
            </a:r>
          </a:p>
          <a:p>
            <a:r>
              <a:rPr lang="en-US" dirty="0"/>
              <a:t>Jesus offered him a chance to take a great step of faith</a:t>
            </a:r>
          </a:p>
          <a:p>
            <a:r>
              <a:rPr lang="en-US" dirty="0"/>
              <a:t>To </a:t>
            </a:r>
            <a:r>
              <a:rPr lang="en-US" dirty="0" err="1"/>
              <a:t>becom</a:t>
            </a:r>
            <a:r>
              <a:rPr lang="en-US" dirty="0"/>
              <a:t> truly great - he thought like kingdom of this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94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Jesus in the wilderness</a:t>
            </a:r>
          </a:p>
          <a:p>
            <a:r>
              <a:rPr lang="en-US" dirty="0"/>
              <a:t>Satan loves to use money to get us to forsake God</a:t>
            </a:r>
          </a:p>
          <a:p>
            <a:r>
              <a:rPr lang="en-US" dirty="0"/>
              <a:t>Rich young ruler seemed great in the world -because of money</a:t>
            </a:r>
          </a:p>
          <a:p>
            <a:r>
              <a:rPr lang="en-US" dirty="0"/>
              <a:t>Jesus offered him a chance to take a great step of faith</a:t>
            </a:r>
          </a:p>
          <a:p>
            <a:r>
              <a:rPr lang="en-US" dirty="0"/>
              <a:t>To </a:t>
            </a:r>
            <a:r>
              <a:rPr lang="en-US" dirty="0" err="1"/>
              <a:t>becom</a:t>
            </a:r>
            <a:r>
              <a:rPr lang="en-US" dirty="0"/>
              <a:t> truly great - he thought like kingdom of this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18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7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0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5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7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199D-2292-4448-BA93-9652ACA17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7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E9CD-877C-0C59-12DD-7D97C94BB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3E8A8-FD3E-9FF2-2C14-A6D69AD5D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065B4-DCCF-1F88-3AA9-BACDE622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0A0EE-18A4-FFFB-A421-92D2004A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32465-619D-8598-EF1A-3639274F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48F9-DDA5-2C3C-DF42-3C004C1B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CB8FE-09CA-649A-29B4-01F4E47F9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400FC-BE3B-93E3-93B9-8BA773E3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E159-8706-F6E9-8455-C74279F5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9CEFF-7B37-60E5-7435-9F0E1715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43101-A9E8-69B3-7F9A-0229153E0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E8632-87FB-FB71-6DCE-EB83A8956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850D7-3D3F-07DE-8D5A-935DDCC6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D566-A6BB-008A-9D65-AB28F2BE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8FEA9-AF0A-DE04-EC5A-97F9D912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3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9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B9ED-F5B9-D6ED-209D-CF8BEFD7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BEED7-6918-9617-8391-FB318F030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021FA-E7CE-CF8A-0F89-1D8AE487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07C0-F2AE-CB8A-6796-BC975B94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663D1-BE8C-556A-10E6-E14514A1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1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FFB1-D176-2298-8F68-A6F56644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8E789-4FE2-6DE1-A059-DA662E84C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24468-DA1B-F305-A518-BBED4383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E2586-6612-5F50-ED0A-D153FA6D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65F1E-BBED-8A1F-8BA4-8104EB66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06D4-BCB9-9057-0C5F-A02F90BB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898DD-4E29-8AE0-BB77-31C06383E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A988D-DCAF-EFCA-475F-00D1BC242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2EEC-3700-88B6-BE85-24ECA585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85309-D6A6-F9A4-980F-1AB9BF88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B69CC-9514-E9F0-5F00-9850C3E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6F6F-73C0-C6D5-22A1-F8EE3F90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C18B7-8AF6-731A-AF99-0698FA0F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AAD43-D9ED-2571-8073-E4602D298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A10C6-5FE6-5CC1-53CB-9435A3721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EFCE7-3C28-FE49-E061-2FC1D5DD3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A43EE9-BFEA-1757-E589-A2AC1021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61E18-1994-1432-E13B-9A89A0F4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DE29C-FFB8-1EC7-C6FE-DF47A9A7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5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3888-8B1A-41CC-AFEA-E621FEB2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643CC-A438-AD46-8E49-E48B978E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A02CA-27DA-30CD-003A-E0E8190F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ABFB1-0FF3-0B05-1B98-831A3025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3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A9929-2D8A-BD78-8994-CEFE0ECA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54AC8-8CC7-F7E0-8D48-4C5495FB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34227-4012-F86A-4E56-7DA325D8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4D3A-0376-07AC-CAAD-EF4D18B8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8D7B-7081-5608-F3BE-EC8CB806F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0DF89-EAE5-7F96-D49C-B37EBB3EA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3C304-D089-5DBD-5D84-78D33410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A042F-AF43-A3DF-04E3-4D8CFE66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F55FF-F045-22C1-A24D-68F0C862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0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A46D-54D9-A0E6-EA57-DF298860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45D994-F878-2B6D-F517-77E31D1B7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872B2-F038-61D2-EC11-14FC9C027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7864A-6A4C-798D-E984-A7FA845B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A2227-57A3-48B6-EE94-7A4823E7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77408-79F5-DBBB-7A44-0B251BA4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4190A-D722-6EFF-654D-B2B51260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0CA34-DCD7-666E-3FC0-3D4377BA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B5F4B-DA29-7216-F99D-3D134D3FD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AF69D-0114-8E44-998A-70773337F539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391B4-6311-2171-7154-FF9E1C363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BF812-B727-308E-7DFE-D8C04F7C6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C879-3A74-0C4D-B425-E50A077F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79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477863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u="sng" dirty="0">
                <a:solidFill>
                  <a:schemeClr val="bg1"/>
                </a:solidFill>
                <a:latin typeface="FatFrank Heavy" pitchFamily="2" charset="77"/>
              </a:rPr>
              <a:t>Choices</a:t>
            </a:r>
            <a:r>
              <a:rPr lang="en-US" sz="4800" dirty="0">
                <a:solidFill>
                  <a:schemeClr val="bg1"/>
                </a:solidFill>
                <a:latin typeface="FatFrank Heavy" pitchFamily="2" charset="77"/>
              </a:rPr>
              <a:t> To Seek First The Kingdom</a:t>
            </a:r>
          </a:p>
          <a:p>
            <a:endParaRPr lang="en-US" sz="20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spcBef>
                <a:spcPts val="1000"/>
              </a:spcBef>
            </a:pPr>
            <a:r>
              <a:rPr lang="en-US" sz="3500" b="1" dirty="0">
                <a:solidFill>
                  <a:srgbClr val="25BEEE"/>
                </a:solidFill>
                <a:latin typeface="FatFrank Heavy" pitchFamily="2" charset="77"/>
              </a:rPr>
              <a:t>1.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 Declare your king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what Kingdom are you living for?</a:t>
            </a:r>
          </a:p>
          <a:p>
            <a:pPr>
              <a:spcBef>
                <a:spcPts val="1000"/>
              </a:spcBef>
            </a:pPr>
            <a:r>
              <a:rPr lang="en-US" sz="3500" b="1" dirty="0">
                <a:solidFill>
                  <a:srgbClr val="25BEEE"/>
                </a:solidFill>
                <a:latin typeface="FatFrank Heavy" pitchFamily="2" charset="77"/>
              </a:rPr>
              <a:t>2.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Look at reality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current financial reality - fear not!</a:t>
            </a:r>
          </a:p>
          <a:p>
            <a:pPr>
              <a:spcBef>
                <a:spcPts val="1000"/>
              </a:spcBef>
            </a:pPr>
            <a:r>
              <a:rPr lang="en-US" sz="3500" dirty="0">
                <a:solidFill>
                  <a:srgbClr val="25BEEE"/>
                </a:solidFill>
                <a:latin typeface="FatFrank Heavy" pitchFamily="2" charset="77"/>
              </a:rPr>
              <a:t>3.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Get wisdom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know </a:t>
            </a:r>
            <a:r>
              <a:rPr lang="en-US" sz="3500" i="1" dirty="0">
                <a:solidFill>
                  <a:schemeClr val="bg1"/>
                </a:solidFill>
                <a:latin typeface="Helvetica" pitchFamily="2" charset="0"/>
              </a:rPr>
              <a:t>“The 7 Baby Steps"</a:t>
            </a:r>
          </a:p>
          <a:p>
            <a:pPr>
              <a:spcBef>
                <a:spcPts val="1000"/>
              </a:spcBef>
            </a:pPr>
            <a:r>
              <a:rPr lang="en-US" sz="3500" dirty="0">
                <a:solidFill>
                  <a:srgbClr val="25BEEE"/>
                </a:solidFill>
                <a:latin typeface="FatFrank Heavy" pitchFamily="2" charset="77"/>
              </a:rPr>
              <a:t>4.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Talk to God (Ultimate Reality)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get His direction</a:t>
            </a:r>
          </a:p>
          <a:p>
            <a:pPr>
              <a:spcBef>
                <a:spcPts val="1000"/>
              </a:spcBef>
            </a:pPr>
            <a:r>
              <a:rPr lang="en-US" sz="3500" dirty="0">
                <a:solidFill>
                  <a:srgbClr val="25BEEE"/>
                </a:solidFill>
                <a:latin typeface="FatFrank Heavy" pitchFamily="2" charset="77"/>
              </a:rPr>
              <a:t>5.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Make your budget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based on reality &amp; trust in God </a:t>
            </a:r>
          </a:p>
          <a:p>
            <a:pPr>
              <a:spcBef>
                <a:spcPts val="1000"/>
              </a:spcBef>
            </a:pPr>
            <a:r>
              <a:rPr lang="en-US" sz="3500" dirty="0">
                <a:solidFill>
                  <a:srgbClr val="25BEEE"/>
                </a:solidFill>
                <a:latin typeface="FatFrank Heavy" pitchFamily="2" charset="77"/>
              </a:rPr>
              <a:t>6.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Track &amp; manage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monthly (give it 90 days)</a:t>
            </a:r>
          </a:p>
          <a:p>
            <a:pPr>
              <a:spcBef>
                <a:spcPts val="1000"/>
              </a:spcBef>
            </a:pPr>
            <a:r>
              <a:rPr lang="en-US" sz="3500" dirty="0">
                <a:solidFill>
                  <a:srgbClr val="25BEEE"/>
                </a:solidFill>
                <a:latin typeface="FatFrank Heavy" pitchFamily="2" charset="77"/>
              </a:rPr>
              <a:t>7.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Grow closer to Jesus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watch what He does!</a:t>
            </a:r>
          </a:p>
          <a:p>
            <a:endParaRPr lang="en-US" sz="50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593948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bg1"/>
                </a:solidFill>
                <a:latin typeface="FatFrank Heavy" pitchFamily="2" charset="77"/>
              </a:rPr>
              <a:t>Choice 2: Look At Current Reality</a:t>
            </a:r>
          </a:p>
          <a:p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Aiming for A “</a:t>
            </a:r>
            <a:r>
              <a:rPr lang="en-US" sz="3800" i="1" dirty="0">
                <a:solidFill>
                  <a:schemeClr val="bg1"/>
                </a:solidFill>
                <a:latin typeface="Helvetica" pitchFamily="2" charset="0"/>
              </a:rPr>
              <a:t>Zero Balance Budget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”</a:t>
            </a:r>
          </a:p>
          <a:p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Every dollar is working every day for God’s plan</a:t>
            </a:r>
          </a:p>
          <a:p>
            <a:endParaRPr lang="en-US" sz="38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3800" dirty="0">
                <a:solidFill>
                  <a:srgbClr val="92D050"/>
                </a:solidFill>
                <a:latin typeface="Helvetica" pitchFamily="2" charset="0"/>
              </a:rPr>
              <a:t>Income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 -        </a:t>
            </a:r>
            <a:r>
              <a:rPr lang="en-US" sz="3800" dirty="0">
                <a:solidFill>
                  <a:schemeClr val="accent4">
                    <a:lumMod val="40000"/>
                    <a:lumOff val="60000"/>
                  </a:schemeClr>
                </a:solidFill>
                <a:latin typeface="Helvetica" pitchFamily="2" charset="0"/>
              </a:rPr>
              <a:t>Stewardship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 - </a:t>
            </a:r>
            <a:r>
              <a:rPr lang="en-US" sz="3800" dirty="0">
                <a:solidFill>
                  <a:srgbClr val="FF2600"/>
                </a:solidFill>
                <a:latin typeface="Helvetica" pitchFamily="2" charset="0"/>
              </a:rPr>
              <a:t>Expenses</a:t>
            </a:r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pitchFamily="2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= $0</a:t>
            </a:r>
          </a:p>
          <a:p>
            <a:endParaRPr lang="en-US" sz="38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5000" dirty="0">
              <a:solidFill>
                <a:schemeClr val="bg1"/>
              </a:solidFill>
              <a:latin typeface="Helvetica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08AB47-7D94-9B82-4D35-99B8F3F4AE9B}"/>
              </a:ext>
            </a:extLst>
          </p:cNvPr>
          <p:cNvGraphicFramePr>
            <a:graphicFrameLocks noGrp="1"/>
          </p:cNvGraphicFramePr>
          <p:nvPr/>
        </p:nvGraphicFramePr>
        <p:xfrm>
          <a:off x="777585" y="3734410"/>
          <a:ext cx="8698149" cy="23874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9383">
                  <a:extLst>
                    <a:ext uri="{9D8B030D-6E8A-4147-A177-3AD203B41FA5}">
                      <a16:colId xmlns:a16="http://schemas.microsoft.com/office/drawing/2014/main" val="134231846"/>
                    </a:ext>
                  </a:extLst>
                </a:gridCol>
                <a:gridCol w="2899383">
                  <a:extLst>
                    <a:ext uri="{9D8B030D-6E8A-4147-A177-3AD203B41FA5}">
                      <a16:colId xmlns:a16="http://schemas.microsoft.com/office/drawing/2014/main" val="1197005063"/>
                    </a:ext>
                  </a:extLst>
                </a:gridCol>
                <a:gridCol w="2899383">
                  <a:extLst>
                    <a:ext uri="{9D8B030D-6E8A-4147-A177-3AD203B41FA5}">
                      <a16:colId xmlns:a16="http://schemas.microsoft.com/office/drawing/2014/main" val="3774687990"/>
                    </a:ext>
                  </a:extLst>
                </a:gridCol>
              </a:tblGrid>
              <a:tr h="2387422">
                <a:tc>
                  <a:txBody>
                    <a:bodyPr/>
                    <a:lstStyle/>
                    <a:p>
                      <a:r>
                        <a:rPr lang="en-US" sz="3500" b="0" dirty="0"/>
                        <a:t>Paycheck</a:t>
                      </a:r>
                    </a:p>
                    <a:p>
                      <a:r>
                        <a:rPr lang="en-US" sz="3500" b="0" dirty="0"/>
                        <a:t>Side Job</a:t>
                      </a:r>
                    </a:p>
                    <a:p>
                      <a:r>
                        <a:rPr lang="en-US" sz="3500" b="0" dirty="0"/>
                        <a:t>Other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0" dirty="0"/>
                        <a:t>Tithing</a:t>
                      </a:r>
                    </a:p>
                    <a:p>
                      <a:r>
                        <a:rPr lang="en-US" sz="3500" b="0" dirty="0"/>
                        <a:t>Debt/Savings</a:t>
                      </a:r>
                    </a:p>
                    <a:p>
                      <a:r>
                        <a:rPr lang="en-US" sz="3500" b="0" dirty="0"/>
                        <a:t>God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0" dirty="0"/>
                        <a:t>Necessities</a:t>
                      </a:r>
                    </a:p>
                    <a:p>
                      <a:r>
                        <a:rPr lang="en-US" sz="3500" b="0" dirty="0"/>
                        <a:t>Useful</a:t>
                      </a:r>
                    </a:p>
                    <a:p>
                      <a:r>
                        <a:rPr lang="en-US" sz="3500" b="0" dirty="0"/>
                        <a:t>Wants</a:t>
                      </a:r>
                    </a:p>
                    <a:p>
                      <a:r>
                        <a:rPr lang="en-US" sz="3500" b="0" dirty="0"/>
                        <a:t>Miscellaneous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35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A98265B-14BB-CE2F-2521-69BFE511D03F}"/>
              </a:ext>
            </a:extLst>
          </p:cNvPr>
          <p:cNvSpPr/>
          <p:nvPr/>
        </p:nvSpPr>
        <p:spPr>
          <a:xfrm>
            <a:off x="9815513" y="6015038"/>
            <a:ext cx="2376487" cy="728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0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4F486A-56DC-8C50-E128-00DCD8DAAE78}"/>
              </a:ext>
            </a:extLst>
          </p:cNvPr>
          <p:cNvSpPr/>
          <p:nvPr/>
        </p:nvSpPr>
        <p:spPr>
          <a:xfrm>
            <a:off x="10072254" y="5735782"/>
            <a:ext cx="2119745" cy="954087"/>
          </a:xfrm>
          <a:prstGeom prst="rect">
            <a:avLst/>
          </a:prstGeom>
          <a:solidFill>
            <a:srgbClr val="25B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5BEEE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593948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bg1"/>
                </a:solidFill>
                <a:latin typeface="FatFrank Heavy" pitchFamily="2" charset="77"/>
              </a:rPr>
              <a:t>Choice 2: Look At Current Reality</a:t>
            </a:r>
          </a:p>
          <a:p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Aiming for a “</a:t>
            </a:r>
            <a:r>
              <a:rPr lang="en-US" sz="3800" i="1" dirty="0">
                <a:solidFill>
                  <a:schemeClr val="bg1"/>
                </a:solidFill>
                <a:latin typeface="Helvetica" pitchFamily="2" charset="0"/>
              </a:rPr>
              <a:t>Zero Balance Budget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”</a:t>
            </a:r>
          </a:p>
          <a:p>
            <a:endParaRPr lang="en-US" sz="38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3800" dirty="0">
                <a:solidFill>
                  <a:srgbClr val="92D050"/>
                </a:solidFill>
                <a:latin typeface="Helvetica" pitchFamily="2" charset="0"/>
              </a:rPr>
              <a:t>Income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 -        </a:t>
            </a:r>
            <a:r>
              <a:rPr lang="en-US" sz="3800" dirty="0">
                <a:solidFill>
                  <a:schemeClr val="accent4">
                    <a:lumMod val="40000"/>
                    <a:lumOff val="60000"/>
                  </a:schemeClr>
                </a:solidFill>
                <a:latin typeface="Helvetica" pitchFamily="2" charset="0"/>
              </a:rPr>
              <a:t>Stewardship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 - </a:t>
            </a:r>
            <a:r>
              <a:rPr lang="en-US" sz="3800" dirty="0">
                <a:solidFill>
                  <a:srgbClr val="FF0000"/>
                </a:solidFill>
                <a:latin typeface="Helvetica" pitchFamily="2" charset="0"/>
              </a:rPr>
              <a:t>Expenses</a:t>
            </a:r>
            <a:r>
              <a:rPr lang="en-US" sz="38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= $0</a:t>
            </a:r>
          </a:p>
          <a:p>
            <a:endParaRPr lang="en-US" sz="38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5000" dirty="0">
              <a:solidFill>
                <a:schemeClr val="bg1"/>
              </a:solidFill>
              <a:latin typeface="Helvetica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DD3AE2-6367-97D8-A938-F9EC6C819346}"/>
              </a:ext>
            </a:extLst>
          </p:cNvPr>
          <p:cNvGraphicFramePr>
            <a:graphicFrameLocks noGrp="1"/>
          </p:cNvGraphicFramePr>
          <p:nvPr/>
        </p:nvGraphicFramePr>
        <p:xfrm>
          <a:off x="762087" y="3238464"/>
          <a:ext cx="8698149" cy="23874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9383">
                  <a:extLst>
                    <a:ext uri="{9D8B030D-6E8A-4147-A177-3AD203B41FA5}">
                      <a16:colId xmlns:a16="http://schemas.microsoft.com/office/drawing/2014/main" val="134231846"/>
                    </a:ext>
                  </a:extLst>
                </a:gridCol>
                <a:gridCol w="2899383">
                  <a:extLst>
                    <a:ext uri="{9D8B030D-6E8A-4147-A177-3AD203B41FA5}">
                      <a16:colId xmlns:a16="http://schemas.microsoft.com/office/drawing/2014/main" val="1197005063"/>
                    </a:ext>
                  </a:extLst>
                </a:gridCol>
                <a:gridCol w="2899383">
                  <a:extLst>
                    <a:ext uri="{9D8B030D-6E8A-4147-A177-3AD203B41FA5}">
                      <a16:colId xmlns:a16="http://schemas.microsoft.com/office/drawing/2014/main" val="3774687990"/>
                    </a:ext>
                  </a:extLst>
                </a:gridCol>
              </a:tblGrid>
              <a:tr h="2387422">
                <a:tc>
                  <a:txBody>
                    <a:bodyPr/>
                    <a:lstStyle/>
                    <a:p>
                      <a:r>
                        <a:rPr lang="en-US" sz="3500" b="0" dirty="0"/>
                        <a:t>Paycheck</a:t>
                      </a:r>
                    </a:p>
                    <a:p>
                      <a:r>
                        <a:rPr lang="en-US" sz="3500" b="0" dirty="0"/>
                        <a:t>Side Job</a:t>
                      </a:r>
                    </a:p>
                    <a:p>
                      <a:r>
                        <a:rPr lang="en-US" sz="3500" b="0" dirty="0"/>
                        <a:t>Other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0" dirty="0"/>
                        <a:t>Tithing</a:t>
                      </a:r>
                    </a:p>
                    <a:p>
                      <a:r>
                        <a:rPr lang="en-US" sz="3500" b="0" dirty="0"/>
                        <a:t>Debt/Savings</a:t>
                      </a:r>
                    </a:p>
                    <a:p>
                      <a:r>
                        <a:rPr lang="en-US" sz="3500" b="0" dirty="0"/>
                        <a:t>God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0" dirty="0"/>
                        <a:t>Necessities</a:t>
                      </a:r>
                    </a:p>
                    <a:p>
                      <a:r>
                        <a:rPr lang="en-US" sz="3500" b="0" dirty="0"/>
                        <a:t>Useful</a:t>
                      </a:r>
                    </a:p>
                    <a:p>
                      <a:r>
                        <a:rPr lang="en-US" sz="3500" b="0" dirty="0"/>
                        <a:t>Wants</a:t>
                      </a:r>
                    </a:p>
                    <a:p>
                      <a:r>
                        <a:rPr lang="en-US" sz="3500" b="0" dirty="0"/>
                        <a:t>Miscellaneous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3563"/>
                  </a:ext>
                </a:extLst>
              </a:tr>
            </a:tbl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AC09BEF-2B44-9EE9-F89E-C6FDC417C87B}"/>
              </a:ext>
            </a:extLst>
          </p:cNvPr>
          <p:cNvSpPr txBox="1">
            <a:spLocks/>
          </p:cNvSpPr>
          <p:nvPr/>
        </p:nvSpPr>
        <p:spPr>
          <a:xfrm>
            <a:off x="783215" y="5890058"/>
            <a:ext cx="11243469" cy="9540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rgbClr val="92D050"/>
                </a:solidFill>
                <a:latin typeface="Helvetica" pitchFamily="2" charset="0"/>
              </a:rPr>
              <a:t>Income</a:t>
            </a:r>
            <a:r>
              <a:rPr lang="en-US" sz="38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-      </a:t>
            </a:r>
            <a:r>
              <a:rPr lang="en-US" sz="38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sz="3800" dirty="0">
                <a:solidFill>
                  <a:schemeClr val="accent4">
                    <a:lumMod val="40000"/>
                    <a:lumOff val="60000"/>
                  </a:schemeClr>
                </a:solidFill>
                <a:latin typeface="Helvetica" pitchFamily="2" charset="0"/>
              </a:rPr>
              <a:t>Tithe</a:t>
            </a:r>
            <a:r>
              <a:rPr lang="en-US" sz="38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-           </a:t>
            </a:r>
            <a:r>
              <a:rPr lang="en-US" sz="3800" dirty="0">
                <a:solidFill>
                  <a:srgbClr val="FF0000"/>
                </a:solidFill>
                <a:latin typeface="Helvetica" pitchFamily="2" charset="0"/>
              </a:rPr>
              <a:t>Necessities</a:t>
            </a:r>
            <a:r>
              <a:rPr lang="en-US" sz="38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=</a:t>
            </a:r>
            <a:r>
              <a:rPr lang="en-US" sz="3800" dirty="0">
                <a:solidFill>
                  <a:schemeClr val="tx1"/>
                </a:solidFill>
                <a:latin typeface="Helvetica" pitchFamily="2" charset="0"/>
              </a:rPr>
              <a:t>       </a:t>
            </a:r>
            <a:r>
              <a:rPr lang="en-US" sz="3800" dirty="0">
                <a:solidFill>
                  <a:schemeClr val="bg1"/>
                </a:solidFill>
                <a:latin typeface="FatFrank Heavy" pitchFamily="2" charset="77"/>
              </a:rPr>
              <a:t>Reality</a:t>
            </a:r>
          </a:p>
          <a:p>
            <a:endParaRPr lang="en-US" sz="5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Bent-Up Arrow 3">
            <a:extLst>
              <a:ext uri="{FF2B5EF4-FFF2-40B4-BE49-F238E27FC236}">
                <a16:creationId xmlns:a16="http://schemas.microsoft.com/office/drawing/2014/main" id="{4F8C96D4-E03B-6FA9-4E7B-DD78EDDF606E}"/>
              </a:ext>
            </a:extLst>
          </p:cNvPr>
          <p:cNvSpPr/>
          <p:nvPr/>
        </p:nvSpPr>
        <p:spPr>
          <a:xfrm flipV="1">
            <a:off x="10257904" y="1014153"/>
            <a:ext cx="1429849" cy="4889760"/>
          </a:xfrm>
          <a:prstGeom prst="bentUpArrow">
            <a:avLst>
              <a:gd name="adj1" fmla="val 4731"/>
              <a:gd name="adj2" fmla="val 32847"/>
              <a:gd name="adj3" fmla="val 357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593948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tx1"/>
                </a:solidFill>
                <a:latin typeface="FatFrank Heavy" pitchFamily="2" charset="77"/>
              </a:rPr>
              <a:t> </a:t>
            </a:r>
            <a:r>
              <a:rPr lang="en-US" sz="5000" dirty="0">
                <a:solidFill>
                  <a:schemeClr val="bg1"/>
                </a:solidFill>
                <a:latin typeface="FatFrank Heavy" pitchFamily="2" charset="77"/>
              </a:rPr>
              <a:t>C3:  Get Wisdom - </a:t>
            </a:r>
            <a:r>
              <a:rPr lang="en-US" sz="5000" u="sng" dirty="0">
                <a:solidFill>
                  <a:schemeClr val="bg1"/>
                </a:solidFill>
                <a:latin typeface="FatFrank Heavy" pitchFamily="2" charset="77"/>
              </a:rPr>
              <a:t>Seven Baby Steps</a:t>
            </a:r>
          </a:p>
          <a:p>
            <a:r>
              <a:rPr lang="en-US" sz="3700" i="1" dirty="0">
                <a:solidFill>
                  <a:srgbClr val="25BEEE"/>
                </a:solidFill>
                <a:latin typeface="Helvetica" pitchFamily="2" charset="0"/>
              </a:rPr>
              <a:t>Where am I in the steps towards God’s freedom?</a:t>
            </a:r>
          </a:p>
          <a:p>
            <a:endParaRPr lang="en-US" sz="1000" dirty="0">
              <a:solidFill>
                <a:schemeClr val="tx1"/>
              </a:solidFill>
              <a:latin typeface="Helvetica" pitchFamily="2" charset="0"/>
            </a:endParaRPr>
          </a:p>
          <a:p>
            <a:pPr indent="-514350">
              <a:spcBef>
                <a:spcPts val="600"/>
              </a:spcBef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Create an  emergency fund of $1,000</a:t>
            </a:r>
          </a:p>
          <a:p>
            <a:pPr indent="-514350">
              <a:spcBef>
                <a:spcPts val="600"/>
              </a:spcBef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Pay off all debt (except house) with debt snowball</a:t>
            </a:r>
          </a:p>
          <a:p>
            <a:pPr indent="-514350">
              <a:spcBef>
                <a:spcPts val="600"/>
              </a:spcBef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Save 3-6 months of expenses</a:t>
            </a:r>
          </a:p>
          <a:p>
            <a:pPr indent="-514350">
              <a:spcBef>
                <a:spcPts val="600"/>
              </a:spcBef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Invest 15% of income into retirement</a:t>
            </a:r>
          </a:p>
          <a:p>
            <a:pPr indent="-514350">
              <a:spcBef>
                <a:spcPts val="600"/>
              </a:spcBef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Save for children’s college fund</a:t>
            </a:r>
          </a:p>
          <a:p>
            <a:pPr indent="-514350">
              <a:spcBef>
                <a:spcPts val="600"/>
              </a:spcBef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Pay off your home early</a:t>
            </a:r>
          </a:p>
          <a:p>
            <a:pPr indent="-514350">
              <a:spcBef>
                <a:spcPts val="600"/>
              </a:spcBef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Build wealth to give generously</a:t>
            </a:r>
          </a:p>
          <a:p>
            <a:endParaRPr lang="en-US" sz="50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1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593948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bg1"/>
                </a:solidFill>
                <a:latin typeface="FatFrank Heavy" pitchFamily="2" charset="77"/>
              </a:rPr>
              <a:t>Choice 4: Talk To God</a:t>
            </a:r>
          </a:p>
          <a:p>
            <a:endParaRPr lang="en-US" sz="37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700" i="1" dirty="0">
                <a:solidFill>
                  <a:srgbClr val="25BEEE"/>
                </a:solidFill>
                <a:latin typeface="Helvetica" pitchFamily="2" charset="0"/>
              </a:rPr>
              <a:t>Lord Jesus, what should my goals be with Your money (servants)? </a:t>
            </a:r>
          </a:p>
          <a:p>
            <a:endParaRPr lang="en-US" sz="37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700" dirty="0">
                <a:solidFill>
                  <a:schemeClr val="bg1"/>
                </a:solidFill>
                <a:latin typeface="Helvetica" pitchFamily="2" charset="0"/>
              </a:rPr>
              <a:t>	Short Term (1-12 months)</a:t>
            </a:r>
          </a:p>
          <a:p>
            <a:endParaRPr lang="en-US" sz="37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700" dirty="0">
                <a:solidFill>
                  <a:schemeClr val="bg1"/>
                </a:solidFill>
                <a:latin typeface="Helvetica" pitchFamily="2" charset="0"/>
              </a:rPr>
              <a:t>	Long Term (1-5 years)</a:t>
            </a:r>
          </a:p>
        </p:txBody>
      </p:sp>
    </p:spTree>
    <p:extLst>
      <p:ext uri="{BB962C8B-B14F-4D97-AF65-F5344CB8AC3E}">
        <p14:creationId xmlns:p14="http://schemas.microsoft.com/office/powerpoint/2010/main" val="173265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593948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bg1"/>
                </a:solidFill>
                <a:latin typeface="FatFrank Heavy" pitchFamily="2" charset="77"/>
              </a:rPr>
              <a:t>Choice 5:  Make Your Budget</a:t>
            </a:r>
          </a:p>
          <a:p>
            <a:endParaRPr lang="en-US" sz="37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3700" i="1" dirty="0">
                <a:solidFill>
                  <a:srgbClr val="25BEEE"/>
                </a:solidFill>
                <a:latin typeface="Helvetica" pitchFamily="2" charset="0"/>
              </a:rPr>
              <a:t>In faith, wisdom and obedience, </a:t>
            </a:r>
          </a:p>
          <a:p>
            <a:r>
              <a:rPr lang="en-US" sz="3700" i="1" dirty="0">
                <a:solidFill>
                  <a:srgbClr val="25BEEE"/>
                </a:solidFill>
                <a:latin typeface="Helvetica" pitchFamily="2" charset="0"/>
              </a:rPr>
              <a:t>tell your money what God wants you to accomplish!</a:t>
            </a:r>
          </a:p>
          <a:p>
            <a:endParaRPr lang="en-US" sz="3700" i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3700" i="1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40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2F2D5E-43AC-1548-57B3-8624BF32898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667E9-D525-F453-57AE-D49B59ADFA7E}"/>
              </a:ext>
            </a:extLst>
          </p:cNvPr>
          <p:cNvSpPr txBox="1"/>
          <p:nvPr/>
        </p:nvSpPr>
        <p:spPr>
          <a:xfrm>
            <a:off x="3259677" y="204270"/>
            <a:ext cx="56726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Simple Budget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8EA1A-78A6-F51A-325E-FAB40CC3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" y="1193370"/>
            <a:ext cx="11276330" cy="52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593948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bg1"/>
                </a:solidFill>
                <a:latin typeface="FatFrank Heavy" pitchFamily="2" charset="77"/>
              </a:rPr>
              <a:t>C6: Track &amp; Manage Your Budget</a:t>
            </a:r>
          </a:p>
          <a:p>
            <a:endParaRPr lang="en-US" sz="37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3700" dirty="0">
                <a:solidFill>
                  <a:schemeClr val="bg1"/>
                </a:solidFill>
                <a:latin typeface="Helvetica" pitchFamily="2" charset="0"/>
              </a:rPr>
              <a:t>Seeking God first means </a:t>
            </a:r>
          </a:p>
          <a:p>
            <a:r>
              <a:rPr lang="en-US" sz="3700" dirty="0">
                <a:solidFill>
                  <a:srgbClr val="25BEEE"/>
                </a:solidFill>
                <a:latin typeface="Helvetica" pitchFamily="2" charset="0"/>
              </a:rPr>
              <a:t>staying connected to reality!</a:t>
            </a:r>
          </a:p>
          <a:p>
            <a:endParaRPr lang="en-US" sz="37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spcBef>
                <a:spcPts val="600"/>
              </a:spcBef>
            </a:pPr>
            <a:r>
              <a:rPr lang="en-US" sz="3700" dirty="0">
                <a:solidFill>
                  <a:schemeClr val="bg1"/>
                </a:solidFill>
                <a:latin typeface="Helvetica" pitchFamily="2" charset="0"/>
              </a:rPr>
              <a:t>-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 Track your expenses daily/weekly</a:t>
            </a:r>
          </a:p>
          <a:p>
            <a:pPr>
              <a:spcBef>
                <a:spcPts val="600"/>
              </a:spcBef>
            </a:pP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- Use “</a:t>
            </a:r>
            <a:r>
              <a:rPr lang="en-US" sz="3500" i="1" dirty="0" err="1">
                <a:solidFill>
                  <a:srgbClr val="25BEEE"/>
                </a:solidFill>
                <a:latin typeface="Helvetica" pitchFamily="2" charset="0"/>
              </a:rPr>
              <a:t>EveryDollar</a:t>
            </a:r>
            <a:r>
              <a:rPr lang="en-US" sz="3500" i="1" dirty="0">
                <a:solidFill>
                  <a:schemeClr val="bg1"/>
                </a:solidFill>
                <a:latin typeface="Helvetica" pitchFamily="2" charset="0"/>
              </a:rPr>
              <a:t>” 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Software &amp; Phone App (free)</a:t>
            </a:r>
          </a:p>
          <a:p>
            <a:pPr>
              <a:spcBef>
                <a:spcPts val="600"/>
              </a:spcBef>
            </a:pP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- Adjust the budget before the next month</a:t>
            </a:r>
          </a:p>
          <a:p>
            <a:pPr>
              <a:spcBef>
                <a:spcPts val="600"/>
              </a:spcBef>
            </a:pP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- Give it 3 months to see it start to change everything</a:t>
            </a:r>
          </a:p>
          <a:p>
            <a:endParaRPr lang="en-US" sz="37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37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9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ery dollar 100670781 orig">
            <a:extLst>
              <a:ext uri="{FF2B5EF4-FFF2-40B4-BE49-F238E27FC236}">
                <a16:creationId xmlns:a16="http://schemas.microsoft.com/office/drawing/2014/main" id="{86795E89-744E-6ED9-61FB-2EF8134E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12066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of the EveryDollar app on an iPhone">
            <a:extLst>
              <a:ext uri="{FF2B5EF4-FFF2-40B4-BE49-F238E27FC236}">
                <a16:creationId xmlns:a16="http://schemas.microsoft.com/office/drawing/2014/main" id="{DAEBA1AB-AF15-BDDB-FE75-9A0EAD875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082" y="3053166"/>
            <a:ext cx="3400259" cy="39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5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593948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bg1"/>
                </a:solidFill>
                <a:latin typeface="FatFrank Heavy" pitchFamily="2" charset="77"/>
              </a:rPr>
              <a:t>C7: Grow Closer To Jesus &amp; Watch!</a:t>
            </a:r>
          </a:p>
          <a:p>
            <a:endParaRPr lang="en-US" sz="37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600" kern="100" dirty="0">
                <a:solidFill>
                  <a:srgbClr val="25BEEE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“No one can serve two masters. 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Either he will hate the one and love the other, or he will be devoted to the one and despise the other. </a:t>
            </a:r>
            <a:r>
              <a:rPr lang="en-US" sz="3600" kern="100" dirty="0">
                <a:solidFill>
                  <a:srgbClr val="25BEEE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 cannot serve both God and Money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. . your heavenly Father knows [what you need]. But </a:t>
            </a:r>
            <a:r>
              <a:rPr lang="en-US" sz="3600" kern="100" dirty="0">
                <a:solidFill>
                  <a:srgbClr val="25BEEE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seek first his kingdom 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his righteousness, and all these things will be given to you as well.”</a:t>
            </a:r>
          </a:p>
          <a:p>
            <a:r>
              <a:rPr lang="en-US" sz="2000" dirty="0">
                <a:solidFill>
                  <a:schemeClr val="bg1"/>
                </a:solidFill>
              </a:rPr>
              <a:t>				- </a:t>
            </a:r>
            <a:r>
              <a:rPr lang="en-US" sz="3600" dirty="0">
                <a:solidFill>
                  <a:schemeClr val="bg1"/>
                </a:solidFill>
              </a:rPr>
              <a:t>Matthew 6:24,32-33</a:t>
            </a:r>
          </a:p>
          <a:p>
            <a:endParaRPr lang="en-US" sz="37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37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8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3207574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0" dirty="0">
                <a:solidFill>
                  <a:schemeClr val="bg1"/>
                </a:solidFill>
                <a:latin typeface="FatFrank Heavy" pitchFamily="2" charset="77"/>
              </a:rPr>
              <a:t>Jesus came to set us free!</a:t>
            </a:r>
          </a:p>
          <a:p>
            <a:pPr algn="ctr"/>
            <a:endParaRPr lang="en-US" sz="38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It’s time to stop letting money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trouble and defeat us!</a:t>
            </a:r>
          </a:p>
          <a:p>
            <a:pPr algn="ctr"/>
            <a:endParaRPr lang="en-US" sz="38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3800" dirty="0">
                <a:solidFill>
                  <a:srgbClr val="25BEEE"/>
                </a:solidFill>
                <a:latin typeface="Helvetica" pitchFamily="2" charset="0"/>
              </a:rPr>
              <a:t>The Practical Wisdom &amp; Purpose Of Budgeting</a:t>
            </a:r>
          </a:p>
          <a:p>
            <a:endParaRPr lang="en-US" sz="50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4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4875405" y="4590938"/>
            <a:ext cx="6479790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TITHE FOR THE NEXT 90 DAYS</a:t>
            </a:r>
          </a:p>
          <a:p>
            <a:pPr algn="ctr"/>
            <a:r>
              <a:rPr lang="en-US" sz="3200" i="1" dirty="0">
                <a:solidFill>
                  <a:srgbClr val="EDC90F"/>
                </a:solidFill>
                <a:latin typeface="Helvetica" pitchFamily="2" charset="0"/>
              </a:rPr>
              <a:t>Trust in God’s Kingdom not money</a:t>
            </a:r>
          </a:p>
          <a:p>
            <a:pPr algn="ctr"/>
            <a:endParaRPr lang="en-US" sz="4000" i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BA319E-B8F0-C2F9-94CB-37CE830D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41942"/>
            <a:ext cx="7772400" cy="4371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F2A379-6D67-CA3E-BEF3-1DD27A2042F0}"/>
              </a:ext>
            </a:extLst>
          </p:cNvPr>
          <p:cNvSpPr/>
          <p:nvPr/>
        </p:nvSpPr>
        <p:spPr>
          <a:xfrm>
            <a:off x="9815513" y="6015038"/>
            <a:ext cx="2376487" cy="728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D94033-1CF1-0D90-A836-700C1B873F68}"/>
              </a:ext>
            </a:extLst>
          </p:cNvPr>
          <p:cNvSpPr/>
          <p:nvPr/>
        </p:nvSpPr>
        <p:spPr>
          <a:xfrm>
            <a:off x="4229100" y="441942"/>
            <a:ext cx="135082" cy="59374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0B4B38-6689-C664-7F3F-13F3ADB8336C}"/>
              </a:ext>
            </a:extLst>
          </p:cNvPr>
          <p:cNvSpPr txBox="1">
            <a:spLocks/>
          </p:cNvSpPr>
          <p:nvPr/>
        </p:nvSpPr>
        <p:spPr>
          <a:xfrm>
            <a:off x="344968" y="642394"/>
            <a:ext cx="3617432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rgbClr val="EDC90F"/>
                </a:solidFill>
                <a:latin typeface="Helvetica" pitchFamily="2" charset="0"/>
              </a:rPr>
              <a:t>Cornerstone.ag</a:t>
            </a:r>
            <a:r>
              <a:rPr lang="en-US" sz="3200" dirty="0">
                <a:solidFill>
                  <a:srgbClr val="EDC90F"/>
                </a:solidFill>
                <a:latin typeface="Helvetica" pitchFamily="2" charset="0"/>
              </a:rPr>
              <a:t>/</a:t>
            </a:r>
          </a:p>
          <a:p>
            <a:pPr algn="ctr"/>
            <a:r>
              <a:rPr lang="en-US" sz="3200" dirty="0" err="1">
                <a:solidFill>
                  <a:srgbClr val="EDC90F"/>
                </a:solidFill>
                <a:latin typeface="Helvetica" pitchFamily="2" charset="0"/>
              </a:rPr>
              <a:t>kingdomchallenge</a:t>
            </a:r>
            <a:endParaRPr lang="en-US" sz="3200" dirty="0">
              <a:solidFill>
                <a:srgbClr val="EDC90F"/>
              </a:solidFill>
              <a:latin typeface="Helvetica" pitchFamily="2" charset="0"/>
            </a:endParaRPr>
          </a:p>
          <a:p>
            <a:pPr algn="ctr"/>
            <a:endParaRPr lang="en-US" sz="3200" i="1" dirty="0">
              <a:solidFill>
                <a:srgbClr val="EDC90F"/>
              </a:solidFill>
              <a:latin typeface="Helvetica" pitchFamily="2" charset="0"/>
            </a:endParaRP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Helvetica" pitchFamily="2" charset="0"/>
              </a:rPr>
              <a:t>You’re not alone as you take a great step of faith</a:t>
            </a:r>
          </a:p>
          <a:p>
            <a:pPr algn="ctr"/>
            <a:endParaRPr lang="en-US" sz="4000" i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5E216-BDF1-37B3-D326-D6FAC9F58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05" y="3941983"/>
            <a:ext cx="2644555" cy="26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5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477863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u="sng" dirty="0">
                <a:solidFill>
                  <a:schemeClr val="bg1"/>
                </a:solidFill>
                <a:latin typeface="FatFrank Heavy" pitchFamily="2" charset="77"/>
              </a:rPr>
              <a:t>Choices</a:t>
            </a:r>
            <a:r>
              <a:rPr lang="en-US" sz="4800" dirty="0">
                <a:solidFill>
                  <a:schemeClr val="bg1"/>
                </a:solidFill>
                <a:latin typeface="FatFrank Heavy" pitchFamily="2" charset="77"/>
              </a:rPr>
              <a:t> To Seek First The Kingdom</a:t>
            </a:r>
          </a:p>
          <a:p>
            <a:endParaRPr lang="en-US" sz="20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spcBef>
                <a:spcPts val="1000"/>
              </a:spcBef>
            </a:pPr>
            <a:r>
              <a:rPr lang="en-US" sz="3500" b="1" dirty="0">
                <a:solidFill>
                  <a:srgbClr val="25BEEE"/>
                </a:solidFill>
                <a:latin typeface="FatFrank Heavy" pitchFamily="2" charset="77"/>
              </a:rPr>
              <a:t>1.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 Declare your king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what Kingdom are you living for?</a:t>
            </a:r>
          </a:p>
          <a:p>
            <a:pPr>
              <a:spcBef>
                <a:spcPts val="1000"/>
              </a:spcBef>
            </a:pPr>
            <a:r>
              <a:rPr lang="en-US" sz="3500" b="1" dirty="0">
                <a:solidFill>
                  <a:srgbClr val="25BEEE"/>
                </a:solidFill>
                <a:latin typeface="FatFrank Heavy" pitchFamily="2" charset="77"/>
              </a:rPr>
              <a:t>2.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Look at reality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current financial reality - fear not!</a:t>
            </a:r>
          </a:p>
          <a:p>
            <a:pPr>
              <a:spcBef>
                <a:spcPts val="1000"/>
              </a:spcBef>
            </a:pPr>
            <a:r>
              <a:rPr lang="en-US" sz="3500" dirty="0">
                <a:solidFill>
                  <a:srgbClr val="25BEEE"/>
                </a:solidFill>
                <a:latin typeface="FatFrank Heavy" pitchFamily="2" charset="77"/>
              </a:rPr>
              <a:t>3.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Get wisdom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know </a:t>
            </a:r>
            <a:r>
              <a:rPr lang="en-US" sz="3500" i="1" dirty="0">
                <a:solidFill>
                  <a:schemeClr val="bg1"/>
                </a:solidFill>
                <a:latin typeface="Helvetica" pitchFamily="2" charset="0"/>
              </a:rPr>
              <a:t>“The 7 Baby Steps"</a:t>
            </a:r>
          </a:p>
          <a:p>
            <a:pPr>
              <a:spcBef>
                <a:spcPts val="1000"/>
              </a:spcBef>
            </a:pPr>
            <a:r>
              <a:rPr lang="en-US" sz="3500" dirty="0">
                <a:solidFill>
                  <a:srgbClr val="25BEEE"/>
                </a:solidFill>
                <a:latin typeface="FatFrank Heavy" pitchFamily="2" charset="77"/>
              </a:rPr>
              <a:t>4.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Talk to God (Ultimate Reality)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get His direction</a:t>
            </a:r>
          </a:p>
          <a:p>
            <a:pPr>
              <a:spcBef>
                <a:spcPts val="1000"/>
              </a:spcBef>
            </a:pPr>
            <a:r>
              <a:rPr lang="en-US" sz="3500" dirty="0">
                <a:solidFill>
                  <a:srgbClr val="25BEEE"/>
                </a:solidFill>
                <a:latin typeface="FatFrank Heavy" pitchFamily="2" charset="77"/>
              </a:rPr>
              <a:t>5.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Make your budget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based on reality &amp; trust in God </a:t>
            </a:r>
          </a:p>
          <a:p>
            <a:pPr>
              <a:spcBef>
                <a:spcPts val="1000"/>
              </a:spcBef>
            </a:pPr>
            <a:r>
              <a:rPr lang="en-US" sz="3500" dirty="0">
                <a:solidFill>
                  <a:srgbClr val="25BEEE"/>
                </a:solidFill>
                <a:latin typeface="FatFrank Heavy" pitchFamily="2" charset="77"/>
              </a:rPr>
              <a:t>6.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Track &amp; manage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monthly (it will take 90 days)</a:t>
            </a:r>
          </a:p>
          <a:p>
            <a:pPr>
              <a:spcBef>
                <a:spcPts val="1000"/>
              </a:spcBef>
            </a:pPr>
            <a:r>
              <a:rPr lang="en-US" sz="3500" dirty="0">
                <a:solidFill>
                  <a:srgbClr val="25BEEE"/>
                </a:solidFill>
                <a:latin typeface="FatFrank Heavy" pitchFamily="2" charset="77"/>
              </a:rPr>
              <a:t>7. </a:t>
            </a:r>
            <a:r>
              <a:rPr lang="en-US" sz="3500" dirty="0">
                <a:solidFill>
                  <a:srgbClr val="25BEEE"/>
                </a:solidFill>
                <a:latin typeface="Helvetica" pitchFamily="2" charset="0"/>
              </a:rPr>
              <a:t>Grow closer to Jesus</a:t>
            </a:r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: watch what He does!</a:t>
            </a:r>
          </a:p>
          <a:p>
            <a:endParaRPr lang="en-US" sz="50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877823" y="3145926"/>
            <a:ext cx="10552177" cy="954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“Jesus sat down near the collection box in the Temple and watched as the crowds dropped in their money. Many rich people put in large amounts. Then a poor widow came and dropped in two small coins.”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  <a:latin typeface="FatFrank Heavy" pitchFamily="2" charset="77"/>
              </a:rPr>
              <a:t>Mark 12 :41-42</a:t>
            </a:r>
          </a:p>
          <a:p>
            <a:endParaRPr lang="en-US" sz="3800" i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0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819911" y="3219450"/>
            <a:ext cx="10552177" cy="954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 called his disciples to him and said, “I tell you the truth, </a:t>
            </a:r>
            <a:r>
              <a:rPr lang="en-US" sz="4500" kern="100" dirty="0">
                <a:solidFill>
                  <a:srgbClr val="25BEEE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this poor widow has given more </a:t>
            </a:r>
            <a:r>
              <a:rPr lang="en-US" sz="45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 all the others who are making contributions. For they gave a </a:t>
            </a:r>
            <a:r>
              <a:rPr lang="en-US" sz="4500" kern="100" dirty="0">
                <a:solidFill>
                  <a:srgbClr val="25BEEE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tiny part of their surplus</a:t>
            </a:r>
            <a:r>
              <a:rPr lang="en-US" sz="45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but she, </a:t>
            </a:r>
          </a:p>
          <a:p>
            <a:r>
              <a:rPr lang="en-US" sz="45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poor as she is, </a:t>
            </a:r>
            <a:r>
              <a:rPr lang="en-US" sz="4500" kern="100" dirty="0">
                <a:solidFill>
                  <a:srgbClr val="25BEEE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 given everything </a:t>
            </a:r>
            <a:r>
              <a:rPr lang="en-US" sz="45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she had to live on.” 		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  <a:latin typeface="FatFrank Heavy" pitchFamily="2" charset="77"/>
              </a:rPr>
              <a:t>					Mark 12:43-44</a:t>
            </a:r>
          </a:p>
          <a:p>
            <a:endParaRPr lang="en-US" sz="3800" i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2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446045" y="523837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rgbClr val="25BEEE"/>
                </a:solidFill>
                <a:latin typeface="FatFrank Heavy" pitchFamily="2" charset="77"/>
              </a:rPr>
              <a:t>Most People Are Not Free!</a:t>
            </a:r>
          </a:p>
          <a:p>
            <a:endParaRPr lang="en-US" sz="30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spcBef>
                <a:spcPts val="700"/>
              </a:spcBef>
            </a:pP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40% Rely on credit cards to pay monthly expense</a:t>
            </a:r>
          </a:p>
          <a:p>
            <a:pPr>
              <a:spcBef>
                <a:spcPts val="700"/>
              </a:spcBef>
            </a:pP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49% Finances cause stress or anxiety</a:t>
            </a:r>
          </a:p>
          <a:p>
            <a:pPr>
              <a:spcBef>
                <a:spcPts val="700"/>
              </a:spcBef>
            </a:pP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51% Don’t have at least $1,000 emergency fund</a:t>
            </a:r>
          </a:p>
          <a:p>
            <a:pPr>
              <a:spcBef>
                <a:spcPts val="700"/>
              </a:spcBef>
            </a:pP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51% Difficulty paying bills in past 3 months</a:t>
            </a:r>
          </a:p>
          <a:p>
            <a:pPr>
              <a:spcBef>
                <a:spcPts val="700"/>
              </a:spcBef>
            </a:pPr>
            <a:r>
              <a:rPr lang="en-US" sz="3800" dirty="0">
                <a:solidFill>
                  <a:schemeClr val="bg1"/>
                </a:solidFill>
                <a:latin typeface="Helvetica" pitchFamily="2" charset="0"/>
              </a:rPr>
              <a:t>64% Monthly rent is a consistent challenge</a:t>
            </a:r>
          </a:p>
          <a:p>
            <a:endParaRPr lang="en-US" sz="38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800" i="1" dirty="0">
                <a:solidFill>
                  <a:schemeClr val="bg1"/>
                </a:solidFill>
                <a:latin typeface="Helvetica" pitchFamily="2" charset="0"/>
              </a:rPr>
              <a:t>The number one reason why couples fight!</a:t>
            </a:r>
          </a:p>
        </p:txBody>
      </p:sp>
    </p:spTree>
    <p:extLst>
      <p:ext uri="{BB962C8B-B14F-4D97-AF65-F5344CB8AC3E}">
        <p14:creationId xmlns:p14="http://schemas.microsoft.com/office/powerpoint/2010/main" val="277060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877823" y="3145926"/>
            <a:ext cx="10552177" cy="954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800" kern="100" dirty="0">
                <a:solidFill>
                  <a:srgbClr val="25BEEE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 one can serve two masters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Either he will hate the one and love the other, or he will be devoted to the one and despise the other. </a:t>
            </a:r>
            <a:r>
              <a:rPr lang="en-US" sz="3800" kern="100" dirty="0">
                <a:solidFill>
                  <a:srgbClr val="25BEEE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 cannot serve both God and Money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. . your heavenly Father knows [what you need]. But </a:t>
            </a:r>
            <a:r>
              <a:rPr lang="en-US" sz="3800" kern="100" dirty="0">
                <a:solidFill>
                  <a:srgbClr val="25BEEE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seek first His </a:t>
            </a:r>
            <a:r>
              <a:rPr lang="en-US" sz="3800" kern="100" dirty="0">
                <a:solidFill>
                  <a:srgbClr val="25BEEE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3800" kern="100" dirty="0">
                <a:solidFill>
                  <a:srgbClr val="25BEEE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ingdom 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His righteousness, and all these things will be given to you as well.”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  <a:latin typeface="FatFrank Heavy" pitchFamily="2" charset="77"/>
              </a:rPr>
              <a:t>Matthew 6:24,32-33</a:t>
            </a:r>
          </a:p>
          <a:p>
            <a:endParaRPr lang="en-US" sz="3800" i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6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E4CD72-0F7D-EAF5-AC4E-B6BACB9522C0}"/>
              </a:ext>
            </a:extLst>
          </p:cNvPr>
          <p:cNvSpPr/>
          <p:nvPr/>
        </p:nvSpPr>
        <p:spPr>
          <a:xfrm>
            <a:off x="9815513" y="6015038"/>
            <a:ext cx="2376487" cy="728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CC16D-C745-E62E-7449-9071E971C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3584"/>
              </p:ext>
            </p:extLst>
          </p:nvPr>
        </p:nvGraphicFramePr>
        <p:xfrm>
          <a:off x="0" y="495300"/>
          <a:ext cx="12192000" cy="5867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21122">
                  <a:extLst>
                    <a:ext uri="{9D8B030D-6E8A-4147-A177-3AD203B41FA5}">
                      <a16:colId xmlns:a16="http://schemas.microsoft.com/office/drawing/2014/main" val="4277591275"/>
                    </a:ext>
                  </a:extLst>
                </a:gridCol>
                <a:gridCol w="4656725">
                  <a:extLst>
                    <a:ext uri="{9D8B030D-6E8A-4147-A177-3AD203B41FA5}">
                      <a16:colId xmlns:a16="http://schemas.microsoft.com/office/drawing/2014/main" val="2815909503"/>
                    </a:ext>
                  </a:extLst>
                </a:gridCol>
                <a:gridCol w="4014153">
                  <a:extLst>
                    <a:ext uri="{9D8B030D-6E8A-4147-A177-3AD203B41FA5}">
                      <a16:colId xmlns:a16="http://schemas.microsoft.com/office/drawing/2014/main" val="442297465"/>
                    </a:ext>
                  </a:extLst>
                </a:gridCol>
              </a:tblGrid>
              <a:tr h="619931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</a:rPr>
                        <a:t>Kingdom Of God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</a:rPr>
                        <a:t>Kingdom Of This World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</a:rPr>
                        <a:t>Kingdom Of Satan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5684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Gives Life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Empty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Takes Life [Death] 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81203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Holy Spirit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Sinful Flesh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Unclean Spirits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7543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Freedom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b="0" dirty="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US" sz="3700" b="0" dirty="0"/>
                        <a:t>ontrol</a:t>
                      </a:r>
                      <a:endParaRPr lang="en-US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Slavery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09180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Truth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b="1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3700" b="0" dirty="0"/>
                        <a:t>ppearances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Lies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18459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Abundance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b="0" dirty="0">
                          <a:solidFill>
                            <a:schemeClr val="tx1"/>
                          </a:solidFill>
                        </a:rPr>
                        <a:t>Scarcity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Debt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41582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/>
                        <a:t>Give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Hoard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Steal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38967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Abundance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Scarcity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Debt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78049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Servant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Master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Idol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0556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0D2F326-A8AA-BE07-A373-8D5029BFE07C}"/>
              </a:ext>
            </a:extLst>
          </p:cNvPr>
          <p:cNvSpPr/>
          <p:nvPr/>
        </p:nvSpPr>
        <p:spPr>
          <a:xfrm>
            <a:off x="0" y="3101454"/>
            <a:ext cx="12192000" cy="65509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4CAF3A-6F4E-C330-0321-7F3EE153CA3E}"/>
              </a:ext>
            </a:extLst>
          </p:cNvPr>
          <p:cNvSpPr/>
          <p:nvPr/>
        </p:nvSpPr>
        <p:spPr>
          <a:xfrm>
            <a:off x="0" y="5068366"/>
            <a:ext cx="12192000" cy="65509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1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43731" y="3207574"/>
            <a:ext cx="10904538" cy="954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rgbClr val="25BEEE"/>
                </a:solidFill>
                <a:latin typeface="FatFrank Heavy" pitchFamily="2" charset="77"/>
              </a:rPr>
              <a:t>The Truth</a:t>
            </a:r>
          </a:p>
          <a:p>
            <a:pPr algn="ctr"/>
            <a:endParaRPr lang="en-US" sz="4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Helvetica" pitchFamily="2" charset="0"/>
              </a:rPr>
              <a:t>Money is a servant not a master.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Helvetica" pitchFamily="2" charset="0"/>
              </a:rPr>
              <a:t>And not your servant, God’s servant.</a:t>
            </a:r>
          </a:p>
          <a:p>
            <a:pPr algn="ctr"/>
            <a:endParaRPr lang="en-US" sz="4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Helvetica" pitchFamily="2" charset="0"/>
              </a:rPr>
              <a:t>A </a:t>
            </a:r>
            <a:r>
              <a:rPr lang="en-US" sz="4500" dirty="0">
                <a:solidFill>
                  <a:srgbClr val="25BEEE"/>
                </a:solidFill>
                <a:latin typeface="Helvetica" pitchFamily="2" charset="0"/>
              </a:rPr>
              <a:t>budget</a:t>
            </a:r>
            <a:r>
              <a:rPr lang="en-US" sz="4500" dirty="0">
                <a:solidFill>
                  <a:schemeClr val="bg1"/>
                </a:solidFill>
                <a:latin typeface="Helvetica" pitchFamily="2" charset="0"/>
              </a:rPr>
              <a:t> is how we tell 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Helvetica" pitchFamily="2" charset="0"/>
              </a:rPr>
              <a:t>God’s servants what to do.</a:t>
            </a:r>
          </a:p>
          <a:p>
            <a:endParaRPr lang="en-US" sz="50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4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430ECF3-4B2C-DD58-4A5E-48496E460ECC}"/>
              </a:ext>
            </a:extLst>
          </p:cNvPr>
          <p:cNvSpPr txBox="1">
            <a:spLocks/>
          </p:cNvSpPr>
          <p:nvPr/>
        </p:nvSpPr>
        <p:spPr>
          <a:xfrm>
            <a:off x="695924" y="2203974"/>
            <a:ext cx="10552177" cy="954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dirty="0">
                <a:solidFill>
                  <a:srgbClr val="25BEEE"/>
                </a:solidFill>
                <a:latin typeface="FatFrank Heavy" pitchFamily="2" charset="77"/>
              </a:rPr>
              <a:t>LIES OF THIS WORLD</a:t>
            </a:r>
          </a:p>
          <a:p>
            <a:pPr algn="ctr"/>
            <a:r>
              <a:rPr lang="en-US" sz="3700" dirty="0">
                <a:solidFill>
                  <a:schemeClr val="bg1"/>
                </a:solidFill>
                <a:effectLst/>
                <a:latin typeface="Helvetica" pitchFamily="2" charset="0"/>
              </a:rPr>
              <a:t>Getting out of debt is impossible</a:t>
            </a:r>
          </a:p>
          <a:p>
            <a:pPr algn="ctr"/>
            <a:r>
              <a:rPr lang="en-US" sz="3700" dirty="0">
                <a:solidFill>
                  <a:schemeClr val="bg1"/>
                </a:solidFill>
                <a:latin typeface="Helvetica" pitchFamily="2" charset="0"/>
              </a:rPr>
              <a:t>Having a budget limits your freedom</a:t>
            </a:r>
          </a:p>
          <a:p>
            <a:pPr algn="ctr"/>
            <a:r>
              <a:rPr lang="en-US" sz="3700" dirty="0">
                <a:solidFill>
                  <a:schemeClr val="bg1"/>
                </a:solidFill>
                <a:effectLst/>
                <a:latin typeface="Helvetica" pitchFamily="2" charset="0"/>
              </a:rPr>
              <a:t>You don’t need financial unity with your spouse</a:t>
            </a:r>
          </a:p>
          <a:p>
            <a:endParaRPr lang="en-US" sz="4000" dirty="0">
              <a:latin typeface="Helvetica" pitchFamily="2" charset="0"/>
            </a:endParaRPr>
          </a:p>
          <a:p>
            <a:endParaRPr lang="en-US" sz="4000" dirty="0">
              <a:effectLst/>
              <a:latin typeface="Helvetica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5F5B7E-A987-E237-9DF7-8BEF37B73C93}"/>
              </a:ext>
            </a:extLst>
          </p:cNvPr>
          <p:cNvSpPr txBox="1">
            <a:spLocks/>
          </p:cNvSpPr>
          <p:nvPr/>
        </p:nvSpPr>
        <p:spPr>
          <a:xfrm>
            <a:off x="819911" y="5145058"/>
            <a:ext cx="10552177" cy="954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i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“Do not conform any longer to the pattern of this world, but be transformed by the renewing of your mind. </a:t>
            </a:r>
            <a:r>
              <a:rPr lang="en-US" sz="33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" pitchFamily="2" charset="0"/>
              </a:rPr>
              <a:t>Romans 12:2</a:t>
            </a:r>
          </a:p>
          <a:p>
            <a:endParaRPr lang="en-US" sz="4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9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1094</Words>
  <Application>Microsoft Macintosh PowerPoint</Application>
  <PresentationFormat>Widescreen</PresentationFormat>
  <Paragraphs>184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FatFrank Heavy</vt:lpstr>
      <vt:lpstr>Gotham-MediumItalic</vt:lpstr>
      <vt:lpstr>Helvetica</vt:lpstr>
      <vt:lpstr>Swiss 721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Franco</dc:creator>
  <cp:lastModifiedBy>Shawn Franco</cp:lastModifiedBy>
  <cp:revision>3</cp:revision>
  <dcterms:created xsi:type="dcterms:W3CDTF">2024-01-08T16:38:02Z</dcterms:created>
  <dcterms:modified xsi:type="dcterms:W3CDTF">2024-02-03T22:59:38Z</dcterms:modified>
</cp:coreProperties>
</file>