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328" r:id="rId3"/>
    <p:sldId id="337" r:id="rId4"/>
    <p:sldId id="330" r:id="rId5"/>
    <p:sldId id="265" r:id="rId6"/>
    <p:sldId id="317" r:id="rId7"/>
    <p:sldId id="318" r:id="rId8"/>
    <p:sldId id="319" r:id="rId9"/>
    <p:sldId id="320" r:id="rId10"/>
    <p:sldId id="321" r:id="rId11"/>
    <p:sldId id="285" r:id="rId12"/>
    <p:sldId id="322" r:id="rId13"/>
    <p:sldId id="323" r:id="rId14"/>
    <p:sldId id="324" r:id="rId15"/>
    <p:sldId id="325" r:id="rId16"/>
    <p:sldId id="334" r:id="rId17"/>
    <p:sldId id="332" r:id="rId18"/>
    <p:sldId id="327" r:id="rId19"/>
    <p:sldId id="333" r:id="rId20"/>
    <p:sldId id="367" r:id="rId21"/>
    <p:sldId id="339" r:id="rId22"/>
    <p:sldId id="340" r:id="rId23"/>
    <p:sldId id="336" r:id="rId24"/>
    <p:sldId id="329" r:id="rId25"/>
    <p:sldId id="3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EEE"/>
    <a:srgbClr val="EDC90F"/>
    <a:srgbClr val="181B1A"/>
    <a:srgbClr val="76D6FF"/>
    <a:srgbClr val="FF8AD8"/>
    <a:srgbClr val="FF40FF"/>
    <a:srgbClr val="C4A0EB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1A786B-1C83-9A4B-A559-D6165F707157}" v="1" dt="2024-01-28T12:49:42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5"/>
    <p:restoredTop sz="78521"/>
  </p:normalViewPr>
  <p:slideViewPr>
    <p:cSldViewPr snapToGrid="0" showGuides="1">
      <p:cViewPr varScale="1">
        <p:scale>
          <a:sx n="72" d="100"/>
          <a:sy n="72" d="100"/>
        </p:scale>
        <p:origin x="208" y="600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D1FD3-1A17-7B44-8609-03DF2438ACF2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C199D-2292-4448-BA93-9652ACA17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2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Finishing up an important section (see notes)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Disciples - what is greatness / how do you live a great life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Last week - marriage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it means to take a great step of faith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Greatness of God you long for - requires great step of faith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95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 had what the world thought was great - money</a:t>
            </a:r>
          </a:p>
          <a:p>
            <a:r>
              <a:rPr lang="en-US" dirty="0"/>
              <a:t>Jesus wanted him to have a great life</a:t>
            </a:r>
          </a:p>
          <a:p>
            <a:r>
              <a:rPr lang="en-US" dirty="0"/>
              <a:t>Offered him a great step of faith</a:t>
            </a:r>
          </a:p>
          <a:p>
            <a:r>
              <a:rPr lang="en-US" dirty="0"/>
              <a:t>What do we notice from this passage </a:t>
            </a:r>
          </a:p>
          <a:p>
            <a:r>
              <a:rPr lang="en-US" dirty="0"/>
              <a:t>4 for 2024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4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 to </a:t>
            </a:r>
            <a:r>
              <a:rPr lang="en-US" dirty="0" err="1"/>
              <a:t>jesus</a:t>
            </a:r>
            <a:r>
              <a:rPr lang="en-US" dirty="0"/>
              <a:t>, “good teacher”</a:t>
            </a:r>
          </a:p>
          <a:p>
            <a:r>
              <a:rPr lang="en-US" dirty="0"/>
              <a:t>Jesus - drops hint - God</a:t>
            </a:r>
          </a:p>
          <a:p>
            <a:r>
              <a:rPr lang="en-US" dirty="0"/>
              <a:t>We are most tempted to do - treat as teacher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53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In the end there is one difference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Idol - Jesus can be teacher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5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2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ruler wanted Jesus to be his teacher</a:t>
            </a:r>
          </a:p>
          <a:p>
            <a:r>
              <a:rPr lang="en-US" dirty="0"/>
              <a:t>While money was his idol</a:t>
            </a:r>
          </a:p>
          <a:p>
            <a:r>
              <a:rPr lang="en-US" dirty="0"/>
              <a:t>Jesus invited him to greatness</a:t>
            </a:r>
          </a:p>
          <a:p>
            <a:r>
              <a:rPr lang="en-US" dirty="0"/>
              <a:t>AND HE BECAME SAD</a:t>
            </a:r>
          </a:p>
          <a:p>
            <a:r>
              <a:rPr lang="en-US" dirty="0"/>
              <a:t>Why -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8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Prosperity Gospel</a:t>
            </a:r>
          </a:p>
          <a:p>
            <a:r>
              <a:rPr lang="en-US" dirty="0"/>
              <a:t>God loves me so I have things </a:t>
            </a:r>
          </a:p>
          <a:p>
            <a:r>
              <a:rPr lang="en-US" dirty="0"/>
              <a:t>This world is empty</a:t>
            </a:r>
          </a:p>
          <a:p>
            <a:r>
              <a:rPr lang="en-US" dirty="0"/>
              <a:t>Jesus teaching is different</a:t>
            </a:r>
          </a:p>
          <a:p>
            <a:r>
              <a:rPr lang="en-US" dirty="0"/>
              <a:t>Spoke on it more than anything but the kingdom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4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Money is essential and is separate from following Jesus.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Jesus loves me by blessing me with more money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Money is insignificant compared to all God can do.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Jesus loves me by setting me free from its slavery.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8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Jesus in the wilderness</a:t>
            </a:r>
          </a:p>
          <a:p>
            <a:r>
              <a:rPr lang="en-US" dirty="0"/>
              <a:t>Satan loves to use money to get us to forsake God</a:t>
            </a:r>
          </a:p>
          <a:p>
            <a:r>
              <a:rPr lang="en-US" dirty="0"/>
              <a:t>Rich young ruler seemed great in the world -because of money</a:t>
            </a:r>
          </a:p>
          <a:p>
            <a:r>
              <a:rPr lang="en-US" dirty="0"/>
              <a:t>Jesus offered him a chance to take a great step of faith</a:t>
            </a:r>
          </a:p>
          <a:p>
            <a:r>
              <a:rPr lang="en-US" dirty="0"/>
              <a:t>To </a:t>
            </a:r>
            <a:r>
              <a:rPr lang="en-US" dirty="0" err="1"/>
              <a:t>becom</a:t>
            </a:r>
            <a:r>
              <a:rPr lang="en-US" dirty="0"/>
              <a:t> truly great - he thought like kingdom of this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42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84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Pleasing -we do what they want / Love - God wants</a:t>
            </a:r>
          </a:p>
          <a:p>
            <a:r>
              <a:rPr lang="en-US" dirty="0"/>
              <a:t>Today -  God wants to love you / but not please you (your idols)</a:t>
            </a:r>
          </a:p>
          <a:p>
            <a:r>
              <a:rPr lang="en-US" dirty="0"/>
              <a:t>Will you give your first and best to God</a:t>
            </a:r>
          </a:p>
          <a:p>
            <a:r>
              <a:rPr lang="en-US" dirty="0"/>
              <a:t>Bible - first represents the rest /</a:t>
            </a:r>
          </a:p>
          <a:p>
            <a:r>
              <a:rPr lang="en-US" dirty="0"/>
              <a:t>Give your first - giving everything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”Everything great it uphill”</a:t>
            </a:r>
          </a:p>
          <a:p>
            <a:r>
              <a:rPr lang="en-US" dirty="0"/>
              <a:t>Best parts of your life took steps of faith</a:t>
            </a:r>
          </a:p>
          <a:p>
            <a:r>
              <a:rPr lang="en-US" dirty="0"/>
              <a:t>Easiest parts of your life never do</a:t>
            </a:r>
          </a:p>
          <a:p>
            <a:r>
              <a:rPr lang="en-US" dirty="0"/>
              <a:t>Last week talked about marriage</a:t>
            </a:r>
          </a:p>
          <a:p>
            <a:r>
              <a:rPr lang="en-US" dirty="0"/>
              <a:t>Best part of my life - took faith -pic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89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solidFill>
                  <a:schemeClr val="bg1"/>
                </a:solidFill>
                <a:latin typeface="Helvetica" pitchFamily="2" charset="0"/>
              </a:rPr>
              <a:t>“The first . . .belongs to Me.”  - Exodus 23:2</a:t>
            </a:r>
          </a:p>
          <a:p>
            <a:endParaRPr lang="en-US" sz="12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200" i="1" dirty="0">
                <a:solidFill>
                  <a:schemeClr val="bg1"/>
                </a:solidFill>
                <a:latin typeface="Helvetica" pitchFamily="2" charset="0"/>
              </a:rPr>
              <a:t>“Honor the Lord with your wealth, with the </a:t>
            </a:r>
            <a:r>
              <a:rPr lang="en-US" sz="1200" i="1" dirty="0" err="1">
                <a:solidFill>
                  <a:schemeClr val="bg1"/>
                </a:solidFill>
                <a:latin typeface="Helvetica" pitchFamily="2" charset="0"/>
              </a:rPr>
              <a:t>firstfruits</a:t>
            </a:r>
            <a:r>
              <a:rPr lang="en-US" sz="1200" i="1" dirty="0">
                <a:solidFill>
                  <a:schemeClr val="bg1"/>
                </a:solidFill>
                <a:latin typeface="Helvetica" pitchFamily="2" charset="0"/>
              </a:rPr>
              <a:t> of all your crops” - Proverbs 2:9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74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Pleasing -we do what they want / Love - God wants</a:t>
            </a:r>
          </a:p>
          <a:p>
            <a:r>
              <a:rPr lang="en-US" dirty="0"/>
              <a:t>Today -  God wants to love you / but not please you (your idols)</a:t>
            </a:r>
          </a:p>
          <a:p>
            <a:r>
              <a:rPr lang="en-US" dirty="0"/>
              <a:t>Will you give your first and best to God</a:t>
            </a:r>
          </a:p>
          <a:p>
            <a:r>
              <a:rPr lang="en-US" dirty="0"/>
              <a:t>Bible - first represents the rest /</a:t>
            </a:r>
          </a:p>
          <a:p>
            <a:r>
              <a:rPr lang="en-US" dirty="0"/>
              <a:t>Give your first - giving everything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40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Pleasing -we do what they want / Love - God wants</a:t>
            </a:r>
          </a:p>
          <a:p>
            <a:r>
              <a:rPr lang="en-US" dirty="0"/>
              <a:t>Today -  God wants to love you / but not please you (your idols)</a:t>
            </a:r>
          </a:p>
          <a:p>
            <a:r>
              <a:rPr lang="en-US" dirty="0"/>
              <a:t>Will you give your first and best to God</a:t>
            </a:r>
          </a:p>
          <a:p>
            <a:r>
              <a:rPr lang="en-US" dirty="0"/>
              <a:t>Bible - first represents the rest /</a:t>
            </a:r>
          </a:p>
          <a:p>
            <a:r>
              <a:rPr lang="en-US" dirty="0"/>
              <a:t>Give your first - giving everything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0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is loving you</a:t>
            </a:r>
          </a:p>
          <a:p>
            <a:r>
              <a:rPr lang="en-US" dirty="0"/>
              <a:t>Inviting you into greatness</a:t>
            </a:r>
          </a:p>
          <a:p>
            <a:r>
              <a:rPr lang="en-US" dirty="0"/>
              <a:t>But will you take a great step of faith</a:t>
            </a:r>
          </a:p>
          <a:p>
            <a:r>
              <a:rPr lang="en-US" dirty="0"/>
              <a:t>In area that is the place that often replaces your faith In God</a:t>
            </a:r>
          </a:p>
          <a:p>
            <a:r>
              <a:rPr lang="en-US" dirty="0"/>
              <a:t>(yeah that hard - leads to last point)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99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himself, the rich young ruler thought he was what he needed to be</a:t>
            </a:r>
          </a:p>
          <a:p>
            <a:r>
              <a:rPr lang="en-US" dirty="0"/>
              <a:t>Soon as he got in relationship with Jesus - he realize there was an idol</a:t>
            </a:r>
          </a:p>
          <a:p>
            <a:r>
              <a:rPr lang="en-US" dirty="0"/>
              <a:t>Jesus loved him enough to call him to great faith</a:t>
            </a:r>
          </a:p>
          <a:p>
            <a:r>
              <a:rPr lang="en-US" dirty="0"/>
              <a:t>Small group fair - Jane - we heal together / we surrender together</a:t>
            </a:r>
          </a:p>
          <a:p>
            <a:r>
              <a:rPr lang="en-US" dirty="0"/>
              <a:t>You haven’t let Jesus talk back to you - through others</a:t>
            </a:r>
          </a:p>
          <a:p>
            <a:r>
              <a:rPr lang="en-US" dirty="0"/>
              <a:t>{TRACY &amp; THEN JAMES HERE}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2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of step of faith</a:t>
            </a:r>
          </a:p>
          <a:p>
            <a:r>
              <a:rPr lang="en-US" dirty="0"/>
              <a:t>Greatest part of my life - hoped it would come easy</a:t>
            </a:r>
          </a:p>
          <a:p>
            <a:r>
              <a:rPr lang="en-US" dirty="0"/>
              <a:t>Tried dropping hints / good look</a:t>
            </a:r>
          </a:p>
          <a:p>
            <a:r>
              <a:rPr lang="en-US" dirty="0"/>
              <a:t>So many time hoping she would just choose me</a:t>
            </a:r>
          </a:p>
          <a:p>
            <a:r>
              <a:rPr lang="en-US" dirty="0"/>
              <a:t>Finally had to take a great step of faith . .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24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time and time again</a:t>
            </a:r>
          </a:p>
          <a:p>
            <a:r>
              <a:rPr lang="en-US" dirty="0"/>
              <a:t>- repent and follow me</a:t>
            </a:r>
          </a:p>
          <a:p>
            <a:r>
              <a:rPr lang="en-US" dirty="0"/>
              <a:t>Today, Mk 10:17 Jesus invites great step</a:t>
            </a:r>
          </a:p>
          <a:p>
            <a:r>
              <a:rPr lang="en-US" dirty="0"/>
              <a:t>In area that Jesus talked about more than anything but kingdom</a:t>
            </a:r>
          </a:p>
          <a:p>
            <a:r>
              <a:rPr lang="en-US" dirty="0"/>
              <a:t>Money. - rich young ruler - great step - see what he does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7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5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12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199D-2292-4448-BA93-9652ACA17E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E9CD-877C-0C59-12DD-7D97C94BB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3E8A8-FD3E-9FF2-2C14-A6D69AD5D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065B4-DCCF-1F88-3AA9-BACDE6220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A0EE-18A4-FFFB-A421-92D2004A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32465-619D-8598-EF1A-3639274F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3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A48F9-DDA5-2C3C-DF42-3C004C1B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CB8FE-09CA-649A-29B4-01F4E47F9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00FC-BE3B-93E3-93B9-8BA773E3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DE159-8706-F6E9-8455-C74279F59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9CEFF-7B37-60E5-7435-9F0E1715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43101-A9E8-69B3-7F9A-0229153E0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E8632-87FB-FB71-6DCE-EB83A8956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850D7-3D3F-07DE-8D5A-935DDCC6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4D566-A6BB-008A-9D65-AB28F2BE3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8FEA9-AF0A-DE04-EC5A-97F9D91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31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cross&#10;&#10;Description automatically generated">
            <a:extLst>
              <a:ext uri="{FF2B5EF4-FFF2-40B4-BE49-F238E27FC236}">
                <a16:creationId xmlns:a16="http://schemas.microsoft.com/office/drawing/2014/main" id="{D8543AA3-09D9-6144-2BFC-3D4573A84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92D4E6-B911-B998-F416-4AA9FC02C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843" y="1620562"/>
            <a:ext cx="6818313" cy="30114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1500" b="1" i="0" spc="300">
                <a:solidFill>
                  <a:srgbClr val="D02C26"/>
                </a:solidFill>
                <a:latin typeface="Swiss 721 Black" panose="020B0904030502020204" pitchFamily="34" charset="2"/>
              </a:defRPr>
            </a:lvl1pPr>
          </a:lstStyle>
          <a:p>
            <a:pPr lvl="0"/>
            <a:r>
              <a:rPr lang="en-US" dirty="0"/>
              <a:t>MAIN</a:t>
            </a:r>
          </a:p>
          <a:p>
            <a:pPr lvl="0"/>
            <a:r>
              <a:rPr lang="en-US" dirty="0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113167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B9ED-F5B9-D6ED-209D-CF8BEFD7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BEED7-6918-9617-8391-FB318F030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021FA-E7CE-CF8A-0F89-1D8AE487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307C0-F2AE-CB8A-6796-BC975B94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663D1-BE8C-556A-10E6-E14514A1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FFB1-D176-2298-8F68-A6F56644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8E789-4FE2-6DE1-A059-DA662E84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24468-DA1B-F305-A518-BBED4383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2586-6612-5F50-ED0A-D153FA6D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65F1E-BBED-8A1F-8BA4-8104EB66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06D4-BCB9-9057-0C5F-A02F90BB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898DD-4E29-8AE0-BB77-31C06383E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A988D-DCAF-EFCA-475F-00D1BC242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2EEC-3700-88B6-BE85-24ECA5854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85309-D6A6-F9A4-980F-1AB9BF88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B69CC-9514-E9F0-5F00-9850C3E8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4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6F6F-73C0-C6D5-22A1-F8EE3F90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C18B7-8AF6-731A-AF99-0698FA0F2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AAD43-D9ED-2571-8073-E4602D29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A10C6-5FE6-5CC1-53CB-9435A3721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EFCE7-3C28-FE49-E061-2FC1D5DD3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43EE9-BFEA-1757-E589-A2AC1021F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1E18-1994-1432-E13B-9A89A0F4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ADE29C-FFB8-1EC7-C6FE-DF47A9A78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5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3888-8B1A-41CC-AFEA-E621FEB2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643CC-A438-AD46-8E49-E48B978E4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A02CA-27DA-30CD-003A-E0E8190F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ABFB1-0FF3-0B05-1B98-831A3025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3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A9929-2D8A-BD78-8994-CEFE0ECAF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54AC8-8CC7-F7E0-8D48-4C5495FB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34227-4012-F86A-4E56-7DA325D8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4D3A-0376-07AC-CAAD-EF4D18B8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08D7B-7081-5608-F3BE-EC8CB806F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0DF89-EAE5-7F96-D49C-B37EBB3EA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3C304-D089-5DBD-5D84-78D33410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A042F-AF43-A3DF-04E3-4D8CFE66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F55FF-F045-22C1-A24D-68F0C862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0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A46D-54D9-A0E6-EA57-DF2988608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5D994-F878-2B6D-F517-77E31D1B7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872B2-F038-61D2-EC11-14FC9C02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7864A-6A4C-798D-E984-A7FA845B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A2227-57A3-48B6-EE94-7A4823E7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77408-79F5-DBBB-7A44-0B251BA43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8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4190A-D722-6EFF-654D-B2B51260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0CA34-DCD7-666E-3FC0-3D4377BA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B5F4B-DA29-7216-F99D-3D134D3FD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F69D-0114-8E44-998A-70773337F539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391B4-6311-2171-7154-FF9E1C363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BF812-B727-308E-7DFE-D8C04F7C6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C879-3A74-0C4D-B425-E50A077FB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8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799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581891" y="3145926"/>
            <a:ext cx="10848109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29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“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I tell you the truth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,” Jesus replied, “no one who has left home or brothers or sisters or mother or father or children or fields for me and the gospel </a:t>
            </a: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30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will fail to receive a hundred times as much in this present age (homes, brothers, sisters, mothers, children and fields—and with them, persecutions) and in the age to come, eternal life. </a:t>
            </a: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31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But many who are 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first will be last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, and the last first.” </a:t>
            </a:r>
          </a:p>
          <a:p>
            <a:r>
              <a:rPr lang="en-US" sz="3800" i="1" dirty="0">
                <a:solidFill>
                  <a:schemeClr val="bg1"/>
                </a:solidFill>
                <a:latin typeface="Helvetica" pitchFamily="2" charset="0"/>
              </a:rPr>
              <a:t>						- 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Mark 10:29-31</a:t>
            </a:r>
          </a:p>
        </p:txBody>
      </p:sp>
    </p:spTree>
    <p:extLst>
      <p:ext uri="{BB962C8B-B14F-4D97-AF65-F5344CB8AC3E}">
        <p14:creationId xmlns:p14="http://schemas.microsoft.com/office/powerpoint/2010/main" val="298314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D64F09-5C4C-1FD7-615E-EF66A5F28D02}"/>
              </a:ext>
            </a:extLst>
          </p:cNvPr>
          <p:cNvSpPr/>
          <p:nvPr/>
        </p:nvSpPr>
        <p:spPr>
          <a:xfrm>
            <a:off x="5328882" y="747370"/>
            <a:ext cx="1610436" cy="158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25B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81831" y="3287796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There is a BIG difference</a:t>
            </a: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between treating Jesus like a </a:t>
            </a:r>
          </a:p>
          <a:p>
            <a:pPr algn="ctr"/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good teacher </a:t>
            </a:r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versus your </a:t>
            </a:r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great God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489B5-1FB6-DD68-301C-53B56C7B2C21}"/>
              </a:ext>
            </a:extLst>
          </p:cNvPr>
          <p:cNvSpPr txBox="1"/>
          <p:nvPr/>
        </p:nvSpPr>
        <p:spPr>
          <a:xfrm>
            <a:off x="5792906" y="747370"/>
            <a:ext cx="682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25BEEE"/>
                </a:solidFill>
                <a:latin typeface="FatFrank Heavy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7679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81831" y="2715136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25BEEE"/>
                </a:solidFill>
                <a:latin typeface="Helvetica" pitchFamily="2" charset="0"/>
              </a:rPr>
              <a:t>Following Jesus as Teacher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 pitchFamily="2" charset="0"/>
              </a:rPr>
              <a:t>Jesus improves “my” life and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 pitchFamily="2" charset="0"/>
              </a:rPr>
              <a:t>helps me to succeed (be first) in this world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US" sz="4000" dirty="0">
                <a:solidFill>
                  <a:srgbClr val="25BEEE"/>
                </a:solidFill>
                <a:latin typeface="Helvetica" pitchFamily="2" charset="0"/>
              </a:rPr>
              <a:t>Following Jesus as God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 pitchFamily="2" charset="0"/>
              </a:rPr>
              <a:t>Jesus requires I surrender “my” life and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 pitchFamily="2" charset="0"/>
              </a:rPr>
              <a:t>calls me to look like a failure (last) in this world</a:t>
            </a:r>
          </a:p>
        </p:txBody>
      </p:sp>
    </p:spTree>
    <p:extLst>
      <p:ext uri="{BB962C8B-B14F-4D97-AF65-F5344CB8AC3E}">
        <p14:creationId xmlns:p14="http://schemas.microsoft.com/office/powerpoint/2010/main" val="1569639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77823" y="3145926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800" i="1" dirty="0">
                <a:solidFill>
                  <a:schemeClr val="bg1"/>
                </a:solidFill>
                <a:latin typeface="Helvetica" pitchFamily="2" charset="0"/>
              </a:rPr>
              <a:t>“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 can believe in God yet still trust something else for your real significance, security and happiness – which means that “something else” is actually your god, or in the terms of the Bible, </a:t>
            </a:r>
            <a:r>
              <a:rPr lang="en-US" sz="3800" kern="100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’s your </a:t>
            </a:r>
            <a:r>
              <a:rPr lang="en-US" sz="3800" kern="100" dirty="0">
                <a:solidFill>
                  <a:srgbClr val="25BEEE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idol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And until you “put away your idols” (Judges 10:10-18) you will never be free from the slavery and power of this world.”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500" i="1" dirty="0">
                <a:solidFill>
                  <a:schemeClr val="bg1"/>
                </a:solidFill>
                <a:latin typeface="Helvetica" pitchFamily="2" charset="0"/>
              </a:rPr>
              <a:t>Tim Keller, “God’s Wisdom For Navigating Life</a:t>
            </a:r>
          </a:p>
        </p:txBody>
      </p:sp>
    </p:spTree>
    <p:extLst>
      <p:ext uri="{BB962C8B-B14F-4D97-AF65-F5344CB8AC3E}">
        <p14:creationId xmlns:p14="http://schemas.microsoft.com/office/powerpoint/2010/main" val="1529296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77823" y="3145926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“There are excessive emotions surrounding things you make your idol. You trust </a:t>
            </a:r>
            <a:r>
              <a:rPr lang="en-US" sz="3800" kern="100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idol more than anything else in daily life, whether it is your career, wealth, spouse, children, or some romantic relationship. You will be inordinately shaken, anxious, angry, </a:t>
            </a:r>
            <a:r>
              <a:rPr lang="en-US" sz="3800" u="sng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despondent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if anything threatens your idol. And that idol clouds your judgement and distorts your vision. It’s how you justify yourself and find peace.”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63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43731" y="3983832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There is a BIG difference</a:t>
            </a: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between </a:t>
            </a:r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popular church teaching about money </a:t>
            </a:r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and what Jesus taught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6A9CBD-E1CB-BD56-DA47-225CDD54B62C}"/>
              </a:ext>
            </a:extLst>
          </p:cNvPr>
          <p:cNvSpPr/>
          <p:nvPr/>
        </p:nvSpPr>
        <p:spPr>
          <a:xfrm>
            <a:off x="5328882" y="747370"/>
            <a:ext cx="1610436" cy="158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25B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8FF2C-78A5-D358-8411-49662A2B3BCC}"/>
              </a:ext>
            </a:extLst>
          </p:cNvPr>
          <p:cNvSpPr txBox="1"/>
          <p:nvPr/>
        </p:nvSpPr>
        <p:spPr>
          <a:xfrm>
            <a:off x="5697370" y="747370"/>
            <a:ext cx="682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25BEEE"/>
                </a:solidFill>
                <a:latin typeface="FatFrank Heavy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7857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77823" y="3145926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800" kern="100" dirty="0">
                <a:solidFill>
                  <a:srgbClr val="25BEEE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one can serve two masters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Either he will hate the one and love the other, or he will be devoted to the one and despise the other. </a:t>
            </a:r>
            <a:r>
              <a:rPr lang="en-US" sz="3800" kern="100" dirty="0">
                <a:solidFill>
                  <a:srgbClr val="25BEEE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 cannot serve both God and Money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. . your heavenly Father knows [what you need]. But </a:t>
            </a:r>
            <a:r>
              <a:rPr lang="en-US" sz="3800" kern="100" dirty="0">
                <a:solidFill>
                  <a:srgbClr val="25BEEE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seek first his kingdom 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his righteousness, and all these things will be given to you as well.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Matthew 6:24, 32-33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97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43731" y="3207574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>
                <a:solidFill>
                  <a:srgbClr val="25BEEE"/>
                </a:solidFill>
                <a:latin typeface="Helvetica" pitchFamily="2" charset="0"/>
              </a:rPr>
              <a:t>Money</a:t>
            </a:r>
            <a:r>
              <a:rPr lang="en-US" sz="3800" dirty="0">
                <a:solidFill>
                  <a:schemeClr val="bg1"/>
                </a:solidFill>
                <a:latin typeface="Helvetica" pitchFamily="2" charset="0"/>
              </a:rPr>
              <a:t> In Each Kingdom</a:t>
            </a:r>
          </a:p>
          <a:p>
            <a:endParaRPr lang="en-US" sz="3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8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God’s Kingdom: </a:t>
            </a:r>
          </a:p>
          <a:p>
            <a:r>
              <a:rPr lang="en-US" sz="3800" dirty="0">
                <a:solidFill>
                  <a:schemeClr val="bg1"/>
                </a:solidFill>
                <a:latin typeface="Helvetica" pitchFamily="2" charset="0"/>
              </a:rPr>
              <a:t>God’s servant for some things</a:t>
            </a:r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800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 pitchFamily="2" charset="0"/>
              </a:rPr>
              <a:t>World’s Kingdom: </a:t>
            </a:r>
          </a:p>
          <a:p>
            <a:r>
              <a:rPr lang="en-US" sz="3800" dirty="0">
                <a:solidFill>
                  <a:schemeClr val="bg1"/>
                </a:solidFill>
                <a:latin typeface="Helvetica" pitchFamily="2" charset="0"/>
              </a:rPr>
              <a:t>Your master to gain everything</a:t>
            </a:r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8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Satan’s Kingdom:</a:t>
            </a:r>
          </a:p>
          <a:p>
            <a:r>
              <a:rPr lang="en-US" sz="3800" dirty="0">
                <a:solidFill>
                  <a:schemeClr val="bg1"/>
                </a:solidFill>
                <a:latin typeface="Helvetica" pitchFamily="2" charset="0"/>
              </a:rPr>
              <a:t>Satan’s best deceiver to steal eternal things</a:t>
            </a:r>
          </a:p>
          <a:p>
            <a:endParaRPr lang="en-US" sz="5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64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43731" y="3929240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There is a BIG difference</a:t>
            </a: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between </a:t>
            </a:r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pleasing</a:t>
            </a:r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 someone and </a:t>
            </a:r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loving</a:t>
            </a:r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 someone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386AF0-3CFA-B01D-53BB-BC62EC4C90A4}"/>
              </a:ext>
            </a:extLst>
          </p:cNvPr>
          <p:cNvSpPr/>
          <p:nvPr/>
        </p:nvSpPr>
        <p:spPr>
          <a:xfrm>
            <a:off x="5328882" y="747370"/>
            <a:ext cx="1610436" cy="158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25B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D2442-CB59-2D9F-2052-4C0F3A770288}"/>
              </a:ext>
            </a:extLst>
          </p:cNvPr>
          <p:cNvSpPr txBox="1"/>
          <p:nvPr/>
        </p:nvSpPr>
        <p:spPr>
          <a:xfrm>
            <a:off x="5697370" y="747370"/>
            <a:ext cx="682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25BEEE"/>
                </a:solidFill>
                <a:latin typeface="FatFrank Heavy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1797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19911" y="804508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21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Jesus looked at him and loved him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. “One thing you lack,” he said. “Go [right now], sell everything you have and give to the poor, and you will have treasure in heaven. Then come, follow me.” </a:t>
            </a:r>
            <a:endParaRPr lang="en-US" sz="4000" i="1" baseline="30000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Mark 10:21-22</a:t>
            </a:r>
          </a:p>
        </p:txBody>
      </p:sp>
    </p:spTree>
    <p:extLst>
      <p:ext uri="{BB962C8B-B14F-4D97-AF65-F5344CB8AC3E}">
        <p14:creationId xmlns:p14="http://schemas.microsoft.com/office/powerpoint/2010/main" val="266793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43731" y="2605408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Greatness takes</a:t>
            </a:r>
          </a:p>
          <a:p>
            <a:pPr algn="ctr"/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great steps of faith</a:t>
            </a:r>
          </a:p>
        </p:txBody>
      </p:sp>
    </p:spTree>
    <p:extLst>
      <p:ext uri="{BB962C8B-B14F-4D97-AF65-F5344CB8AC3E}">
        <p14:creationId xmlns:p14="http://schemas.microsoft.com/office/powerpoint/2010/main" val="58815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2BEB104-0827-99CD-2F76-D4FFAB071DCC}"/>
              </a:ext>
            </a:extLst>
          </p:cNvPr>
          <p:cNvSpPr txBox="1"/>
          <p:nvPr/>
        </p:nvSpPr>
        <p:spPr>
          <a:xfrm>
            <a:off x="1275907" y="1636171"/>
            <a:ext cx="1897418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500" dirty="0">
                <a:solidFill>
                  <a:srgbClr val="25BEEE"/>
                </a:solidFill>
                <a:latin typeface="FatFrank Heavy" pitchFamily="2" charset="77"/>
              </a:rPr>
              <a:t>B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8F0B131-DBD1-EFAE-812A-80B810B4550E}"/>
              </a:ext>
            </a:extLst>
          </p:cNvPr>
          <p:cNvSpPr txBox="1"/>
          <p:nvPr/>
        </p:nvSpPr>
        <p:spPr>
          <a:xfrm>
            <a:off x="0" y="751314"/>
            <a:ext cx="67309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nton"/>
              </a:rPr>
              <a:t>THINK</a:t>
            </a:r>
            <a:r>
              <a:rPr lang="en-US" sz="7000" dirty="0">
                <a:solidFill>
                  <a:srgbClr val="000000"/>
                </a:solidFill>
                <a:latin typeface="Anton"/>
              </a:rPr>
              <a:t> </a:t>
            </a:r>
            <a:r>
              <a:rPr lang="en-US" sz="7000" dirty="0">
                <a:solidFill>
                  <a:schemeClr val="bg1">
                    <a:lumMod val="85000"/>
                  </a:schemeClr>
                </a:solidFill>
                <a:latin typeface="Anton"/>
              </a:rPr>
              <a:t>KINGDOM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39AEC8E7-54DD-1CE1-F9DE-79DA21414DD0}"/>
              </a:ext>
            </a:extLst>
          </p:cNvPr>
          <p:cNvSpPr txBox="1"/>
          <p:nvPr/>
        </p:nvSpPr>
        <p:spPr>
          <a:xfrm>
            <a:off x="2769287" y="2355599"/>
            <a:ext cx="59919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Nova"/>
              </a:rPr>
              <a:t>ring the first to Jesus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B82BE5C-45CB-25A5-0F6A-1846732F2BC7}"/>
              </a:ext>
            </a:extLst>
          </p:cNvPr>
          <p:cNvSpPr txBox="1"/>
          <p:nvPr/>
        </p:nvSpPr>
        <p:spPr>
          <a:xfrm>
            <a:off x="1275907" y="3032707"/>
            <a:ext cx="1897418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500" dirty="0">
                <a:solidFill>
                  <a:srgbClr val="25BEEE"/>
                </a:solidFill>
                <a:latin typeface="FatFrank Heavy" pitchFamily="2" charset="77"/>
              </a:rPr>
              <a:t>I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9F14143-3553-8A37-0CA3-D6DAEE933871}"/>
              </a:ext>
            </a:extLst>
          </p:cNvPr>
          <p:cNvSpPr txBox="1"/>
          <p:nvPr/>
        </p:nvSpPr>
        <p:spPr>
          <a:xfrm>
            <a:off x="1275907" y="4444632"/>
            <a:ext cx="1897418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500" dirty="0">
                <a:solidFill>
                  <a:srgbClr val="25BEEE"/>
                </a:solidFill>
                <a:latin typeface="FatFrank Heavy" pitchFamily="2" charset="77"/>
              </a:rPr>
              <a:t>G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AA51D54-EB8C-2BB8-376E-B7D4D9E6688B}"/>
              </a:ext>
            </a:extLst>
          </p:cNvPr>
          <p:cNvSpPr txBox="1"/>
          <p:nvPr/>
        </p:nvSpPr>
        <p:spPr>
          <a:xfrm>
            <a:off x="2560179" y="3767524"/>
            <a:ext cx="905057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Nova"/>
              </a:rPr>
              <a:t>incline your heart to His will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8D99F69-0F64-97AD-3E7B-9F89FF5827C7}"/>
              </a:ext>
            </a:extLst>
          </p:cNvPr>
          <p:cNvSpPr txBox="1"/>
          <p:nvPr/>
        </p:nvSpPr>
        <p:spPr>
          <a:xfrm>
            <a:off x="2866752" y="5221829"/>
            <a:ext cx="905057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 Nova"/>
              </a:rPr>
              <a:t>ive</a:t>
            </a:r>
            <a:r>
              <a:rPr lang="en-US" sz="4400" b="1" dirty="0">
                <a:solidFill>
                  <a:schemeClr val="bg1"/>
                </a:solidFill>
                <a:latin typeface="Arial Nova"/>
              </a:rPr>
              <a:t> to those Jesus is reaching</a:t>
            </a:r>
          </a:p>
        </p:txBody>
      </p:sp>
    </p:spTree>
    <p:extLst>
      <p:ext uri="{BB962C8B-B14F-4D97-AF65-F5344CB8AC3E}">
        <p14:creationId xmlns:p14="http://schemas.microsoft.com/office/powerpoint/2010/main" val="1587235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19911" y="804508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Return to Me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, and I will return to you,” says the Lord Almighty. “But you ask, ‘How are we to return?’  “Will a man rob God? Yet you rob Me. “But you ask, ‘How do we rob You?’ “In tithes and offerings. . . 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Bring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the whole tithe into the storehouse . . .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Malachi 3:7-9</a:t>
            </a:r>
          </a:p>
        </p:txBody>
      </p:sp>
    </p:spTree>
    <p:extLst>
      <p:ext uri="{BB962C8B-B14F-4D97-AF65-F5344CB8AC3E}">
        <p14:creationId xmlns:p14="http://schemas.microsoft.com/office/powerpoint/2010/main" val="3063245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19911" y="804508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“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’Test Me in this [take a great step of faith]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,’ says the Lord Almighty, “and see if I will not throw open the floodgates of heaven and pour out so much blessing that you will not have room enough for it. I will prevent pests from devouring your crops . . .”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Malachi 3:10-11</a:t>
            </a:r>
          </a:p>
        </p:txBody>
      </p:sp>
    </p:spTree>
    <p:extLst>
      <p:ext uri="{BB962C8B-B14F-4D97-AF65-F5344CB8AC3E}">
        <p14:creationId xmlns:p14="http://schemas.microsoft.com/office/powerpoint/2010/main" val="3281356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46305" y="4648088"/>
            <a:ext cx="6479790" cy="9540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TITHE FOR THE NEXT 90 DAYS</a:t>
            </a:r>
          </a:p>
          <a:p>
            <a:pPr algn="ctr"/>
            <a:r>
              <a:rPr lang="en-US" sz="3200" i="1" dirty="0">
                <a:solidFill>
                  <a:srgbClr val="EDC90F"/>
                </a:solidFill>
                <a:latin typeface="Helvetica" pitchFamily="2" charset="0"/>
              </a:rPr>
              <a:t>Trust in God’s Kingdom not money</a:t>
            </a:r>
          </a:p>
          <a:p>
            <a:pPr algn="ctr"/>
            <a:endParaRPr lang="en-US" sz="4000" i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A319E-B8F0-C2F9-94CB-37CE830D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09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5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43731" y="3929240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There is a BIG difference</a:t>
            </a: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between </a:t>
            </a:r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“knowing” God by yourself </a:t>
            </a:r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&amp; knowing God with others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386AF0-3CFA-B01D-53BB-BC62EC4C90A4}"/>
              </a:ext>
            </a:extLst>
          </p:cNvPr>
          <p:cNvSpPr/>
          <p:nvPr/>
        </p:nvSpPr>
        <p:spPr>
          <a:xfrm>
            <a:off x="5328882" y="747370"/>
            <a:ext cx="1610436" cy="158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25B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D2442-CB59-2D9F-2052-4C0F3A770288}"/>
              </a:ext>
            </a:extLst>
          </p:cNvPr>
          <p:cNvSpPr txBox="1"/>
          <p:nvPr/>
        </p:nvSpPr>
        <p:spPr>
          <a:xfrm>
            <a:off x="5615482" y="747370"/>
            <a:ext cx="682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25BEEE"/>
                </a:solidFill>
                <a:latin typeface="FatFrank Heavy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6323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re pressure light">
            <a:extLst>
              <a:ext uri="{FF2B5EF4-FFF2-40B4-BE49-F238E27FC236}">
                <a16:creationId xmlns:a16="http://schemas.microsoft.com/office/drawing/2014/main" id="{75008282-87A2-D02A-5DB6-0FFD1D6FF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5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1EE11C-A879-E613-28F0-D1F007D2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95" y="-302863"/>
            <a:ext cx="7325532" cy="97673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AF9DE-4D58-0117-3179-FD394AE4A3A2}"/>
              </a:ext>
            </a:extLst>
          </p:cNvPr>
          <p:cNvSpPr/>
          <p:nvPr/>
        </p:nvSpPr>
        <p:spPr>
          <a:xfrm>
            <a:off x="557940" y="3107409"/>
            <a:ext cx="3673097" cy="346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A7658A-3097-9F42-6DA6-91523A8B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89" y="3144540"/>
            <a:ext cx="3467100" cy="3467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E554A6-BC4C-C8F9-AA61-5451D04A55FB}"/>
              </a:ext>
            </a:extLst>
          </p:cNvPr>
          <p:cNvSpPr txBox="1"/>
          <p:nvPr/>
        </p:nvSpPr>
        <p:spPr>
          <a:xfrm>
            <a:off x="1262832" y="1162373"/>
            <a:ext cx="2263312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Marriage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</a:rPr>
              <a:t>Conference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</a:rPr>
              <a:t>March 1-2</a:t>
            </a:r>
          </a:p>
        </p:txBody>
      </p:sp>
    </p:spTree>
    <p:extLst>
      <p:ext uri="{BB962C8B-B14F-4D97-AF65-F5344CB8AC3E}">
        <p14:creationId xmlns:p14="http://schemas.microsoft.com/office/powerpoint/2010/main" val="264129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643731" y="2605408"/>
            <a:ext cx="10904538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Greatness takes</a:t>
            </a:r>
          </a:p>
          <a:p>
            <a:pPr algn="ctr"/>
            <a:r>
              <a:rPr lang="en-US" sz="5000" dirty="0">
                <a:solidFill>
                  <a:srgbClr val="25BEEE"/>
                </a:solidFill>
                <a:latin typeface="Helvetica" pitchFamily="2" charset="0"/>
              </a:rPr>
              <a:t>great steps of faith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US" sz="5000">
                <a:solidFill>
                  <a:schemeClr val="bg1"/>
                </a:solidFill>
                <a:latin typeface="Helvetica" pitchFamily="2" charset="0"/>
              </a:rPr>
              <a:t>That means you </a:t>
            </a:r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have </a:t>
            </a:r>
            <a:r>
              <a:rPr lang="en-US" sz="5000">
                <a:solidFill>
                  <a:schemeClr val="bg1"/>
                </a:solidFill>
                <a:latin typeface="Helvetica" pitchFamily="2" charset="0"/>
              </a:rPr>
              <a:t>to </a:t>
            </a:r>
          </a:p>
          <a:p>
            <a:pPr algn="ctr"/>
            <a:r>
              <a:rPr lang="en-US" sz="5000">
                <a:solidFill>
                  <a:schemeClr val="bg1"/>
                </a:solidFill>
                <a:latin typeface="Helvetica" pitchFamily="2" charset="0"/>
              </a:rPr>
              <a:t>let </a:t>
            </a:r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go of something</a:t>
            </a: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Helvetica" pitchFamily="2" charset="0"/>
              </a:rPr>
              <a:t>you want to trust and control </a:t>
            </a:r>
          </a:p>
        </p:txBody>
      </p:sp>
    </p:spTree>
    <p:extLst>
      <p:ext uri="{BB962C8B-B14F-4D97-AF65-F5344CB8AC3E}">
        <p14:creationId xmlns:p14="http://schemas.microsoft.com/office/powerpoint/2010/main" val="346727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19911" y="784864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So. As Jesus started on his way, a man ran up to him and fell on his knees before him. “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Good teacher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,” he asked, “what must I do to inherit eternal life?” </a:t>
            </a: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18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“Why do you call me good?” Jesus answered. “No one is good—except 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God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alone.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Mark 10:17-18</a:t>
            </a:r>
          </a:p>
        </p:txBody>
      </p:sp>
    </p:spTree>
    <p:extLst>
      <p:ext uri="{BB962C8B-B14F-4D97-AF65-F5344CB8AC3E}">
        <p14:creationId xmlns:p14="http://schemas.microsoft.com/office/powerpoint/2010/main" val="2297479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58011" y="2709198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19 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You know the commandments: ‘Do not murder, do not commit adultery, do not steal, do not give false testimony, do not defraud, honor your father and mother.’”  </a:t>
            </a: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20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“Teacher,” he declared, “all these I have kept since I was a boy.” 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Mark 10:19-20</a:t>
            </a:r>
          </a:p>
        </p:txBody>
      </p:sp>
    </p:spTree>
    <p:extLst>
      <p:ext uri="{BB962C8B-B14F-4D97-AF65-F5344CB8AC3E}">
        <p14:creationId xmlns:p14="http://schemas.microsoft.com/office/powerpoint/2010/main" val="101372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19911" y="804508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21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Jesus looked at him and loved him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. “One thing you lack,” he said. “Go [right now], sell everything you have and give to the poor, and you will have treasure in heaven. Then come, </a:t>
            </a:r>
            <a:r>
              <a:rPr lang="en-US" sz="4000" i="1" dirty="0">
                <a:solidFill>
                  <a:srgbClr val="25BEEE"/>
                </a:solidFill>
                <a:latin typeface="Helvetica" pitchFamily="2" charset="0"/>
              </a:rPr>
              <a:t>follow me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.” </a:t>
            </a: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22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At this the man’s face fell. He walked away sad, because he had great wealth. 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Mark 10:21-22</a:t>
            </a:r>
          </a:p>
        </p:txBody>
      </p:sp>
    </p:spTree>
    <p:extLst>
      <p:ext uri="{BB962C8B-B14F-4D97-AF65-F5344CB8AC3E}">
        <p14:creationId xmlns:p14="http://schemas.microsoft.com/office/powerpoint/2010/main" val="74571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77823" y="3145926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23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Jesus looked around and said to his disciples, “How hard it is for the rich to enter the kingdom of God!” </a:t>
            </a: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24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The disciples were amazed at his words. But Jesus said again, “Children, how hard it is to enter the kingdom of God! </a:t>
            </a:r>
            <a:r>
              <a:rPr lang="en-US" sz="4000" i="1" baseline="30000" dirty="0">
                <a:solidFill>
                  <a:schemeClr val="bg1"/>
                </a:solidFill>
                <a:latin typeface="Helvetica" pitchFamily="2" charset="0"/>
              </a:rPr>
              <a:t>25</a:t>
            </a:r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 It is easier for a camel to go through the eye of a needle than for a rich man to enter the kingdom of God.” </a:t>
            </a: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Mark 10:23-25</a:t>
            </a:r>
          </a:p>
        </p:txBody>
      </p:sp>
    </p:spTree>
    <p:extLst>
      <p:ext uri="{BB962C8B-B14F-4D97-AF65-F5344CB8AC3E}">
        <p14:creationId xmlns:p14="http://schemas.microsoft.com/office/powerpoint/2010/main" val="4167030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30ECF3-4B2C-DD58-4A5E-48496E460ECC}"/>
              </a:ext>
            </a:extLst>
          </p:cNvPr>
          <p:cNvSpPr txBox="1">
            <a:spLocks/>
          </p:cNvSpPr>
          <p:nvPr/>
        </p:nvSpPr>
        <p:spPr>
          <a:xfrm>
            <a:off x="877823" y="3145926"/>
            <a:ext cx="10552177" cy="954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000" i="1" baseline="300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26 </a:t>
            </a:r>
            <a:r>
              <a:rPr lang="en-US" sz="4000" i="1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The disciples were even more amazed, and said to each other, “Who then can be saved?” </a:t>
            </a:r>
            <a:r>
              <a:rPr lang="en-US" sz="4000" i="1" baseline="300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27 </a:t>
            </a:r>
            <a:r>
              <a:rPr lang="en-US" sz="4000" i="1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Jesus looked at them and said, “With man this is impossible, but not with God; all things are possible with God.” </a:t>
            </a:r>
            <a:r>
              <a:rPr lang="en-US" sz="4000" i="1" baseline="300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28 </a:t>
            </a:r>
            <a:r>
              <a:rPr lang="en-US" sz="4000" i="1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Peter said to him, “We have left everything to follow you!” </a:t>
            </a:r>
            <a:endParaRPr lang="en-US" sz="4000" i="1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3800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Helvetica" pitchFamily="2" charset="0"/>
              </a:rPr>
              <a:t>Mark 10:26-28</a:t>
            </a:r>
          </a:p>
        </p:txBody>
      </p:sp>
    </p:spTree>
    <p:extLst>
      <p:ext uri="{BB962C8B-B14F-4D97-AF65-F5344CB8AC3E}">
        <p14:creationId xmlns:p14="http://schemas.microsoft.com/office/powerpoint/2010/main" val="329811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9176</TotalTime>
  <Words>1765</Words>
  <Application>Microsoft Macintosh PowerPoint</Application>
  <PresentationFormat>Widescreen</PresentationFormat>
  <Paragraphs>185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Anton</vt:lpstr>
      <vt:lpstr>Arial</vt:lpstr>
      <vt:lpstr>Arial Nova</vt:lpstr>
      <vt:lpstr>Calibri</vt:lpstr>
      <vt:lpstr>Calibri Light</vt:lpstr>
      <vt:lpstr>FatFrank Heavy</vt:lpstr>
      <vt:lpstr>Helvetica</vt:lpstr>
      <vt:lpstr>Swiss 721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Franco</dc:creator>
  <cp:lastModifiedBy>Shawn Franco</cp:lastModifiedBy>
  <cp:revision>9</cp:revision>
  <dcterms:created xsi:type="dcterms:W3CDTF">2024-01-08T16:38:02Z</dcterms:created>
  <dcterms:modified xsi:type="dcterms:W3CDTF">2024-01-28T12:56:56Z</dcterms:modified>
</cp:coreProperties>
</file>