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notesMasterIdLst>
    <p:notesMasterId r:id="rId18"/>
  </p:notesMasterIdLst>
  <p:sldIdLst>
    <p:sldId id="256" r:id="rId2"/>
    <p:sldId id="350" r:id="rId3"/>
    <p:sldId id="364" r:id="rId4"/>
    <p:sldId id="346" r:id="rId5"/>
    <p:sldId id="365" r:id="rId6"/>
    <p:sldId id="360" r:id="rId7"/>
    <p:sldId id="362" r:id="rId8"/>
    <p:sldId id="368" r:id="rId9"/>
    <p:sldId id="369" r:id="rId10"/>
    <p:sldId id="370" r:id="rId11"/>
    <p:sldId id="367" r:id="rId12"/>
    <p:sldId id="361" r:id="rId13"/>
    <p:sldId id="357" r:id="rId14"/>
    <p:sldId id="358" r:id="rId15"/>
    <p:sldId id="359" r:id="rId16"/>
    <p:sldId id="3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2C26"/>
    <a:srgbClr val="E99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51"/>
    <p:restoredTop sz="78462"/>
  </p:normalViewPr>
  <p:slideViewPr>
    <p:cSldViewPr snapToGrid="0" showGuides="1">
      <p:cViewPr varScale="1">
        <p:scale>
          <a:sx n="57" d="100"/>
          <a:sy n="57" d="100"/>
        </p:scale>
        <p:origin x="192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5D75BD-5737-8741-9059-3A5032980BC8}" type="datetimeFigureOut">
              <a:rPr lang="en-US" smtClean="0"/>
              <a:t>11/19/2023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70FACF-37A8-574E-B69D-44748C58B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8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the name of the series!</a:t>
            </a:r>
          </a:p>
          <a:p>
            <a:r>
              <a:rPr lang="en-US" dirty="0"/>
              <a:t>Idea: in the middle of life/season/challenge</a:t>
            </a:r>
          </a:p>
          <a:p>
            <a:r>
              <a:rPr lang="en-US" dirty="0"/>
              <a:t>Need a “new” beginning</a:t>
            </a:r>
          </a:p>
          <a:p>
            <a:r>
              <a:rPr lang="en-US" dirty="0"/>
              <a:t>People try to begin same OLD way!</a:t>
            </a:r>
          </a:p>
          <a:p>
            <a:r>
              <a:rPr lang="en-US" dirty="0"/>
              <a:t>NEW BEGINNING REQUIRES NEW THINKING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758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order</a:t>
            </a:r>
          </a:p>
          <a:p>
            <a:r>
              <a:rPr lang="en-US" dirty="0"/>
              <a:t>After bring to Jesus first</a:t>
            </a:r>
          </a:p>
          <a:p>
            <a:r>
              <a:rPr lang="en-US" dirty="0"/>
              <a:t>After inclining to Father’s heart</a:t>
            </a:r>
          </a:p>
          <a:p>
            <a:r>
              <a:rPr lang="en-US" dirty="0"/>
              <a:t>Then time to give - generously</a:t>
            </a:r>
          </a:p>
          <a:p>
            <a:r>
              <a:rPr lang="en-US" dirty="0"/>
              <a:t>WHY - </a:t>
            </a:r>
            <a:r>
              <a:rPr lang="en-US" dirty="0" err="1"/>
              <a:t>certainity</a:t>
            </a:r>
            <a:r>
              <a:rPr lang="en-US" dirty="0"/>
              <a:t> of Kingdom Abundance!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52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story in every Gospel</a:t>
            </a:r>
          </a:p>
          <a:p>
            <a:r>
              <a:rPr lang="en-US" dirty="0"/>
              <a:t>Teaching to RE-THINK to RE-ENTER</a:t>
            </a:r>
          </a:p>
          <a:p>
            <a:r>
              <a:rPr lang="en-US" dirty="0"/>
              <a:t>A New Beginning - Not old way</a:t>
            </a:r>
          </a:p>
          <a:p>
            <a:endParaRPr lang="en-US" dirty="0"/>
          </a:p>
          <a:p>
            <a:r>
              <a:rPr lang="en-US" dirty="0"/>
              <a:t>Think BIG - how God adds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749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After Abraham - BRING tithe (not GIVE)</a:t>
            </a:r>
          </a:p>
          <a:p>
            <a:r>
              <a:rPr lang="en-US" dirty="0"/>
              <a:t>We don’t “give our tithe” - not ours</a:t>
            </a:r>
          </a:p>
          <a:p>
            <a:r>
              <a:rPr lang="en-US" dirty="0"/>
              <a:t>LEAF BLOWER</a:t>
            </a:r>
          </a:p>
          <a:p>
            <a:r>
              <a:rPr lang="en-US" dirty="0"/>
              <a:t>We need to repent (RE-THINK)</a:t>
            </a:r>
          </a:p>
          <a:p>
            <a:r>
              <a:rPr lang="en-US" dirty="0"/>
              <a:t>RE-ENTER INTO THE GAME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695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Firstborn/</a:t>
            </a:r>
            <a:r>
              <a:rPr lang="en-US" dirty="0" err="1"/>
              <a:t>Firstfruits</a:t>
            </a:r>
            <a:r>
              <a:rPr lang="en-US" dirty="0"/>
              <a:t> - belongs to God</a:t>
            </a:r>
          </a:p>
          <a:p>
            <a:r>
              <a:rPr lang="en-US" dirty="0"/>
              <a:t>God gave His first - gave us everything</a:t>
            </a:r>
          </a:p>
          <a:p>
            <a:r>
              <a:rPr lang="en-US" dirty="0"/>
              <a:t>First day of week - giving him entire week</a:t>
            </a:r>
          </a:p>
          <a:p>
            <a:r>
              <a:rPr lang="en-US" dirty="0"/>
              <a:t>Seek first his kingdom and get everything</a:t>
            </a:r>
          </a:p>
          <a:p>
            <a:r>
              <a:rPr lang="en-US" dirty="0"/>
              <a:t>RE-THINK - let go of control!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189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 6:21For where your treasure is </a:t>
            </a:r>
          </a:p>
          <a:p>
            <a:r>
              <a:rPr lang="en-US" dirty="0"/>
              <a:t>there your Heart will be also</a:t>
            </a:r>
          </a:p>
          <a:p>
            <a:r>
              <a:rPr lang="en-US" dirty="0"/>
              <a:t>Right heart - inclined to Kingdom</a:t>
            </a:r>
          </a:p>
          <a:p>
            <a:r>
              <a:rPr lang="en-US" dirty="0"/>
              <a:t>To get right heart - incline</a:t>
            </a:r>
          </a:p>
          <a:p>
            <a:r>
              <a:rPr lang="en-US" dirty="0"/>
              <a:t>Get me a GPS more than new rims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1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order</a:t>
            </a:r>
          </a:p>
          <a:p>
            <a:r>
              <a:rPr lang="en-US" dirty="0"/>
              <a:t>Bring first (don’t give </a:t>
            </a:r>
            <a:r>
              <a:rPr lang="en-US" dirty="0" err="1"/>
              <a:t>leafblower</a:t>
            </a:r>
            <a:r>
              <a:rPr lang="en-US" dirty="0"/>
              <a:t>)</a:t>
            </a:r>
          </a:p>
          <a:p>
            <a:r>
              <a:rPr lang="en-US" dirty="0" err="1"/>
              <a:t>InclineThen</a:t>
            </a:r>
            <a:r>
              <a:rPr lang="en-US" dirty="0"/>
              <a:t> give</a:t>
            </a:r>
          </a:p>
          <a:p>
            <a:r>
              <a:rPr lang="en-US" dirty="0"/>
              <a:t>OUT OF ORDER</a:t>
            </a:r>
          </a:p>
          <a:p>
            <a:r>
              <a:rPr lang="en-US" dirty="0"/>
              <a:t>Won’t get out what you need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271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what Jesus in the Garden for you and me</a:t>
            </a:r>
          </a:p>
          <a:p>
            <a:r>
              <a:rPr lang="en-US" dirty="0"/>
              <a:t>Brought all of himself (He is the first) to the father</a:t>
            </a:r>
          </a:p>
          <a:p>
            <a:r>
              <a:rPr lang="en-US" dirty="0"/>
              <a:t>Even though he didn’t want the cup</a:t>
            </a:r>
          </a:p>
          <a:p>
            <a:r>
              <a:rPr lang="en-US" dirty="0"/>
              <a:t>Inclined his heart - </a:t>
            </a:r>
            <a:r>
              <a:rPr lang="en-US" dirty="0" err="1"/>
              <a:t>neverless</a:t>
            </a:r>
            <a:r>
              <a:rPr lang="en-US" dirty="0"/>
              <a:t> your will be done</a:t>
            </a:r>
          </a:p>
          <a:p>
            <a:r>
              <a:rPr lang="en-US" dirty="0"/>
              <a:t>Gave - his life on the cross!!!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9217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Prrov</a:t>
            </a:r>
            <a:r>
              <a:rPr lang="en-US" dirty="0"/>
              <a:t> 23:7 / For as he thinks in his heart, so he is.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CAN’T GET NEW VICTORY FROM OLD THINKING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Coach: Call a time out. Change thinking/play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Life not a game. Old thinking = tragic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 real life we need to know this . . 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61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May appear like good results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Matthew Perry (Friends) all world / got results - addiction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Nations and people at war - think like world - death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Marriage - thinks like world - divorce/unfaithfulness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331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When we think and act like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get the emptiness, fear, scarcity of the world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We get appearances that lead to death and 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1Jn 2:15-7 | do not love the world. Passes away.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 we need new thinking - From the Bible (truth)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00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popular story. 1 of most important</a:t>
            </a:r>
          </a:p>
          <a:p>
            <a:r>
              <a:rPr lang="en-US" dirty="0"/>
              <a:t>Only 1 of 5 stories in every Gospel</a:t>
            </a:r>
          </a:p>
          <a:p>
            <a:r>
              <a:rPr lang="en-US" dirty="0"/>
              <a:t>Why? Key to repentance (change thinking)</a:t>
            </a:r>
          </a:p>
          <a:p>
            <a:r>
              <a:rPr lang="en-US" dirty="0"/>
              <a:t>How we are in world but not of it  </a:t>
            </a:r>
          </a:p>
          <a:p>
            <a:r>
              <a:rPr lang="en-US" dirty="0"/>
              <a:t>Not do you know it - do you think like it {READ}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2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Same circumstance. Same story and math.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Disciples: small - scarcity, hoard, control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Jesus: BIG - abundance, give, trust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“I made the universe with less”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 </a:t>
            </a:r>
            <a:r>
              <a:rPr lang="en-US" dirty="0" err="1"/>
              <a:t>Nihilio</a:t>
            </a:r>
            <a:r>
              <a:rPr lang="en-US" dirty="0"/>
              <a:t> - out of nothing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86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Disciples looking at what they can see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Jesus “looks to Heaven” - Kingdom of God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HE HAD A NEW WAY FOR NEW RESULTS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He thought Kingdom BIG - results BIG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/>
              <a:t>Kingdom results: Abundance. Satisfied. Life.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6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Disciples wanted to keep the first</a:t>
            </a:r>
          </a:p>
          <a:p>
            <a:r>
              <a:rPr lang="en-US" dirty="0"/>
              <a:t>Jesus: BRING the first to me</a:t>
            </a:r>
          </a:p>
          <a:p>
            <a:r>
              <a:rPr lang="en-US" dirty="0"/>
              <a:t>(what you would use first)</a:t>
            </a:r>
          </a:p>
          <a:p>
            <a:r>
              <a:rPr lang="en-US" dirty="0"/>
              <a:t>“BRING” very important</a:t>
            </a:r>
          </a:p>
          <a:p>
            <a:r>
              <a:rPr lang="en-US" dirty="0"/>
              <a:t>World Thinking: First is 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67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Disciples inclined to look at the crowd</a:t>
            </a:r>
          </a:p>
          <a:p>
            <a:r>
              <a:rPr lang="en-US" dirty="0"/>
              <a:t>Jesus inclined to look/heart to heaven</a:t>
            </a:r>
          </a:p>
          <a:p>
            <a:r>
              <a:rPr lang="en-US" dirty="0"/>
              <a:t>Next Sunday - inclined toward cowboys or commanders</a:t>
            </a:r>
          </a:p>
          <a:p>
            <a:r>
              <a:rPr lang="en-US" dirty="0"/>
              <a:t>How do you naturally lean</a:t>
            </a:r>
          </a:p>
          <a:p>
            <a:r>
              <a:rPr lang="en-US" dirty="0"/>
              <a:t>UR INCLINATION DETERMINES UR MULTIPLICATION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70FACF-37A8-574E-B69D-44748C58B9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818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7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74830152-3EAE-5E9F-4830-C506EB3FB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00569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D8543AA3-09D9-6144-2BFC-3D4573A84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392D4E6-B911-B998-F416-4AA9FC02CD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86843" y="1620562"/>
            <a:ext cx="6818313" cy="301148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1500" b="1" i="0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MAIN</a:t>
            </a:r>
          </a:p>
          <a:p>
            <a:pPr lvl="0"/>
            <a:r>
              <a:rPr lang="en-US" dirty="0"/>
              <a:t>POINT</a:t>
            </a:r>
          </a:p>
        </p:txBody>
      </p:sp>
    </p:spTree>
    <p:extLst>
      <p:ext uri="{BB962C8B-B14F-4D97-AF65-F5344CB8AC3E}">
        <p14:creationId xmlns:p14="http://schemas.microsoft.com/office/powerpoint/2010/main" val="4197488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4B2B1E24-1272-A7FB-DB94-6933808BB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i="0" u="none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86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a cross&#10;&#10;Description automatically generated">
            <a:extLst>
              <a:ext uri="{FF2B5EF4-FFF2-40B4-BE49-F238E27FC236}">
                <a16:creationId xmlns:a16="http://schemas.microsoft.com/office/drawing/2014/main" id="{021812CA-CB22-020A-C037-EE720A411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5BFF45B-D9EE-904C-81A0-6FC49E9150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5150" y="1222656"/>
            <a:ext cx="10904538" cy="95408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1" i="0" u="none" spc="300">
                <a:solidFill>
                  <a:srgbClr val="D02C26"/>
                </a:solidFill>
                <a:latin typeface="Swiss 721 Black" panose="020B0904030502020204" pitchFamily="34" charset="2"/>
              </a:defRPr>
            </a:lvl1pPr>
          </a:lstStyle>
          <a:p>
            <a:pPr lvl="0"/>
            <a:r>
              <a:rPr lang="en-US" dirty="0"/>
              <a:t>SCRIPTURE REFERANCE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4A5E55F-F335-7364-7DD7-56ACB30319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150" y="2384706"/>
            <a:ext cx="10904538" cy="35353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1pPr>
            <a:lvl2pPr marL="4572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2pPr>
            <a:lvl3pPr marL="9144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3pPr>
            <a:lvl4pPr marL="13716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4pPr>
            <a:lvl5pPr marL="1828800" indent="0">
              <a:buNone/>
              <a:defRPr b="0" i="0">
                <a:solidFill>
                  <a:schemeClr val="bg1"/>
                </a:solidFill>
                <a:latin typeface="Gotham-MediumItalic" pitchFamily="2" charset="0"/>
                <a:cs typeface="Gotham-MediumItalic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78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background with red text and a fingerprint&#10;&#10;Description automatically generated">
            <a:extLst>
              <a:ext uri="{FF2B5EF4-FFF2-40B4-BE49-F238E27FC236}">
                <a16:creationId xmlns:a16="http://schemas.microsoft.com/office/drawing/2014/main" id="{3545B783-0D7A-113C-0D34-232C974DFA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0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59" r:id="rId3"/>
    <p:sldLayoutId id="2147483657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34369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2BEB104-0827-99CD-2F76-D4FFAB071DCC}"/>
              </a:ext>
            </a:extLst>
          </p:cNvPr>
          <p:cNvSpPr txBox="1"/>
          <p:nvPr/>
        </p:nvSpPr>
        <p:spPr>
          <a:xfrm>
            <a:off x="327198" y="1570602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B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F0B131-DBD1-EFAE-812A-80B810B4550E}"/>
              </a:ext>
            </a:extLst>
          </p:cNvPr>
          <p:cNvSpPr txBox="1"/>
          <p:nvPr/>
        </p:nvSpPr>
        <p:spPr>
          <a:xfrm>
            <a:off x="0" y="751314"/>
            <a:ext cx="673097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nton"/>
              </a:rPr>
              <a:t>THINK</a:t>
            </a:r>
            <a:r>
              <a:rPr lang="en-US" sz="7000" dirty="0">
                <a:solidFill>
                  <a:srgbClr val="000000"/>
                </a:solidFill>
                <a:latin typeface="Anton"/>
              </a:rPr>
              <a:t> </a:t>
            </a:r>
            <a:r>
              <a:rPr lang="en-US" sz="7000" dirty="0">
                <a:solidFill>
                  <a:schemeClr val="bg1">
                    <a:lumMod val="85000"/>
                  </a:schemeClr>
                </a:solidFill>
                <a:latin typeface="Anton"/>
              </a:rPr>
              <a:t>KINGDOM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9AEC8E7-54DD-1CE1-F9DE-79DA21414DD0}"/>
              </a:ext>
            </a:extLst>
          </p:cNvPr>
          <p:cNvSpPr txBox="1"/>
          <p:nvPr/>
        </p:nvSpPr>
        <p:spPr>
          <a:xfrm>
            <a:off x="1847830" y="4982976"/>
            <a:ext cx="979404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500" b="1" dirty="0" err="1">
                <a:solidFill>
                  <a:schemeClr val="bg1"/>
                </a:solidFill>
                <a:latin typeface="Arial Nova"/>
              </a:rPr>
              <a:t>ive</a:t>
            </a:r>
            <a:r>
              <a:rPr lang="en-US" sz="5500" b="1" dirty="0">
                <a:solidFill>
                  <a:schemeClr val="bg1"/>
                </a:solidFill>
                <a:latin typeface="Arial Nova"/>
              </a:rPr>
              <a:t> to those Jesus is reaching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B82BE5C-45CB-25A5-0F6A-1846732F2BC7}"/>
              </a:ext>
            </a:extLst>
          </p:cNvPr>
          <p:cNvSpPr txBox="1"/>
          <p:nvPr/>
        </p:nvSpPr>
        <p:spPr>
          <a:xfrm>
            <a:off x="301645" y="2857903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I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9F14143-3553-8A37-0CA3-D6DAEE933871}"/>
              </a:ext>
            </a:extLst>
          </p:cNvPr>
          <p:cNvSpPr txBox="1"/>
          <p:nvPr/>
        </p:nvSpPr>
        <p:spPr>
          <a:xfrm>
            <a:off x="301645" y="4338178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G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8D99F69-0F64-97AD-3E7B-9F89FF5827C7}"/>
              </a:ext>
            </a:extLst>
          </p:cNvPr>
          <p:cNvSpPr txBox="1"/>
          <p:nvPr/>
        </p:nvSpPr>
        <p:spPr>
          <a:xfrm>
            <a:off x="3053567" y="2850916"/>
            <a:ext cx="8041334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>
                <a:latin typeface="Arial Nova"/>
              </a:rPr>
              <a:t>“then Jesus gave them to the disciples to give to the people.”</a:t>
            </a:r>
          </a:p>
        </p:txBody>
      </p:sp>
    </p:spTree>
    <p:extLst>
      <p:ext uri="{BB962C8B-B14F-4D97-AF65-F5344CB8AC3E}">
        <p14:creationId xmlns:p14="http://schemas.microsoft.com/office/powerpoint/2010/main" val="1016603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2BEB104-0827-99CD-2F76-D4FFAB071DCC}"/>
              </a:ext>
            </a:extLst>
          </p:cNvPr>
          <p:cNvSpPr txBox="1"/>
          <p:nvPr/>
        </p:nvSpPr>
        <p:spPr>
          <a:xfrm>
            <a:off x="1275907" y="1636171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B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F0B131-DBD1-EFAE-812A-80B810B4550E}"/>
              </a:ext>
            </a:extLst>
          </p:cNvPr>
          <p:cNvSpPr txBox="1"/>
          <p:nvPr/>
        </p:nvSpPr>
        <p:spPr>
          <a:xfrm>
            <a:off x="0" y="751314"/>
            <a:ext cx="673097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nton"/>
              </a:rPr>
              <a:t>THINK</a:t>
            </a:r>
            <a:r>
              <a:rPr lang="en-US" sz="7000" dirty="0">
                <a:solidFill>
                  <a:srgbClr val="000000"/>
                </a:solidFill>
                <a:latin typeface="Anton"/>
              </a:rPr>
              <a:t> </a:t>
            </a:r>
            <a:r>
              <a:rPr lang="en-US" sz="7000" dirty="0">
                <a:solidFill>
                  <a:schemeClr val="bg1">
                    <a:lumMod val="85000"/>
                  </a:schemeClr>
                </a:solidFill>
                <a:latin typeface="Anton"/>
              </a:rPr>
              <a:t>KINGDOM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9AEC8E7-54DD-1CE1-F9DE-79DA21414DD0}"/>
              </a:ext>
            </a:extLst>
          </p:cNvPr>
          <p:cNvSpPr txBox="1"/>
          <p:nvPr/>
        </p:nvSpPr>
        <p:spPr>
          <a:xfrm>
            <a:off x="2769287" y="2355599"/>
            <a:ext cx="599194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ova"/>
              </a:rPr>
              <a:t>ring the first to Jesus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B82BE5C-45CB-25A5-0F6A-1846732F2BC7}"/>
              </a:ext>
            </a:extLst>
          </p:cNvPr>
          <p:cNvSpPr txBox="1"/>
          <p:nvPr/>
        </p:nvSpPr>
        <p:spPr>
          <a:xfrm>
            <a:off x="1275907" y="3032707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I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9F14143-3553-8A37-0CA3-D6DAEE933871}"/>
              </a:ext>
            </a:extLst>
          </p:cNvPr>
          <p:cNvSpPr txBox="1"/>
          <p:nvPr/>
        </p:nvSpPr>
        <p:spPr>
          <a:xfrm>
            <a:off x="1275907" y="4444632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G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AA51D54-EB8C-2BB8-376E-B7D4D9E6688B}"/>
              </a:ext>
            </a:extLst>
          </p:cNvPr>
          <p:cNvSpPr txBox="1"/>
          <p:nvPr/>
        </p:nvSpPr>
        <p:spPr>
          <a:xfrm>
            <a:off x="2560179" y="3767524"/>
            <a:ext cx="905057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ova"/>
              </a:rPr>
              <a:t>incline your heart to His will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8D99F69-0F64-97AD-3E7B-9F89FF5827C7}"/>
              </a:ext>
            </a:extLst>
          </p:cNvPr>
          <p:cNvSpPr txBox="1"/>
          <p:nvPr/>
        </p:nvSpPr>
        <p:spPr>
          <a:xfrm>
            <a:off x="2866752" y="5221829"/>
            <a:ext cx="905057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 Nova"/>
              </a:rPr>
              <a:t>ive</a:t>
            </a:r>
            <a:r>
              <a:rPr lang="en-US" sz="4400" b="1" dirty="0">
                <a:solidFill>
                  <a:schemeClr val="bg1"/>
                </a:solidFill>
                <a:latin typeface="Arial Nova"/>
              </a:rPr>
              <a:t> to those Jesus is reaching</a:t>
            </a:r>
          </a:p>
        </p:txBody>
      </p:sp>
    </p:spTree>
    <p:extLst>
      <p:ext uri="{BB962C8B-B14F-4D97-AF65-F5344CB8AC3E}">
        <p14:creationId xmlns:p14="http://schemas.microsoft.com/office/powerpoint/2010/main" val="1587235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2BEB104-0827-99CD-2F76-D4FFAB071DCC}"/>
              </a:ext>
            </a:extLst>
          </p:cNvPr>
          <p:cNvSpPr txBox="1"/>
          <p:nvPr/>
        </p:nvSpPr>
        <p:spPr>
          <a:xfrm>
            <a:off x="4137005" y="-33486"/>
            <a:ext cx="688166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000" dirty="0">
                <a:solidFill>
                  <a:srgbClr val="D02C26"/>
                </a:solidFill>
                <a:latin typeface="FatFrank Heavy" pitchFamily="2" charset="77"/>
              </a:rPr>
              <a:t>B</a:t>
            </a:r>
            <a:r>
              <a:rPr lang="en-US" sz="15000" dirty="0">
                <a:solidFill>
                  <a:schemeClr val="bg1"/>
                </a:solidFill>
                <a:latin typeface="FatFrank Heavy" pitchFamily="2" charset="77"/>
              </a:rPr>
              <a:t>IG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F0B131-DBD1-EFAE-812A-80B810B4550E}"/>
              </a:ext>
            </a:extLst>
          </p:cNvPr>
          <p:cNvSpPr txBox="1"/>
          <p:nvPr/>
        </p:nvSpPr>
        <p:spPr>
          <a:xfrm>
            <a:off x="0" y="751314"/>
            <a:ext cx="673097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nton"/>
              </a:rPr>
              <a:t>THINK</a:t>
            </a:r>
            <a:r>
              <a:rPr lang="en-US" sz="7000" dirty="0">
                <a:solidFill>
                  <a:srgbClr val="000000"/>
                </a:solidFill>
                <a:latin typeface="Anton"/>
              </a:rPr>
              <a:t> </a:t>
            </a:r>
            <a:r>
              <a:rPr lang="en-US" sz="7000" dirty="0">
                <a:solidFill>
                  <a:schemeClr val="bg1">
                    <a:lumMod val="85000"/>
                  </a:schemeClr>
                </a:solidFill>
                <a:latin typeface="Anton"/>
              </a:rPr>
              <a:t>KINGDOM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9AEC8E7-54DD-1CE1-F9DE-79DA21414DD0}"/>
              </a:ext>
            </a:extLst>
          </p:cNvPr>
          <p:cNvSpPr txBox="1"/>
          <p:nvPr/>
        </p:nvSpPr>
        <p:spPr>
          <a:xfrm>
            <a:off x="897956" y="2038383"/>
            <a:ext cx="1081912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500" dirty="0">
                <a:solidFill>
                  <a:schemeClr val="bg1">
                    <a:lumMod val="75000"/>
                  </a:schemeClr>
                </a:solidFill>
                <a:latin typeface="Arial Nova"/>
              </a:rPr>
              <a:t>Malachi 3:10-12 </a:t>
            </a:r>
            <a:r>
              <a:rPr lang="en-US" sz="3500" dirty="0">
                <a:solidFill>
                  <a:schemeClr val="bg1"/>
                </a:solidFill>
                <a:latin typeface="Arial Nova"/>
              </a:rPr>
              <a:t>"</a:t>
            </a:r>
            <a:r>
              <a:rPr lang="en-US" sz="3500" b="1" dirty="0">
                <a:solidFill>
                  <a:srgbClr val="D02C26"/>
                </a:solidFill>
                <a:latin typeface="Arial Nova Bold"/>
              </a:rPr>
              <a:t>BRING</a:t>
            </a:r>
            <a:r>
              <a:rPr lang="en-US" sz="3500" dirty="0">
                <a:solidFill>
                  <a:schemeClr val="bg1"/>
                </a:solidFill>
                <a:latin typeface="Arial Nova"/>
              </a:rPr>
              <a:t> the full tithe into the storehouse, so that there may be food in my house, and thus put me to the test, says the Lord of hosts; see if I will not open the windows of heaven and pour down for you an overflowing blessing.</a:t>
            </a:r>
          </a:p>
          <a:p>
            <a:endParaRPr lang="en-US" sz="3500" dirty="0">
              <a:solidFill>
                <a:schemeClr val="bg1"/>
              </a:solidFill>
              <a:latin typeface="Arial Nova"/>
            </a:endParaRPr>
          </a:p>
          <a:p>
            <a:r>
              <a:rPr lang="en-US" sz="3500" dirty="0">
                <a:solidFill>
                  <a:schemeClr val="bg1">
                    <a:lumMod val="85000"/>
                  </a:schemeClr>
                </a:solidFill>
                <a:latin typeface="Arial Nova"/>
              </a:rPr>
              <a:t>Deuteronomy 14:23b </a:t>
            </a:r>
            <a:r>
              <a:rPr lang="en-US" sz="3500" dirty="0">
                <a:solidFill>
                  <a:schemeClr val="bg1"/>
                </a:solidFill>
                <a:latin typeface="Arial Nova"/>
              </a:rPr>
              <a:t>“The purpose of tithing is to teach you to always </a:t>
            </a:r>
            <a:r>
              <a:rPr lang="en-US" sz="3500" b="1" dirty="0">
                <a:solidFill>
                  <a:schemeClr val="bg1"/>
                </a:solidFill>
                <a:latin typeface="Arial Nova Bold"/>
              </a:rPr>
              <a:t>put the Lord first</a:t>
            </a:r>
            <a:r>
              <a:rPr lang="en-US" sz="3500" b="1" dirty="0">
                <a:solidFill>
                  <a:schemeClr val="bg1"/>
                </a:solidFill>
                <a:latin typeface="Arial Nova"/>
              </a:rPr>
              <a:t> </a:t>
            </a:r>
            <a:r>
              <a:rPr lang="en-US" sz="3500" dirty="0">
                <a:solidFill>
                  <a:schemeClr val="bg1"/>
                </a:solidFill>
                <a:latin typeface="Arial Nova"/>
              </a:rPr>
              <a:t>in your lives.”</a:t>
            </a:r>
          </a:p>
        </p:txBody>
      </p:sp>
    </p:spTree>
    <p:extLst>
      <p:ext uri="{BB962C8B-B14F-4D97-AF65-F5344CB8AC3E}">
        <p14:creationId xmlns:p14="http://schemas.microsoft.com/office/powerpoint/2010/main" val="2025535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8F0B131-DBD1-EFAE-812A-80B810B4550E}"/>
              </a:ext>
            </a:extLst>
          </p:cNvPr>
          <p:cNvSpPr txBox="1"/>
          <p:nvPr/>
        </p:nvSpPr>
        <p:spPr>
          <a:xfrm>
            <a:off x="624468" y="751314"/>
            <a:ext cx="10943064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6000" dirty="0">
                <a:solidFill>
                  <a:srgbClr val="D02C26"/>
                </a:solidFill>
                <a:latin typeface="Anton"/>
              </a:rPr>
              <a:t>BIG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nton"/>
              </a:rPr>
              <a:t> </a:t>
            </a:r>
            <a:r>
              <a:rPr lang="en-US" sz="6000" dirty="0">
                <a:solidFill>
                  <a:schemeClr val="bg1"/>
                </a:solidFill>
                <a:latin typeface="Anton"/>
              </a:rPr>
              <a:t>KINGDOM</a:t>
            </a:r>
            <a:r>
              <a:rPr lang="en-US" sz="6000" dirty="0">
                <a:solidFill>
                  <a:schemeClr val="bg1">
                    <a:lumMod val="85000"/>
                  </a:schemeClr>
                </a:solidFill>
                <a:latin typeface="Anton"/>
              </a:rPr>
              <a:t> PRINCIPLE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9AEC8E7-54DD-1CE1-F9DE-79DA21414DD0}"/>
              </a:ext>
            </a:extLst>
          </p:cNvPr>
          <p:cNvSpPr txBox="1"/>
          <p:nvPr/>
        </p:nvSpPr>
        <p:spPr>
          <a:xfrm>
            <a:off x="624469" y="1674644"/>
            <a:ext cx="10943064" cy="45397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endParaRPr lang="en-US" sz="3500" dirty="0">
              <a:solidFill>
                <a:srgbClr val="D02C26"/>
              </a:solidFill>
              <a:latin typeface="FatFrank Heavy" pitchFamily="2" charset="77"/>
            </a:endParaRPr>
          </a:p>
          <a:p>
            <a:pPr algn="ctr"/>
            <a:r>
              <a:rPr lang="en-US" sz="5000" dirty="0">
                <a:solidFill>
                  <a:srgbClr val="D02C26"/>
                </a:solidFill>
                <a:latin typeface="FatFrank Heavy" pitchFamily="2" charset="77"/>
              </a:rPr>
              <a:t>The first belongs to the Lord</a:t>
            </a:r>
          </a:p>
          <a:p>
            <a:pPr algn="ctr"/>
            <a:r>
              <a:rPr lang="en-US" sz="4500" dirty="0">
                <a:solidFill>
                  <a:schemeClr val="bg1">
                    <a:lumMod val="75000"/>
                  </a:schemeClr>
                </a:solidFill>
                <a:latin typeface="FatFrank Heavy" pitchFamily="2" charset="77"/>
              </a:rPr>
              <a:t>because the first represents the rest </a:t>
            </a:r>
          </a:p>
          <a:p>
            <a:pPr algn="ctr"/>
            <a:r>
              <a:rPr lang="en-US" sz="4500" dirty="0">
                <a:solidFill>
                  <a:schemeClr val="bg1">
                    <a:lumMod val="75000"/>
                  </a:schemeClr>
                </a:solidFill>
                <a:latin typeface="FatFrank Heavy" pitchFamily="2" charset="77"/>
              </a:rPr>
              <a:t>to the Lord</a:t>
            </a:r>
          </a:p>
          <a:p>
            <a:pPr algn="ctr"/>
            <a:endParaRPr lang="en-US" sz="3000" dirty="0">
              <a:solidFill>
                <a:schemeClr val="bg1"/>
              </a:solidFill>
              <a:latin typeface="Arial Nova"/>
            </a:endParaRPr>
          </a:p>
          <a:p>
            <a:pPr algn="ctr"/>
            <a:endParaRPr lang="en-US" sz="3000" dirty="0">
              <a:solidFill>
                <a:schemeClr val="bg1"/>
              </a:solidFill>
              <a:latin typeface="Arial Nova"/>
            </a:endParaRPr>
          </a:p>
          <a:p>
            <a:pPr algn="ctr"/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 Nova"/>
              </a:rPr>
              <a:t>Numbers 3:13, Leviticus 27:26, Exodus 13:2, Numbers 18:15</a:t>
            </a:r>
          </a:p>
          <a:p>
            <a:pPr algn="ctr"/>
            <a:r>
              <a:rPr lang="en-US" sz="3000" dirty="0">
                <a:solidFill>
                  <a:schemeClr val="bg1">
                    <a:lumMod val="95000"/>
                  </a:schemeClr>
                </a:solidFill>
                <a:latin typeface="Arial Nova"/>
              </a:rPr>
              <a:t>Lev. 27:30-34, Deuteronomy 12:5-6, Nehemiah 10:35,  Amos 4:4</a:t>
            </a:r>
          </a:p>
        </p:txBody>
      </p:sp>
    </p:spTree>
    <p:extLst>
      <p:ext uri="{BB962C8B-B14F-4D97-AF65-F5344CB8AC3E}">
        <p14:creationId xmlns:p14="http://schemas.microsoft.com/office/powerpoint/2010/main" val="15722284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2BEB104-0827-99CD-2F76-D4FFAB071DCC}"/>
              </a:ext>
            </a:extLst>
          </p:cNvPr>
          <p:cNvSpPr txBox="1"/>
          <p:nvPr/>
        </p:nvSpPr>
        <p:spPr>
          <a:xfrm>
            <a:off x="4137005" y="-33486"/>
            <a:ext cx="688166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000" dirty="0">
                <a:solidFill>
                  <a:schemeClr val="bg1"/>
                </a:solidFill>
                <a:latin typeface="FatFrank Heavy" pitchFamily="2" charset="77"/>
              </a:rPr>
              <a:t>B</a:t>
            </a:r>
            <a:r>
              <a:rPr lang="en-US" sz="15000" dirty="0">
                <a:solidFill>
                  <a:srgbClr val="D02C26"/>
                </a:solidFill>
                <a:latin typeface="FatFrank Heavy" pitchFamily="2" charset="77"/>
              </a:rPr>
              <a:t>I</a:t>
            </a:r>
            <a:r>
              <a:rPr lang="en-US" sz="15000" dirty="0">
                <a:solidFill>
                  <a:schemeClr val="bg1"/>
                </a:solidFill>
                <a:latin typeface="FatFrank Heavy" pitchFamily="2" charset="77"/>
              </a:rPr>
              <a:t>G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F0B131-DBD1-EFAE-812A-80B810B4550E}"/>
              </a:ext>
            </a:extLst>
          </p:cNvPr>
          <p:cNvSpPr txBox="1"/>
          <p:nvPr/>
        </p:nvSpPr>
        <p:spPr>
          <a:xfrm>
            <a:off x="0" y="751314"/>
            <a:ext cx="673097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nton"/>
              </a:rPr>
              <a:t>THINK</a:t>
            </a:r>
            <a:r>
              <a:rPr lang="en-US" sz="7000" dirty="0">
                <a:solidFill>
                  <a:srgbClr val="000000"/>
                </a:solidFill>
                <a:latin typeface="Anton"/>
              </a:rPr>
              <a:t> </a:t>
            </a:r>
            <a:r>
              <a:rPr lang="en-US" sz="7000" dirty="0">
                <a:solidFill>
                  <a:schemeClr val="bg1">
                    <a:lumMod val="85000"/>
                  </a:schemeClr>
                </a:solidFill>
                <a:latin typeface="Anton"/>
              </a:rPr>
              <a:t>KINGDOM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977F03AD-C53A-E5AD-847B-0BA78BF2249D}"/>
              </a:ext>
            </a:extLst>
          </p:cNvPr>
          <p:cNvSpPr txBox="1"/>
          <p:nvPr/>
        </p:nvSpPr>
        <p:spPr>
          <a:xfrm>
            <a:off x="983017" y="2081704"/>
            <a:ext cx="10776592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Arial Nova"/>
              </a:rPr>
              <a:t>Deuteronomy 5:29 | "Oh, that their hearts would be </a:t>
            </a:r>
            <a:r>
              <a:rPr lang="en-US" sz="3500" b="1" dirty="0">
                <a:solidFill>
                  <a:srgbClr val="D02C26"/>
                </a:solidFill>
                <a:latin typeface="Arial Nova Bold"/>
              </a:rPr>
              <a:t>INCLINED</a:t>
            </a:r>
            <a:r>
              <a:rPr lang="en-US" sz="3500" dirty="0">
                <a:solidFill>
                  <a:schemeClr val="bg1"/>
                </a:solidFill>
                <a:latin typeface="Arial Nova"/>
              </a:rPr>
              <a:t> to fear me and keep all my commands always, so that it might go well with them and their children forever! </a:t>
            </a:r>
          </a:p>
          <a:p>
            <a:endParaRPr lang="en-US" sz="3500" dirty="0">
              <a:solidFill>
                <a:schemeClr val="bg1"/>
              </a:solidFill>
              <a:latin typeface="Arial Nova"/>
            </a:endParaRPr>
          </a:p>
          <a:p>
            <a:r>
              <a:rPr lang="en-US" sz="3500" dirty="0">
                <a:solidFill>
                  <a:schemeClr val="bg1"/>
                </a:solidFill>
                <a:latin typeface="Arial Nova"/>
              </a:rPr>
              <a:t>Matthew 6:33 | “But </a:t>
            </a:r>
            <a:r>
              <a:rPr lang="en-US" sz="3500" b="1" dirty="0">
                <a:solidFill>
                  <a:schemeClr val="bg1"/>
                </a:solidFill>
                <a:latin typeface="Arial Nova Bold"/>
              </a:rPr>
              <a:t>seek first</a:t>
            </a:r>
            <a:r>
              <a:rPr lang="en-US" sz="3500" b="1" dirty="0">
                <a:solidFill>
                  <a:schemeClr val="bg1"/>
                </a:solidFill>
                <a:latin typeface="Arial Nova"/>
              </a:rPr>
              <a:t> his kingdom </a:t>
            </a:r>
            <a:r>
              <a:rPr lang="en-US" sz="3500" dirty="0">
                <a:solidFill>
                  <a:schemeClr val="bg1"/>
                </a:solidFill>
                <a:latin typeface="Arial Nova"/>
              </a:rPr>
              <a:t>and his righteousness, and all these things will be given to you as well.”</a:t>
            </a:r>
          </a:p>
        </p:txBody>
      </p:sp>
    </p:spTree>
    <p:extLst>
      <p:ext uri="{BB962C8B-B14F-4D97-AF65-F5344CB8AC3E}">
        <p14:creationId xmlns:p14="http://schemas.microsoft.com/office/powerpoint/2010/main" val="483029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2BEB104-0827-99CD-2F76-D4FFAB071DCC}"/>
              </a:ext>
            </a:extLst>
          </p:cNvPr>
          <p:cNvSpPr txBox="1"/>
          <p:nvPr/>
        </p:nvSpPr>
        <p:spPr>
          <a:xfrm>
            <a:off x="4137005" y="-33486"/>
            <a:ext cx="6881669" cy="23083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5000" dirty="0">
                <a:solidFill>
                  <a:schemeClr val="bg1"/>
                </a:solidFill>
                <a:latin typeface="FatFrank Heavy" pitchFamily="2" charset="77"/>
              </a:rPr>
              <a:t>BI</a:t>
            </a:r>
            <a:r>
              <a:rPr lang="en-US" sz="15000" dirty="0">
                <a:solidFill>
                  <a:srgbClr val="D02C26"/>
                </a:solidFill>
                <a:latin typeface="FatFrank Heavy" pitchFamily="2" charset="77"/>
              </a:rPr>
              <a:t>G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F0B131-DBD1-EFAE-812A-80B810B4550E}"/>
              </a:ext>
            </a:extLst>
          </p:cNvPr>
          <p:cNvSpPr txBox="1"/>
          <p:nvPr/>
        </p:nvSpPr>
        <p:spPr>
          <a:xfrm>
            <a:off x="0" y="751314"/>
            <a:ext cx="673097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nton"/>
              </a:rPr>
              <a:t>THINK</a:t>
            </a:r>
            <a:r>
              <a:rPr lang="en-US" sz="7000" dirty="0">
                <a:solidFill>
                  <a:srgbClr val="000000"/>
                </a:solidFill>
                <a:latin typeface="Anton"/>
              </a:rPr>
              <a:t> </a:t>
            </a:r>
            <a:r>
              <a:rPr lang="en-US" sz="7000" dirty="0">
                <a:solidFill>
                  <a:schemeClr val="bg1">
                    <a:lumMod val="85000"/>
                  </a:schemeClr>
                </a:solidFill>
                <a:latin typeface="Anton"/>
              </a:rPr>
              <a:t>KINGDOM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0156493A-88D6-FCB2-B8FD-437C55E8EDFD}"/>
              </a:ext>
            </a:extLst>
          </p:cNvPr>
          <p:cNvSpPr txBox="1"/>
          <p:nvPr/>
        </p:nvSpPr>
        <p:spPr>
          <a:xfrm>
            <a:off x="812896" y="2071956"/>
            <a:ext cx="10819123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500" dirty="0">
                <a:solidFill>
                  <a:schemeClr val="bg1"/>
                </a:solidFill>
                <a:latin typeface="Arial Nova"/>
              </a:rPr>
              <a:t>Matthew 19:21  | “If you want to completely inherit eternal life here and now, go, sell your possessions and </a:t>
            </a:r>
            <a:r>
              <a:rPr lang="en-US" sz="3500" b="1" dirty="0">
                <a:solidFill>
                  <a:srgbClr val="D02C26"/>
                </a:solidFill>
                <a:latin typeface="Arial Nova"/>
              </a:rPr>
              <a:t>GIVE</a:t>
            </a:r>
            <a:r>
              <a:rPr lang="en-US" sz="3500" dirty="0">
                <a:solidFill>
                  <a:schemeClr val="bg1"/>
                </a:solidFill>
                <a:latin typeface="Arial Nova"/>
              </a:rPr>
              <a:t> to the poor, and you will have treasure in heaven. Then come, follow Me.” </a:t>
            </a:r>
          </a:p>
          <a:p>
            <a:endParaRPr lang="en-US" sz="3500" dirty="0">
              <a:solidFill>
                <a:schemeClr val="bg1"/>
              </a:solidFill>
              <a:latin typeface="Arial Nova"/>
            </a:endParaRPr>
          </a:p>
          <a:p>
            <a:r>
              <a:rPr lang="en-US" sz="3500" dirty="0">
                <a:solidFill>
                  <a:schemeClr val="bg1"/>
                </a:solidFill>
                <a:latin typeface="Arial Nova"/>
              </a:rPr>
              <a:t>Proverbs 11:24 |  “The world of the obedient and </a:t>
            </a:r>
            <a:r>
              <a:rPr lang="en-US" sz="3500" b="1" dirty="0">
                <a:solidFill>
                  <a:schemeClr val="bg1"/>
                </a:solidFill>
                <a:latin typeface="Arial Nova"/>
              </a:rPr>
              <a:t>generous</a:t>
            </a:r>
            <a:r>
              <a:rPr lang="en-US" sz="3500" dirty="0">
                <a:solidFill>
                  <a:schemeClr val="bg1"/>
                </a:solidFill>
                <a:latin typeface="Arial Nova"/>
              </a:rPr>
              <a:t> gets larger and larger; the world of the stingy gets smaller and smaller.</a:t>
            </a:r>
          </a:p>
        </p:txBody>
      </p:sp>
    </p:spTree>
    <p:extLst>
      <p:ext uri="{BB962C8B-B14F-4D97-AF65-F5344CB8AC3E}">
        <p14:creationId xmlns:p14="http://schemas.microsoft.com/office/powerpoint/2010/main" val="54903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2BEB104-0827-99CD-2F76-D4FFAB071DCC}"/>
              </a:ext>
            </a:extLst>
          </p:cNvPr>
          <p:cNvSpPr txBox="1"/>
          <p:nvPr/>
        </p:nvSpPr>
        <p:spPr>
          <a:xfrm>
            <a:off x="1275907" y="1636171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B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F0B131-DBD1-EFAE-812A-80B810B4550E}"/>
              </a:ext>
            </a:extLst>
          </p:cNvPr>
          <p:cNvSpPr txBox="1"/>
          <p:nvPr/>
        </p:nvSpPr>
        <p:spPr>
          <a:xfrm>
            <a:off x="0" y="751314"/>
            <a:ext cx="673097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nton"/>
              </a:rPr>
              <a:t>THINK</a:t>
            </a:r>
            <a:r>
              <a:rPr lang="en-US" sz="7000" dirty="0">
                <a:solidFill>
                  <a:srgbClr val="000000"/>
                </a:solidFill>
                <a:latin typeface="Anton"/>
              </a:rPr>
              <a:t> </a:t>
            </a:r>
            <a:r>
              <a:rPr lang="en-US" sz="7000" dirty="0">
                <a:solidFill>
                  <a:schemeClr val="bg1">
                    <a:lumMod val="85000"/>
                  </a:schemeClr>
                </a:solidFill>
                <a:latin typeface="Anton"/>
              </a:rPr>
              <a:t>KINGDOM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9AEC8E7-54DD-1CE1-F9DE-79DA21414DD0}"/>
              </a:ext>
            </a:extLst>
          </p:cNvPr>
          <p:cNvSpPr txBox="1"/>
          <p:nvPr/>
        </p:nvSpPr>
        <p:spPr>
          <a:xfrm>
            <a:off x="2769287" y="2355599"/>
            <a:ext cx="599194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ova"/>
              </a:rPr>
              <a:t>ring the first to Jesus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B82BE5C-45CB-25A5-0F6A-1846732F2BC7}"/>
              </a:ext>
            </a:extLst>
          </p:cNvPr>
          <p:cNvSpPr txBox="1"/>
          <p:nvPr/>
        </p:nvSpPr>
        <p:spPr>
          <a:xfrm>
            <a:off x="1275907" y="3032707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I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9F14143-3553-8A37-0CA3-D6DAEE933871}"/>
              </a:ext>
            </a:extLst>
          </p:cNvPr>
          <p:cNvSpPr txBox="1"/>
          <p:nvPr/>
        </p:nvSpPr>
        <p:spPr>
          <a:xfrm>
            <a:off x="1275907" y="4444632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G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AA51D54-EB8C-2BB8-376E-B7D4D9E6688B}"/>
              </a:ext>
            </a:extLst>
          </p:cNvPr>
          <p:cNvSpPr txBox="1"/>
          <p:nvPr/>
        </p:nvSpPr>
        <p:spPr>
          <a:xfrm>
            <a:off x="2560179" y="3767524"/>
            <a:ext cx="905057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 Nova"/>
              </a:rPr>
              <a:t>incline your heart to His will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8D99F69-0F64-97AD-3E7B-9F89FF5827C7}"/>
              </a:ext>
            </a:extLst>
          </p:cNvPr>
          <p:cNvSpPr txBox="1"/>
          <p:nvPr/>
        </p:nvSpPr>
        <p:spPr>
          <a:xfrm>
            <a:off x="2866752" y="5221829"/>
            <a:ext cx="9050573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Arial Nova"/>
              </a:rPr>
              <a:t>ive</a:t>
            </a:r>
            <a:r>
              <a:rPr lang="en-US" sz="4400" b="1" dirty="0">
                <a:solidFill>
                  <a:schemeClr val="bg1"/>
                </a:solidFill>
                <a:latin typeface="Arial Nova"/>
              </a:rPr>
              <a:t> to those He is reaching</a:t>
            </a:r>
          </a:p>
        </p:txBody>
      </p:sp>
    </p:spTree>
    <p:extLst>
      <p:ext uri="{BB962C8B-B14F-4D97-AF65-F5344CB8AC3E}">
        <p14:creationId xmlns:p14="http://schemas.microsoft.com/office/powerpoint/2010/main" val="116544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009934"/>
            <a:ext cx="10904538" cy="5047965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latin typeface="Helvetica" pitchFamily="2" charset="0"/>
              </a:rPr>
              <a:t>How you think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6000" dirty="0">
                <a:latin typeface="Helvetica" pitchFamily="2" charset="0"/>
              </a:rPr>
              <a:t>is what you 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200" dirty="0">
              <a:latin typeface="Helvetica" pitchFamily="2" charset="0"/>
            </a:endParaRPr>
          </a:p>
          <a:p>
            <a:endParaRPr lang="en-US" sz="5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84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F8A56CA-BD7B-A426-B583-B34D61999C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3731" y="1009934"/>
            <a:ext cx="10904538" cy="5047965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200" dirty="0">
                <a:latin typeface="Helvetica" pitchFamily="2" charset="0"/>
              </a:rPr>
              <a:t>How you think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200" dirty="0">
                <a:latin typeface="Helvetica" pitchFamily="2" charset="0"/>
              </a:rPr>
              <a:t>is what you get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5200" dirty="0"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200" dirty="0">
                <a:solidFill>
                  <a:schemeClr val="bg1"/>
                </a:solidFill>
                <a:latin typeface="Helvetica" pitchFamily="2" charset="0"/>
              </a:rPr>
              <a:t>If you think like the world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5200" dirty="0">
                <a:solidFill>
                  <a:schemeClr val="bg1"/>
                </a:solidFill>
                <a:latin typeface="Helvetica" pitchFamily="2" charset="0"/>
              </a:rPr>
              <a:t>you get the world’s results</a:t>
            </a:r>
          </a:p>
          <a:p>
            <a:endParaRPr lang="en-US" sz="5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342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CC16D-C745-E62E-7449-9071E971C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59932"/>
              </p:ext>
            </p:extLst>
          </p:nvPr>
        </p:nvGraphicFramePr>
        <p:xfrm>
          <a:off x="0" y="1628106"/>
          <a:ext cx="12192000" cy="5212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21122">
                  <a:extLst>
                    <a:ext uri="{9D8B030D-6E8A-4147-A177-3AD203B41FA5}">
                      <a16:colId xmlns:a16="http://schemas.microsoft.com/office/drawing/2014/main" val="4277591275"/>
                    </a:ext>
                  </a:extLst>
                </a:gridCol>
                <a:gridCol w="4656725">
                  <a:extLst>
                    <a:ext uri="{9D8B030D-6E8A-4147-A177-3AD203B41FA5}">
                      <a16:colId xmlns:a16="http://schemas.microsoft.com/office/drawing/2014/main" val="2815909503"/>
                    </a:ext>
                  </a:extLst>
                </a:gridCol>
                <a:gridCol w="4014153">
                  <a:extLst>
                    <a:ext uri="{9D8B030D-6E8A-4147-A177-3AD203B41FA5}">
                      <a16:colId xmlns:a16="http://schemas.microsoft.com/office/drawing/2014/main" val="442297465"/>
                    </a:ext>
                  </a:extLst>
                </a:gridCol>
              </a:tblGrid>
              <a:tr h="619931"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/>
                          </a:solidFill>
                        </a:rPr>
                        <a:t>Kingdom Of God 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</a:rPr>
                        <a:t>Kingdom Of This World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500">
                          <a:solidFill>
                            <a:schemeClr val="tx1"/>
                          </a:solidFill>
                        </a:rPr>
                        <a:t>Kingdom Of Satan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5684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Gives Life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Empty / Temporary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Takes Life [Death] 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81203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Holy Spirit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Sinful Flesh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Unclean Spirits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7543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God’s Freedom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My Control [Fear]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Satan’s Slavery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1839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/>
                        <a:t>Abundance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Scarcity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Debt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38967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Abundance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Scarcity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Debt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378049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New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Temporary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0556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Give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Hoard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Steal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8076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0D2F326-A8AA-BE07-A373-8D5029BFE07C}"/>
              </a:ext>
            </a:extLst>
          </p:cNvPr>
          <p:cNvSpPr/>
          <p:nvPr/>
        </p:nvSpPr>
        <p:spPr>
          <a:xfrm>
            <a:off x="0" y="4234146"/>
            <a:ext cx="12192000" cy="65509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97D9252-2641-FC01-B312-F07AE97F7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293" y="278691"/>
            <a:ext cx="11498580" cy="1242509"/>
          </a:xfrm>
        </p:spPr>
        <p:txBody>
          <a:bodyPr anchor="t"/>
          <a:lstStyle/>
          <a:p>
            <a:r>
              <a:rPr lang="en-US" sz="36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“With the measure you use, it will be measured to you—and even more.” - Mark 4:24</a:t>
            </a:r>
            <a:endParaRPr lang="en-US" sz="3200" dirty="0">
              <a:solidFill>
                <a:schemeClr val="bg1"/>
              </a:solidFill>
              <a:latin typeface="Helvetica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500" b="0" i="1" dirty="0">
              <a:solidFill>
                <a:schemeClr val="bg1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81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8F0B131-DBD1-EFAE-812A-80B810B4550E}"/>
              </a:ext>
            </a:extLst>
          </p:cNvPr>
          <p:cNvSpPr txBox="1"/>
          <p:nvPr/>
        </p:nvSpPr>
        <p:spPr>
          <a:xfrm>
            <a:off x="1505906" y="1786500"/>
            <a:ext cx="9180187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7000" dirty="0">
                <a:solidFill>
                  <a:srgbClr val="D02C26"/>
                </a:solidFill>
                <a:latin typeface="Anton"/>
              </a:rPr>
              <a:t>Jesus feeds 5,000 men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579C366C-9D4D-BE4C-90D1-D8985FEFEE06}"/>
              </a:ext>
            </a:extLst>
          </p:cNvPr>
          <p:cNvSpPr txBox="1"/>
          <p:nvPr/>
        </p:nvSpPr>
        <p:spPr>
          <a:xfrm>
            <a:off x="695918" y="3263965"/>
            <a:ext cx="11171273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000" b="1" dirty="0">
                <a:solidFill>
                  <a:schemeClr val="bg1"/>
                </a:solidFill>
                <a:latin typeface="Helvetica" pitchFamily="2" charset="0"/>
              </a:rPr>
              <a:t>Mark 6:34-44</a:t>
            </a:r>
          </a:p>
          <a:p>
            <a:pPr algn="ctr"/>
            <a:r>
              <a:rPr lang="en-US" sz="3500" dirty="0">
                <a:solidFill>
                  <a:schemeClr val="bg1"/>
                </a:solidFill>
                <a:latin typeface="Helvetica" pitchFamily="2" charset="0"/>
              </a:rPr>
              <a:t>(Also in Mt. 14:13-21 | Luke 9:10-17 | John 6:1-14 )</a:t>
            </a:r>
          </a:p>
          <a:p>
            <a:pPr algn="ctr"/>
            <a:endParaRPr lang="en-US" sz="350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61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BCC16D-C745-E62E-7449-9071E971CC32}"/>
              </a:ext>
            </a:extLst>
          </p:cNvPr>
          <p:cNvGraphicFramePr>
            <a:graphicFrameLocks noGrp="1"/>
          </p:cNvGraphicFramePr>
          <p:nvPr/>
        </p:nvGraphicFramePr>
        <p:xfrm>
          <a:off x="0" y="1628106"/>
          <a:ext cx="12192000" cy="521208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521122">
                  <a:extLst>
                    <a:ext uri="{9D8B030D-6E8A-4147-A177-3AD203B41FA5}">
                      <a16:colId xmlns:a16="http://schemas.microsoft.com/office/drawing/2014/main" val="4277591275"/>
                    </a:ext>
                  </a:extLst>
                </a:gridCol>
                <a:gridCol w="4656725">
                  <a:extLst>
                    <a:ext uri="{9D8B030D-6E8A-4147-A177-3AD203B41FA5}">
                      <a16:colId xmlns:a16="http://schemas.microsoft.com/office/drawing/2014/main" val="2815909503"/>
                    </a:ext>
                  </a:extLst>
                </a:gridCol>
                <a:gridCol w="4014153">
                  <a:extLst>
                    <a:ext uri="{9D8B030D-6E8A-4147-A177-3AD203B41FA5}">
                      <a16:colId xmlns:a16="http://schemas.microsoft.com/office/drawing/2014/main" val="442297465"/>
                    </a:ext>
                  </a:extLst>
                </a:gridCol>
              </a:tblGrid>
              <a:tr h="619931">
                <a:tc>
                  <a:txBody>
                    <a:bodyPr/>
                    <a:lstStyle/>
                    <a:p>
                      <a:pPr algn="ctr"/>
                      <a:r>
                        <a:rPr lang="en-US" sz="3500">
                          <a:solidFill>
                            <a:schemeClr val="tx1"/>
                          </a:solidFill>
                        </a:rPr>
                        <a:t>Kingdom Of God </a:t>
                      </a:r>
                      <a:endParaRPr lang="en-US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500" dirty="0">
                          <a:solidFill>
                            <a:schemeClr val="tx1"/>
                          </a:solidFill>
                        </a:rPr>
                        <a:t>Kingdom Of This World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500">
                          <a:solidFill>
                            <a:schemeClr val="tx1"/>
                          </a:solidFill>
                        </a:rPr>
                        <a:t>Kingdom Of Satan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485684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Gives Life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Empty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Takes Life [Death] 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781203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Holy Spirit</a:t>
                      </a:r>
                      <a:endParaRPr lang="en-US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Sinful Flesh</a:t>
                      </a:r>
                      <a:endParaRPr lang="en-US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/>
                        <a:t>Unclean Spirits</a:t>
                      </a:r>
                      <a:endParaRPr lang="en-US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7543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God’s Freedom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My Control [Fear]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Satan’s Slavery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81839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700" dirty="0"/>
                        <a:t>Abundance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Scarcity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Debt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38967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Abundance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Scarcity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Debt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378049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New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Temporary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Old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505566"/>
                  </a:ext>
                </a:extLst>
              </a:tr>
              <a:tr h="65017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Give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Hoard 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3700" dirty="0"/>
                        <a:t>Steal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980769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0D2F326-A8AA-BE07-A373-8D5029BFE07C}"/>
              </a:ext>
            </a:extLst>
          </p:cNvPr>
          <p:cNvSpPr/>
          <p:nvPr/>
        </p:nvSpPr>
        <p:spPr>
          <a:xfrm>
            <a:off x="0" y="4234146"/>
            <a:ext cx="12192000" cy="655092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697D9252-2641-FC01-B312-F07AE97F75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5293" y="278691"/>
            <a:ext cx="11650642" cy="550649"/>
          </a:xfrm>
        </p:spPr>
        <p:txBody>
          <a:bodyPr anchor="t"/>
          <a:lstStyle/>
          <a:p>
            <a:r>
              <a:rPr lang="en-US" sz="36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Feeding Of 5000 | Thinking </a:t>
            </a:r>
            <a:r>
              <a:rPr lang="en-US" sz="3600" b="0" i="1" dirty="0">
                <a:solidFill>
                  <a:schemeClr val="bg1"/>
                </a:solidFill>
                <a:latin typeface="Helvetica" pitchFamily="2" charset="0"/>
              </a:rPr>
              <a:t>During </a:t>
            </a:r>
            <a:r>
              <a:rPr lang="en-US" sz="3600" b="0" i="1" dirty="0">
                <a:solidFill>
                  <a:schemeClr val="bg1"/>
                </a:solidFill>
                <a:effectLst/>
                <a:latin typeface="Helvetica" pitchFamily="2" charset="0"/>
              </a:rPr>
              <a:t>Great Need</a:t>
            </a:r>
            <a:endParaRPr lang="en-US" sz="32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387A71-AF91-A9F0-22FC-BEDCD967D6BD}"/>
              </a:ext>
            </a:extLst>
          </p:cNvPr>
          <p:cNvSpPr txBox="1"/>
          <p:nvPr/>
        </p:nvSpPr>
        <p:spPr>
          <a:xfrm>
            <a:off x="829339" y="973014"/>
            <a:ext cx="1612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D02C26"/>
                </a:highlight>
                <a:latin typeface="FatFrank Heavy" pitchFamily="2" charset="77"/>
              </a:rPr>
              <a:t>JESUS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E24E617-373B-6E0E-F102-14AEE40CA601}"/>
              </a:ext>
            </a:extLst>
          </p:cNvPr>
          <p:cNvSpPr txBox="1"/>
          <p:nvPr/>
        </p:nvSpPr>
        <p:spPr>
          <a:xfrm>
            <a:off x="4259517" y="973014"/>
            <a:ext cx="3562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highlight>
                  <a:srgbClr val="D02C26"/>
                </a:highlight>
                <a:latin typeface="FatFrank Heavy" pitchFamily="2" charset="77"/>
              </a:rPr>
              <a:t>THE DISCIPLES</a:t>
            </a:r>
          </a:p>
        </p:txBody>
      </p:sp>
    </p:spTree>
    <p:extLst>
      <p:ext uri="{BB962C8B-B14F-4D97-AF65-F5344CB8AC3E}">
        <p14:creationId xmlns:p14="http://schemas.microsoft.com/office/powerpoint/2010/main" val="288384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94CC40E6-BB2E-9EE6-C94E-1AEEF5C14E91}"/>
              </a:ext>
            </a:extLst>
          </p:cNvPr>
          <p:cNvSpPr txBox="1">
            <a:spLocks/>
          </p:cNvSpPr>
          <p:nvPr/>
        </p:nvSpPr>
        <p:spPr>
          <a:xfrm>
            <a:off x="643731" y="636317"/>
            <a:ext cx="10904538" cy="4607169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5400" b="1" i="0" u="none" kern="1200" spc="300">
                <a:solidFill>
                  <a:srgbClr val="D02C26"/>
                </a:solidFill>
                <a:latin typeface="Swiss 721 Black" panose="020B0904030502020204" pitchFamily="34" charset="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0" dirty="0">
                <a:solidFill>
                  <a:schemeClr val="bg1"/>
                </a:solidFill>
                <a:effectLst/>
                <a:latin typeface="Helvetica" pitchFamily="2" charset="0"/>
              </a:rPr>
              <a:t>“Send the people away so they can go . . . and buy themselves something to eat.” But Jesus answered, “You give them something to eat.” They said to him, “That would take eight months of a man’s wages!.. “How many loaves do you have?” Jesus asked… they said, “Five—and two fish.”.. taking the five loaves and the two fish and looking up to heaven, Jesus gave thanks </a:t>
            </a:r>
            <a:r>
              <a:rPr lang="en-US" sz="3400" b="0" dirty="0">
                <a:solidFill>
                  <a:schemeClr val="bg1"/>
                </a:solidFill>
                <a:latin typeface="Helvetica" pitchFamily="2" charset="0"/>
              </a:rPr>
              <a:t>and</a:t>
            </a:r>
            <a:r>
              <a:rPr lang="en-US" sz="3400" b="0" dirty="0">
                <a:solidFill>
                  <a:schemeClr val="bg1"/>
                </a:solidFill>
                <a:effectLst/>
                <a:latin typeface="Helvetica" pitchFamily="2" charset="0"/>
              </a:rPr>
              <a:t> broke the loaves.”</a:t>
            </a:r>
          </a:p>
          <a:p>
            <a:endParaRPr lang="en-US" sz="3300" dirty="0">
              <a:solidFill>
                <a:schemeClr val="bg1"/>
              </a:solidFill>
              <a:latin typeface="Helvetica" pitchFamily="2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Helvetica" pitchFamily="2" charset="0"/>
              </a:rPr>
              <a:t>Mark 6:36-41</a:t>
            </a:r>
          </a:p>
          <a:p>
            <a:pPr algn="l"/>
            <a:endParaRPr lang="en-US" sz="4000" dirty="0">
              <a:solidFill>
                <a:schemeClr val="bg1"/>
              </a:solidFill>
              <a:latin typeface="Helvetica" pitchFamily="2" charset="0"/>
            </a:endParaRPr>
          </a:p>
          <a:p>
            <a:pPr algn="l"/>
            <a:endParaRPr lang="en-US" sz="40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594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2BEB104-0827-99CD-2F76-D4FFAB071DCC}"/>
              </a:ext>
            </a:extLst>
          </p:cNvPr>
          <p:cNvSpPr txBox="1"/>
          <p:nvPr/>
        </p:nvSpPr>
        <p:spPr>
          <a:xfrm>
            <a:off x="327198" y="1570602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B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F0B131-DBD1-EFAE-812A-80B810B4550E}"/>
              </a:ext>
            </a:extLst>
          </p:cNvPr>
          <p:cNvSpPr txBox="1"/>
          <p:nvPr/>
        </p:nvSpPr>
        <p:spPr>
          <a:xfrm>
            <a:off x="0" y="751314"/>
            <a:ext cx="673097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nton"/>
              </a:rPr>
              <a:t>THINK</a:t>
            </a:r>
            <a:r>
              <a:rPr lang="en-US" sz="7000" dirty="0">
                <a:solidFill>
                  <a:srgbClr val="000000"/>
                </a:solidFill>
                <a:latin typeface="Anton"/>
              </a:rPr>
              <a:t> </a:t>
            </a:r>
            <a:r>
              <a:rPr lang="en-US" sz="7000" dirty="0">
                <a:solidFill>
                  <a:schemeClr val="bg1">
                    <a:lumMod val="85000"/>
                  </a:schemeClr>
                </a:solidFill>
                <a:latin typeface="Anton"/>
              </a:rPr>
              <a:t>KINGDOM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9AEC8E7-54DD-1CE1-F9DE-79DA21414DD0}"/>
              </a:ext>
            </a:extLst>
          </p:cNvPr>
          <p:cNvSpPr txBox="1"/>
          <p:nvPr/>
        </p:nvSpPr>
        <p:spPr>
          <a:xfrm>
            <a:off x="1840840" y="2048989"/>
            <a:ext cx="8016838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latin typeface="Arial Nova"/>
              </a:rPr>
              <a:t>ring the first to Jesus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B82BE5C-45CB-25A5-0F6A-1846732F2BC7}"/>
              </a:ext>
            </a:extLst>
          </p:cNvPr>
          <p:cNvSpPr txBox="1"/>
          <p:nvPr/>
        </p:nvSpPr>
        <p:spPr>
          <a:xfrm>
            <a:off x="301645" y="2857903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I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9F14143-3553-8A37-0CA3-D6DAEE933871}"/>
              </a:ext>
            </a:extLst>
          </p:cNvPr>
          <p:cNvSpPr txBox="1"/>
          <p:nvPr/>
        </p:nvSpPr>
        <p:spPr>
          <a:xfrm>
            <a:off x="301645" y="4338178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G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8D99F69-0F64-97AD-3E7B-9F89FF5827C7}"/>
              </a:ext>
            </a:extLst>
          </p:cNvPr>
          <p:cNvSpPr txBox="1"/>
          <p:nvPr/>
        </p:nvSpPr>
        <p:spPr>
          <a:xfrm>
            <a:off x="3365489" y="3765844"/>
            <a:ext cx="7451194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>
                <a:latin typeface="Arial Nova"/>
              </a:rPr>
              <a:t>“Taking the five loaves</a:t>
            </a:r>
          </a:p>
          <a:p>
            <a:pPr algn="ctr"/>
            <a:r>
              <a:rPr lang="en-US" sz="4400" i="1" dirty="0">
                <a:latin typeface="Arial Nova"/>
              </a:rPr>
              <a:t>and two fish [that had been brought to Jesus] …”</a:t>
            </a:r>
          </a:p>
        </p:txBody>
      </p:sp>
    </p:spTree>
    <p:extLst>
      <p:ext uri="{BB962C8B-B14F-4D97-AF65-F5344CB8AC3E}">
        <p14:creationId xmlns:p14="http://schemas.microsoft.com/office/powerpoint/2010/main" val="33645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2BEB104-0827-99CD-2F76-D4FFAB071DCC}"/>
              </a:ext>
            </a:extLst>
          </p:cNvPr>
          <p:cNvSpPr txBox="1"/>
          <p:nvPr/>
        </p:nvSpPr>
        <p:spPr>
          <a:xfrm>
            <a:off x="327198" y="1570602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B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D8F0B131-DBD1-EFAE-812A-80B810B4550E}"/>
              </a:ext>
            </a:extLst>
          </p:cNvPr>
          <p:cNvSpPr txBox="1"/>
          <p:nvPr/>
        </p:nvSpPr>
        <p:spPr>
          <a:xfrm>
            <a:off x="0" y="751314"/>
            <a:ext cx="6730978" cy="10772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7000" dirty="0">
                <a:solidFill>
                  <a:schemeClr val="bg1"/>
                </a:solidFill>
                <a:latin typeface="Anton"/>
              </a:rPr>
              <a:t>THINK</a:t>
            </a:r>
            <a:r>
              <a:rPr lang="en-US" sz="7000" dirty="0">
                <a:solidFill>
                  <a:srgbClr val="000000"/>
                </a:solidFill>
                <a:latin typeface="Anton"/>
              </a:rPr>
              <a:t> </a:t>
            </a:r>
            <a:r>
              <a:rPr lang="en-US" sz="7000" dirty="0">
                <a:solidFill>
                  <a:schemeClr val="bg1">
                    <a:lumMod val="85000"/>
                  </a:schemeClr>
                </a:solidFill>
                <a:latin typeface="Anton"/>
              </a:rPr>
              <a:t>KINGDOM</a:t>
            </a:r>
          </a:p>
        </p:txBody>
      </p:sp>
      <p:sp>
        <p:nvSpPr>
          <p:cNvPr id="2" name="TextBox 7">
            <a:extLst>
              <a:ext uri="{FF2B5EF4-FFF2-40B4-BE49-F238E27FC236}">
                <a16:creationId xmlns:a16="http://schemas.microsoft.com/office/drawing/2014/main" id="{39AEC8E7-54DD-1CE1-F9DE-79DA21414DD0}"/>
              </a:ext>
            </a:extLst>
          </p:cNvPr>
          <p:cNvSpPr txBox="1"/>
          <p:nvPr/>
        </p:nvSpPr>
        <p:spPr>
          <a:xfrm>
            <a:off x="1513293" y="3600825"/>
            <a:ext cx="9050073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5500" b="1" dirty="0" err="1">
                <a:solidFill>
                  <a:schemeClr val="bg1"/>
                </a:solidFill>
                <a:latin typeface="Arial Nova"/>
              </a:rPr>
              <a:t>ncline</a:t>
            </a:r>
            <a:r>
              <a:rPr lang="en-US" sz="5500" b="1" dirty="0">
                <a:solidFill>
                  <a:schemeClr val="bg1"/>
                </a:solidFill>
                <a:latin typeface="Arial Nova"/>
              </a:rPr>
              <a:t> your heart to His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6B82BE5C-45CB-25A5-0F6A-1846732F2BC7}"/>
              </a:ext>
            </a:extLst>
          </p:cNvPr>
          <p:cNvSpPr txBox="1"/>
          <p:nvPr/>
        </p:nvSpPr>
        <p:spPr>
          <a:xfrm>
            <a:off x="301645" y="2857903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I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E9F14143-3553-8A37-0CA3-D6DAEE933871}"/>
              </a:ext>
            </a:extLst>
          </p:cNvPr>
          <p:cNvSpPr txBox="1"/>
          <p:nvPr/>
        </p:nvSpPr>
        <p:spPr>
          <a:xfrm>
            <a:off x="301645" y="4338178"/>
            <a:ext cx="1897418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2500" dirty="0">
                <a:solidFill>
                  <a:srgbClr val="D02C26"/>
                </a:solidFill>
                <a:latin typeface="FatFrank Heavy" pitchFamily="2" charset="77"/>
              </a:rPr>
              <a:t>G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98D99F69-0F64-97AD-3E7B-9F89FF5827C7}"/>
              </a:ext>
            </a:extLst>
          </p:cNvPr>
          <p:cNvSpPr txBox="1"/>
          <p:nvPr/>
        </p:nvSpPr>
        <p:spPr>
          <a:xfrm>
            <a:off x="3612995" y="4829323"/>
            <a:ext cx="8041334" cy="13542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4400" i="1" dirty="0">
                <a:latin typeface="Arial Nova"/>
              </a:rPr>
              <a:t>“looking up to heaven, He gave thanks and broke the loaves.”</a:t>
            </a:r>
          </a:p>
        </p:txBody>
      </p:sp>
    </p:spTree>
    <p:extLst>
      <p:ext uri="{BB962C8B-B14F-4D97-AF65-F5344CB8AC3E}">
        <p14:creationId xmlns:p14="http://schemas.microsoft.com/office/powerpoint/2010/main" val="2052348532"/>
      </p:ext>
    </p:extLst>
  </p:cSld>
  <p:clrMapOvr>
    <a:masterClrMapping/>
  </p:clrMapOvr>
</p:sld>
</file>

<file path=ppt/theme/theme1.xml><?xml version="1.0" encoding="utf-8"?>
<a:theme xmlns:a="http://schemas.openxmlformats.org/drawingml/2006/main" name="Markde for a New Begin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kde for a New Beginning" id="{5067D931-A915-1941-9C2A-E12BE15E30EF}" vid="{1F4CEA2D-1B22-2C49-B750-ED12A200AB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9397</TotalTime>
  <Words>1242</Words>
  <Application>Microsoft Office PowerPoint</Application>
  <PresentationFormat>Widescreen</PresentationFormat>
  <Paragraphs>217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Markde for a New Beginning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Franco</dc:creator>
  <cp:lastModifiedBy>Shawn Franco</cp:lastModifiedBy>
  <cp:revision>16</cp:revision>
  <dcterms:created xsi:type="dcterms:W3CDTF">2023-09-08T15:26:39Z</dcterms:created>
  <dcterms:modified xsi:type="dcterms:W3CDTF">2023-11-19T18:59:02Z</dcterms:modified>
</cp:coreProperties>
</file>