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sldIdLst>
    <p:sldId id="256" r:id="rId2"/>
    <p:sldId id="338" r:id="rId3"/>
    <p:sldId id="332" r:id="rId4"/>
    <p:sldId id="346" r:id="rId5"/>
    <p:sldId id="302" r:id="rId6"/>
    <p:sldId id="349" r:id="rId7"/>
    <p:sldId id="335" r:id="rId8"/>
    <p:sldId id="337" r:id="rId9"/>
    <p:sldId id="336" r:id="rId10"/>
    <p:sldId id="350" r:id="rId11"/>
    <p:sldId id="342" r:id="rId12"/>
    <p:sldId id="343" r:id="rId13"/>
    <p:sldId id="344" r:id="rId14"/>
    <p:sldId id="345" r:id="rId15"/>
    <p:sldId id="352" r:id="rId16"/>
    <p:sldId id="3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C26"/>
    <a:srgbClr val="E99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6"/>
    <p:restoredTop sz="78464"/>
  </p:normalViewPr>
  <p:slideViewPr>
    <p:cSldViewPr snapToGrid="0" showGuides="1">
      <p:cViewPr varScale="1">
        <p:scale>
          <a:sx n="94" d="100"/>
          <a:sy n="94" d="100"/>
        </p:scale>
        <p:origin x="1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D75BD-5737-8741-9059-3A5032980BC8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FACF-37A8-574E-B69D-44748C58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a time you really changed without someone’s help or example or love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1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KINGDOM IS FAMILY 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KW - CROWD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KS - ISOLATION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to give this Christmas -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beginnings with God’s people in new 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need more money - you need more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57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Take nothing for the journey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so </a:t>
            </a:r>
            <a:r>
              <a:rPr lang="en-US" dirty="0" err="1"/>
              <a:t>inlove</a:t>
            </a:r>
            <a:r>
              <a:rPr lang="en-US" dirty="0"/>
              <a:t> with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Money = control, appearances, narcissism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we don’t let go - grow tired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Jesus- life does not consist in the abundance of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(try to hug someone with too full hands -carrying too much)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settle for earthly </a:t>
            </a:r>
            <a:r>
              <a:rPr lang="en-US" dirty="0" err="1"/>
              <a:t>subsistutes</a:t>
            </a:r>
            <a:r>
              <a:rPr lang="en-US" dirty="0"/>
              <a:t> - Edgar give his bible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up your reputation, your control, </a:t>
            </a:r>
            <a:r>
              <a:rPr lang="en-US" dirty="0" err="1"/>
              <a:t>appreance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Stop blessing what is killing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give without loving - you can’t love without giving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people - forgiveness, take authority over spiritual battle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Invite the holy spirit and pray </a:t>
            </a:r>
            <a:r>
              <a:rPr lang="en-US" dirty="0" err="1"/>
              <a:t>ofr</a:t>
            </a:r>
            <a:r>
              <a:rPr lang="en-US" dirty="0"/>
              <a:t> healing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5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have a purpose (not pleasure, not meaningless)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You’re empty until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 you start - give to Jesus - baptism, future, what you know to unknown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will see this again and again - kingdom of God we give to live in abundance - we don’t hoard - leaves us empty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5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0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4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new became newer | become greater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Sent to unknown - Peter never had interacted with gentiles / left Israel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0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Doesn’t say gave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Each day is a new day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Enemy continually tempts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Time is not the solution for anything - obedience 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I’m not as good or like - we don’t need more of the same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Consecrate / Comparison / condemn is lie of this world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 don’t knowhow - kingdom of abundance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74830152-3EAE-5E9F-4830-C506EB3F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D8543AA3-09D9-6144-2BFC-3D4573A8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4B2B1E24-1272-A7FB-DB94-6933808B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021812CA-CB22-020A-C037-EE720A41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text and a fingerprint&#10;&#10;Description automatically generated">
            <a:extLst>
              <a:ext uri="{FF2B5EF4-FFF2-40B4-BE49-F238E27FC236}">
                <a16:creationId xmlns:a16="http://schemas.microsoft.com/office/drawing/2014/main" id="{3545B783-0D7A-113C-0D34-232C974DF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5"/>
            <a:ext cx="10904538" cy="2031434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latin typeface="Helvetica" pitchFamily="2" charset="0"/>
              </a:rPr>
              <a:t>What is the healthy way to know what to give?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200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solidFill>
                  <a:schemeClr val="bg1"/>
                </a:solidFill>
                <a:latin typeface="Helvetica" pitchFamily="2" charset="0"/>
              </a:rPr>
              <a:t>Mark 6:7-13</a:t>
            </a:r>
          </a:p>
          <a:p>
            <a:endParaRPr lang="en-US" sz="5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5"/>
            <a:ext cx="10904538" cy="2031434"/>
          </a:xfrm>
        </p:spPr>
        <p:txBody>
          <a:bodyPr anchor="t"/>
          <a:lstStyle/>
          <a:p>
            <a:r>
              <a:rPr lang="en-US" sz="4200" dirty="0">
                <a:latin typeface="Helvetica" pitchFamily="2" charset="0"/>
              </a:rPr>
              <a:t>JESUS CALLS US TO GIVE SO:</a:t>
            </a:r>
          </a:p>
          <a:p>
            <a:r>
              <a:rPr lang="en-US" sz="5000" dirty="0">
                <a:solidFill>
                  <a:schemeClr val="bg1"/>
                </a:solidFill>
                <a:latin typeface="Helvetica" pitchFamily="2" charset="0"/>
              </a:rPr>
              <a:t>WE WILL BE TOGETHER</a:t>
            </a: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86D019A-87DA-AB3E-FDEF-38F7EF7D0D67}"/>
              </a:ext>
            </a:extLst>
          </p:cNvPr>
          <p:cNvSpPr txBox="1">
            <a:spLocks/>
          </p:cNvSpPr>
          <p:nvPr/>
        </p:nvSpPr>
        <p:spPr>
          <a:xfrm>
            <a:off x="643731" y="3429000"/>
            <a:ext cx="10904538" cy="2485293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“Calling the Twelve to him, he sent them out two by two”</a:t>
            </a:r>
          </a:p>
          <a:p>
            <a:r>
              <a:rPr lang="en-US" sz="3000" b="0" dirty="0">
                <a:solidFill>
                  <a:schemeClr val="bg1"/>
                </a:solidFill>
                <a:latin typeface="Helvetica" pitchFamily="2" charset="0"/>
              </a:rPr>
              <a:t>MARK </a:t>
            </a:r>
            <a:r>
              <a:rPr lang="en-US" sz="3000" b="0" dirty="0">
                <a:solidFill>
                  <a:schemeClr val="bg1"/>
                </a:solidFill>
                <a:effectLst/>
                <a:latin typeface="Helvetica" pitchFamily="2" charset="0"/>
              </a:rPr>
              <a:t>6:7</a:t>
            </a:r>
            <a:endParaRPr lang="en-US" sz="3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9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5"/>
            <a:ext cx="10904538" cy="2031434"/>
          </a:xfrm>
        </p:spPr>
        <p:txBody>
          <a:bodyPr anchor="t"/>
          <a:lstStyle/>
          <a:p>
            <a:r>
              <a:rPr lang="en-US" sz="4200" dirty="0">
                <a:latin typeface="Helvetica" pitchFamily="2" charset="0"/>
              </a:rPr>
              <a:t>JESUS CALLS US TO GIVE TO:</a:t>
            </a:r>
          </a:p>
          <a:p>
            <a:r>
              <a:rPr lang="en-US" sz="4300" dirty="0">
                <a:solidFill>
                  <a:schemeClr val="bg1"/>
                </a:solidFill>
                <a:latin typeface="Helvetica" pitchFamily="2" charset="0"/>
              </a:rPr>
              <a:t>RECEIVE WHAT ONLY HE CAN GIVE</a:t>
            </a: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86D019A-87DA-AB3E-FDEF-38F7EF7D0D67}"/>
              </a:ext>
            </a:extLst>
          </p:cNvPr>
          <p:cNvSpPr txBox="1">
            <a:spLocks/>
          </p:cNvSpPr>
          <p:nvPr/>
        </p:nvSpPr>
        <p:spPr>
          <a:xfrm>
            <a:off x="1155510" y="3429000"/>
            <a:ext cx="9880979" cy="2485293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“Take nothing for the journey except a staff—no bread, no bag, no money in your belts.” </a:t>
            </a:r>
          </a:p>
          <a:p>
            <a:r>
              <a:rPr lang="en-US" sz="3500" b="0" dirty="0">
                <a:solidFill>
                  <a:schemeClr val="bg1"/>
                </a:solidFill>
                <a:effectLst/>
                <a:latin typeface="Helvetica" pitchFamily="2" charset="0"/>
              </a:rPr>
              <a:t>MARK 6:8</a:t>
            </a:r>
            <a:endParaRPr lang="en-US" sz="35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3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5"/>
            <a:ext cx="10904538" cy="2031434"/>
          </a:xfrm>
        </p:spPr>
        <p:txBody>
          <a:bodyPr anchor="t"/>
          <a:lstStyle/>
          <a:p>
            <a:r>
              <a:rPr lang="en-US" sz="4200" dirty="0">
                <a:latin typeface="Helvetica" pitchFamily="2" charset="0"/>
              </a:rPr>
              <a:t>JESUS CALLS US TO GIVE SO:</a:t>
            </a:r>
          </a:p>
          <a:p>
            <a:r>
              <a:rPr lang="en-US" sz="5000" dirty="0">
                <a:solidFill>
                  <a:schemeClr val="bg1"/>
                </a:solidFill>
                <a:latin typeface="Helvetica" pitchFamily="2" charset="0"/>
              </a:rPr>
              <a:t>OTHERS CAN BE SET FREE</a:t>
            </a: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86D019A-87DA-AB3E-FDEF-38F7EF7D0D67}"/>
              </a:ext>
            </a:extLst>
          </p:cNvPr>
          <p:cNvSpPr txBox="1">
            <a:spLocks/>
          </p:cNvSpPr>
          <p:nvPr/>
        </p:nvSpPr>
        <p:spPr>
          <a:xfrm>
            <a:off x="643731" y="3072076"/>
            <a:ext cx="10904538" cy="2485293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“They went out and preached that people should repent. They drove out many demons and anointed many sick people with oil and healed them.”</a:t>
            </a:r>
          </a:p>
          <a:p>
            <a:r>
              <a:rPr lang="en-US" sz="3000" dirty="0">
                <a:solidFill>
                  <a:schemeClr val="bg1"/>
                </a:solidFill>
                <a:latin typeface="Helvetica" pitchFamily="2" charset="0"/>
              </a:rPr>
              <a:t>MARK 6:12-13</a:t>
            </a:r>
            <a:endParaRPr lang="en-US" sz="3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0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5"/>
            <a:ext cx="10904538" cy="2031434"/>
          </a:xfrm>
        </p:spPr>
        <p:txBody>
          <a:bodyPr anchor="t"/>
          <a:lstStyle/>
          <a:p>
            <a:r>
              <a:rPr lang="en-US" sz="4200" dirty="0">
                <a:latin typeface="Helvetica" pitchFamily="2" charset="0"/>
              </a:rPr>
              <a:t>JESUS CALLS US TO GIVE SO:</a:t>
            </a:r>
          </a:p>
          <a:p>
            <a:r>
              <a:rPr lang="en-US" sz="5000" dirty="0">
                <a:solidFill>
                  <a:schemeClr val="bg1"/>
                </a:solidFill>
                <a:latin typeface="Helvetica" pitchFamily="2" charset="0"/>
              </a:rPr>
              <a:t>YOU CAN BE FULL</a:t>
            </a: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86D019A-87DA-AB3E-FDEF-38F7EF7D0D67}"/>
              </a:ext>
            </a:extLst>
          </p:cNvPr>
          <p:cNvSpPr txBox="1">
            <a:spLocks/>
          </p:cNvSpPr>
          <p:nvPr/>
        </p:nvSpPr>
        <p:spPr>
          <a:xfrm>
            <a:off x="643731" y="3183340"/>
            <a:ext cx="10904538" cy="2485293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“Give, and it will be given to you. A good measure, pressed down, shaken together and running over, will be poured into your lap.” </a:t>
            </a:r>
          </a:p>
          <a:p>
            <a:r>
              <a:rPr lang="en-US" sz="3000" dirty="0">
                <a:solidFill>
                  <a:schemeClr val="bg1"/>
                </a:solidFill>
                <a:latin typeface="Helvetica" pitchFamily="2" charset="0"/>
              </a:rPr>
              <a:t>LUKE 6:38 | MARK 4:24-25</a:t>
            </a:r>
            <a:endParaRPr lang="en-US" sz="3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3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64526"/>
            <a:ext cx="10904538" cy="2031434"/>
          </a:xfrm>
        </p:spPr>
        <p:txBody>
          <a:bodyPr anchor="t"/>
          <a:lstStyle/>
          <a:p>
            <a:r>
              <a:rPr lang="en-US" sz="7000" dirty="0">
                <a:latin typeface="Helvetica" pitchFamily="2" charset="0"/>
              </a:rPr>
              <a:t>TOGETHER WE GIVE </a:t>
            </a: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4300" b="0" dirty="0">
                <a:solidFill>
                  <a:schemeClr val="bg1"/>
                </a:solidFill>
                <a:latin typeface="Helvetica" pitchFamily="2" charset="0"/>
              </a:rPr>
              <a:t>As we give so that we will grow together in Christ and live for others to be free, we will be filled</a:t>
            </a:r>
          </a:p>
          <a:p>
            <a:r>
              <a:rPr lang="en-US" sz="4300" b="0" dirty="0">
                <a:solidFill>
                  <a:schemeClr val="bg1"/>
                </a:solidFill>
                <a:latin typeface="Helvetica" pitchFamily="2" charset="0"/>
              </a:rPr>
              <a:t>with the Kingdom’s abundant life</a:t>
            </a:r>
          </a:p>
          <a:p>
            <a:r>
              <a:rPr lang="en-US" sz="4300" b="0" dirty="0">
                <a:solidFill>
                  <a:schemeClr val="bg1"/>
                </a:solidFill>
                <a:latin typeface="Helvetica" pitchFamily="2" charset="0"/>
              </a:rPr>
              <a:t>(all things will stay new!)</a:t>
            </a:r>
          </a:p>
          <a:p>
            <a:endParaRPr lang="en-US" sz="43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8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CC40E6-BB2E-9EE6-C94E-1AEEF5C14E91}"/>
              </a:ext>
            </a:extLst>
          </p:cNvPr>
          <p:cNvSpPr txBox="1">
            <a:spLocks/>
          </p:cNvSpPr>
          <p:nvPr/>
        </p:nvSpPr>
        <p:spPr>
          <a:xfrm>
            <a:off x="643731" y="679939"/>
            <a:ext cx="10904538" cy="5052646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dirty="0">
                <a:latin typeface="Helvetica" pitchFamily="2" charset="0"/>
              </a:rPr>
              <a:t>Together We Give</a:t>
            </a:r>
            <a:endParaRPr lang="en-US" sz="5000" dirty="0">
              <a:effectLst/>
              <a:latin typeface="Helvetica" pitchFamily="2" charset="0"/>
            </a:endParaRPr>
          </a:p>
          <a:p>
            <a:pPr algn="l"/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latin typeface="Helvetica" pitchFamily="2" charset="0"/>
              </a:rPr>
              <a:t>Salvation		  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In “the crowd” 	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latin typeface="Helvetica" pitchFamily="2" charset="0"/>
              </a:rPr>
              <a:t>Water Baptism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	  Called to follow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latin typeface="Helvetica" pitchFamily="2" charset="0"/>
              </a:rPr>
              <a:t>Membership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	  Called to become a sent 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latin typeface="Helvetica" pitchFamily="2" charset="0"/>
              </a:rPr>
              <a:t>Family/Work/Group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	  Sent out to the known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latin typeface="Helvetica" pitchFamily="2" charset="0"/>
              </a:rPr>
              <a:t>Ministry Team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	  Sent out to the unknown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latin typeface="Helvetica" pitchFamily="2" charset="0"/>
              </a:rPr>
              <a:t>Spirit Baptism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	  Brought to a greater way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latin typeface="Helvetica" pitchFamily="2" charset="0"/>
              </a:rPr>
              <a:t>Eternal Legacy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	  Poured out his life</a:t>
            </a:r>
          </a:p>
        </p:txBody>
      </p:sp>
    </p:spTree>
    <p:extLst>
      <p:ext uri="{BB962C8B-B14F-4D97-AF65-F5344CB8AC3E}">
        <p14:creationId xmlns:p14="http://schemas.microsoft.com/office/powerpoint/2010/main" val="379909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5"/>
            <a:ext cx="10904538" cy="2031434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latin typeface="Helvetica" pitchFamily="2" charset="0"/>
              </a:rPr>
              <a:t>How do I keep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latin typeface="Helvetica" pitchFamily="2" charset="0"/>
              </a:rPr>
              <a:t>God’s new beginnings new and growing stronger?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200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solidFill>
                  <a:schemeClr val="bg1"/>
                </a:solidFill>
                <a:latin typeface="Helvetica" pitchFamily="2" charset="0"/>
              </a:rPr>
              <a:t>Mark 6:7-13</a:t>
            </a:r>
          </a:p>
          <a:p>
            <a:endParaRPr lang="en-US" sz="5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6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CC16D-C745-E62E-7449-9071E971C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60176"/>
              </p:ext>
            </p:extLst>
          </p:nvPr>
        </p:nvGraphicFramePr>
        <p:xfrm>
          <a:off x="0" y="2935470"/>
          <a:ext cx="12192000" cy="3901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21122">
                  <a:extLst>
                    <a:ext uri="{9D8B030D-6E8A-4147-A177-3AD203B41FA5}">
                      <a16:colId xmlns:a16="http://schemas.microsoft.com/office/drawing/2014/main" val="4277591275"/>
                    </a:ext>
                  </a:extLst>
                </a:gridCol>
                <a:gridCol w="4656725">
                  <a:extLst>
                    <a:ext uri="{9D8B030D-6E8A-4147-A177-3AD203B41FA5}">
                      <a16:colId xmlns:a16="http://schemas.microsoft.com/office/drawing/2014/main" val="2815909503"/>
                    </a:ext>
                  </a:extLst>
                </a:gridCol>
                <a:gridCol w="4014153">
                  <a:extLst>
                    <a:ext uri="{9D8B030D-6E8A-4147-A177-3AD203B41FA5}">
                      <a16:colId xmlns:a16="http://schemas.microsoft.com/office/drawing/2014/main" val="442297465"/>
                    </a:ext>
                  </a:extLst>
                </a:gridCol>
              </a:tblGrid>
              <a:tr h="619931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God 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</a:rPr>
                        <a:t>Kingdom Of This World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Satan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684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Gives Life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Empty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Takes Life [Death] 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81203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Holy Spirit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Sinful Flesh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Unclean Spirits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7543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Freedom [Peace]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1" dirty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3700" b="0" dirty="0"/>
                        <a:t>ontrol [Fear]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Slavery [Addiction]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9180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Truth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1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3700" b="0"/>
                        <a:t>ppearances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Lies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1845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Humility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1" dirty="0">
                          <a:solidFill>
                            <a:srgbClr val="002060"/>
                          </a:solidFill>
                        </a:rPr>
                        <a:t>N</a:t>
                      </a:r>
                      <a:r>
                        <a:rPr lang="en-US" sz="3700" b="0" dirty="0"/>
                        <a:t>arcissism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Pride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41582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72E5CB9-6F61-31BC-2EF2-90B949134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80" y="592590"/>
            <a:ext cx="11498580" cy="1242509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“Jesus rebuked Peter. “Get behind me, Satan! You do not have in mind the things of God, but the things of men [this world].” - Mark 8:33</a:t>
            </a:r>
          </a:p>
        </p:txBody>
      </p:sp>
    </p:spTree>
    <p:extLst>
      <p:ext uri="{BB962C8B-B14F-4D97-AF65-F5344CB8AC3E}">
        <p14:creationId xmlns:p14="http://schemas.microsoft.com/office/powerpoint/2010/main" val="122745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CC16D-C745-E62E-7449-9071E971C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75650"/>
              </p:ext>
            </p:extLst>
          </p:nvPr>
        </p:nvGraphicFramePr>
        <p:xfrm>
          <a:off x="0" y="167640"/>
          <a:ext cx="12192000" cy="6522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21122">
                  <a:extLst>
                    <a:ext uri="{9D8B030D-6E8A-4147-A177-3AD203B41FA5}">
                      <a16:colId xmlns:a16="http://schemas.microsoft.com/office/drawing/2014/main" val="4277591275"/>
                    </a:ext>
                  </a:extLst>
                </a:gridCol>
                <a:gridCol w="4656725">
                  <a:extLst>
                    <a:ext uri="{9D8B030D-6E8A-4147-A177-3AD203B41FA5}">
                      <a16:colId xmlns:a16="http://schemas.microsoft.com/office/drawing/2014/main" val="2815909503"/>
                    </a:ext>
                  </a:extLst>
                </a:gridCol>
                <a:gridCol w="4014153">
                  <a:extLst>
                    <a:ext uri="{9D8B030D-6E8A-4147-A177-3AD203B41FA5}">
                      <a16:colId xmlns:a16="http://schemas.microsoft.com/office/drawing/2014/main" val="442297465"/>
                    </a:ext>
                  </a:extLst>
                </a:gridCol>
              </a:tblGrid>
              <a:tr h="619931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God 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</a:rPr>
                        <a:t>Kingdom Of This World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Satan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684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Gives Life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Empty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Takes Life [Death] 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81203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Holy Spirit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Sinful Flesh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Unclean Spirits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7543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Freedom [Peace]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1" dirty="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3700" b="0" dirty="0"/>
                        <a:t>ontrol [Fear]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Slavery [Addiction]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9180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Truth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1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3700" b="0"/>
                        <a:t>ppearances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Lies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1845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Humility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b="1" dirty="0">
                          <a:solidFill>
                            <a:srgbClr val="002060"/>
                          </a:solidFill>
                        </a:rPr>
                        <a:t>N</a:t>
                      </a:r>
                      <a:r>
                        <a:rPr lang="en-US" sz="3700" b="0" dirty="0"/>
                        <a:t>arcissism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Pride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41582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/>
                        <a:t>Abundance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Scarcity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38967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Abundance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Scarcity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7804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New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Temporary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0556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Hoard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Steal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8076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0D2F326-A8AA-BE07-A373-8D5029BFE07C}"/>
              </a:ext>
            </a:extLst>
          </p:cNvPr>
          <p:cNvSpPr/>
          <p:nvPr/>
        </p:nvSpPr>
        <p:spPr>
          <a:xfrm>
            <a:off x="0" y="4064216"/>
            <a:ext cx="12192000" cy="6550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1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CC40E6-BB2E-9EE6-C94E-1AEEF5C14E91}"/>
              </a:ext>
            </a:extLst>
          </p:cNvPr>
          <p:cNvSpPr txBox="1">
            <a:spLocks/>
          </p:cNvSpPr>
          <p:nvPr/>
        </p:nvSpPr>
        <p:spPr>
          <a:xfrm>
            <a:off x="643731" y="1125415"/>
            <a:ext cx="10904538" cy="460716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Jesus went up on a mountainside and </a:t>
            </a:r>
            <a:r>
              <a:rPr lang="en-US" sz="4200" b="0" i="1" dirty="0">
                <a:effectLst/>
                <a:latin typeface="Helvetica" pitchFamily="2" charset="0"/>
              </a:rPr>
              <a:t>called</a:t>
            </a:r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 to him those he wanted, and they came to him. - Mark 3:13</a:t>
            </a:r>
          </a:p>
          <a:p>
            <a:endParaRPr lang="en-US" sz="4200" b="0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4200" b="0" i="1" dirty="0">
                <a:effectLst/>
                <a:latin typeface="Helvetica" pitchFamily="2" charset="0"/>
              </a:rPr>
              <a:t>Calling</a:t>
            </a:r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 the Twelve to him, he sent them out two by two and gave them authority over evil spirits.  - Mark 6:7</a:t>
            </a:r>
            <a:endParaRPr lang="en-US" sz="4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4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CC40E6-BB2E-9EE6-C94E-1AEEF5C14E91}"/>
              </a:ext>
            </a:extLst>
          </p:cNvPr>
          <p:cNvSpPr txBox="1">
            <a:spLocks/>
          </p:cNvSpPr>
          <p:nvPr/>
        </p:nvSpPr>
        <p:spPr>
          <a:xfrm>
            <a:off x="643731" y="679939"/>
            <a:ext cx="10904538" cy="5052646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dirty="0">
                <a:latin typeface="Helvetica" pitchFamily="2" charset="0"/>
              </a:rPr>
              <a:t>PETER’S JOURNEY AS A DISCIPLE</a:t>
            </a:r>
            <a:endParaRPr lang="en-US" sz="3500" dirty="0">
              <a:effectLst/>
              <a:latin typeface="Helvetica" pitchFamily="2" charset="0"/>
            </a:endParaRPr>
          </a:p>
          <a:p>
            <a:pPr algn="l"/>
            <a:endParaRPr lang="en-US" sz="1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[Mk 1:16] 	In “the crowd”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[Mk 1:17] 	Called to follow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[Mk 3:16] 	Called to become a sent out 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[Mk 6:7]	Sent out to the known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[Mk 16:15]	Sent out to the unknown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[Acts 11:9]	Brought to a greater Kingdom way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[Jn 21:19]	Poured out his life for the eternal</a:t>
            </a:r>
          </a:p>
        </p:txBody>
      </p:sp>
    </p:spTree>
    <p:extLst>
      <p:ext uri="{BB962C8B-B14F-4D97-AF65-F5344CB8AC3E}">
        <p14:creationId xmlns:p14="http://schemas.microsoft.com/office/powerpoint/2010/main" val="154634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5"/>
            <a:ext cx="10904538" cy="2031434"/>
          </a:xfrm>
        </p:spPr>
        <p:txBody>
          <a:bodyPr anchor="t"/>
          <a:lstStyle/>
          <a:p>
            <a:r>
              <a:rPr lang="en-US" sz="5200" dirty="0">
                <a:latin typeface="Helvetica" pitchFamily="2" charset="0"/>
              </a:rPr>
              <a:t>Kingdom Principle</a:t>
            </a:r>
          </a:p>
          <a:p>
            <a:r>
              <a:rPr lang="en-US" sz="5200" dirty="0">
                <a:solidFill>
                  <a:schemeClr val="bg1"/>
                </a:solidFill>
                <a:latin typeface="Helvetica" pitchFamily="2" charset="0"/>
              </a:rPr>
              <a:t>You grow by always giving Jesus more to go deeper</a:t>
            </a:r>
          </a:p>
          <a:p>
            <a:endParaRPr lang="en-US" sz="52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We </a:t>
            </a:r>
            <a:r>
              <a:rPr lang="en-US" sz="3500" b="0" i="1" dirty="0">
                <a:solidFill>
                  <a:schemeClr val="bg1"/>
                </a:solidFill>
                <a:latin typeface="Helvetica" pitchFamily="2" charset="0"/>
              </a:rPr>
              <a:t>continually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 give because we have an enemy who </a:t>
            </a:r>
            <a:r>
              <a:rPr lang="en-US" sz="3500" b="0" i="1" dirty="0">
                <a:solidFill>
                  <a:schemeClr val="bg1"/>
                </a:solidFill>
                <a:latin typeface="Helvetica" pitchFamily="2" charset="0"/>
              </a:rPr>
              <a:t>continually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 tempts, flesh that </a:t>
            </a:r>
            <a:r>
              <a:rPr lang="en-US" sz="3500" b="0" i="1" dirty="0">
                <a:solidFill>
                  <a:schemeClr val="bg1"/>
                </a:solidFill>
                <a:latin typeface="Helvetica" pitchFamily="2" charset="0"/>
              </a:rPr>
              <a:t>continually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 lusts, and a world that </a:t>
            </a:r>
            <a:r>
              <a:rPr lang="en-US" sz="3500" b="0" i="1" dirty="0">
                <a:solidFill>
                  <a:schemeClr val="bg1"/>
                </a:solidFill>
                <a:latin typeface="Helvetica" pitchFamily="2" charset="0"/>
              </a:rPr>
              <a:t>continually</a:t>
            </a: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 tries to fill us with counterfeits.</a:t>
            </a:r>
          </a:p>
          <a:p>
            <a:endParaRPr lang="en-US" sz="52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5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7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CC40E6-BB2E-9EE6-C94E-1AEEF5C14E91}"/>
              </a:ext>
            </a:extLst>
          </p:cNvPr>
          <p:cNvSpPr txBox="1">
            <a:spLocks/>
          </p:cNvSpPr>
          <p:nvPr/>
        </p:nvSpPr>
        <p:spPr>
          <a:xfrm>
            <a:off x="643731" y="1125415"/>
            <a:ext cx="10904538" cy="460716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Give, and it will be given to you. A good measure, pressed down, shaken together and running over, will be poured into your lap. For with the measure you use, it will be measured to you.” .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Luke 6:38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Helvetica" pitchFamily="2" charset="0"/>
            </a:endParaRPr>
          </a:p>
          <a:p>
            <a:pPr algn="l"/>
            <a:endParaRPr lang="en-US" sz="4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CC40E6-BB2E-9EE6-C94E-1AEEF5C14E91}"/>
              </a:ext>
            </a:extLst>
          </p:cNvPr>
          <p:cNvSpPr txBox="1">
            <a:spLocks/>
          </p:cNvSpPr>
          <p:nvPr/>
        </p:nvSpPr>
        <p:spPr>
          <a:xfrm>
            <a:off x="643731" y="679939"/>
            <a:ext cx="10904538" cy="5052646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latin typeface="Helvetica" pitchFamily="2" charset="0"/>
              </a:rPr>
              <a:t>TEMPTATIONS TO </a:t>
            </a:r>
            <a:r>
              <a:rPr lang="en-US" sz="3300" dirty="0">
                <a:effectLst/>
                <a:latin typeface="Helvetica" pitchFamily="2" charset="0"/>
              </a:rPr>
              <a:t>STOP GIVING</a:t>
            </a:r>
          </a:p>
          <a:p>
            <a:pPr algn="l"/>
            <a:endParaRPr lang="en-US" sz="30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I’m already doing good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I’m so tired with all I am doing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I’m focused on the family God gave me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3500" b="0" dirty="0">
              <a:solidFill>
                <a:schemeClr val="bg1"/>
              </a:solidFill>
              <a:latin typeface="Helvetica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I not ready and need more time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I’m not as good as others or like others . . 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0" dirty="0">
                <a:solidFill>
                  <a:schemeClr val="bg1"/>
                </a:solidFill>
                <a:latin typeface="Helvetica" pitchFamily="2" charset="0"/>
              </a:rPr>
              <a:t>I don’t know how to . . .</a:t>
            </a:r>
          </a:p>
        </p:txBody>
      </p:sp>
    </p:spTree>
    <p:extLst>
      <p:ext uri="{BB962C8B-B14F-4D97-AF65-F5344CB8AC3E}">
        <p14:creationId xmlns:p14="http://schemas.microsoft.com/office/powerpoint/2010/main" val="29121823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de for a New Begin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de for a New Beginning" id="{5067D931-A915-1941-9C2A-E12BE15E30EF}" vid="{1F4CEA2D-1B22-2C49-B750-ED12A200A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8798</TotalTime>
  <Words>978</Words>
  <Application>Microsoft Macintosh PowerPoint</Application>
  <PresentationFormat>Widescreen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Gotham-MediumItalic</vt:lpstr>
      <vt:lpstr>Helvetica</vt:lpstr>
      <vt:lpstr>Swiss 721 Black</vt:lpstr>
      <vt:lpstr>Markde for a New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12</cp:revision>
  <dcterms:created xsi:type="dcterms:W3CDTF">2023-09-08T15:26:39Z</dcterms:created>
  <dcterms:modified xsi:type="dcterms:W3CDTF">2023-11-09T15:19:14Z</dcterms:modified>
</cp:coreProperties>
</file>