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sldIdLst>
    <p:sldId id="256" r:id="rId5"/>
    <p:sldId id="258" r:id="rId6"/>
    <p:sldId id="266" r:id="rId7"/>
    <p:sldId id="257" r:id="rId8"/>
    <p:sldId id="262" r:id="rId9"/>
    <p:sldId id="265" r:id="rId10"/>
    <p:sldId id="268" r:id="rId11"/>
    <p:sldId id="261" r:id="rId12"/>
    <p:sldId id="263" r:id="rId13"/>
    <p:sldId id="269" r:id="rId14"/>
    <p:sldId id="260" r:id="rId15"/>
    <p:sldId id="264" r:id="rId16"/>
    <p:sldId id="270" r:id="rId17"/>
    <p:sldId id="271" r:id="rId18"/>
    <p:sldId id="272" r:id="rId19"/>
    <p:sldId id="259" r:id="rId20"/>
    <p:sldId id="274" r:id="rId21"/>
    <p:sldId id="273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F1D82-376B-4B76-8722-26A5259D20F4}" v="2" dt="2023-10-29T16:53:47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74830152-3EAE-5E9F-4830-C506EB3F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/>
              <a:t>MAIN</a:t>
            </a:r>
          </a:p>
          <a:p>
            <a:pPr lvl="0"/>
            <a:r>
              <a:rPr lang="en-US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D8543AA3-09D9-6144-2BFC-3D4573A8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/>
              <a:t>MAIN</a:t>
            </a:r>
          </a:p>
          <a:p>
            <a:pPr lvl="0"/>
            <a:r>
              <a:rPr lang="en-US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1974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4B2B1E24-1272-A7FB-DB94-6933808B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021812CA-CB22-020A-C037-EE720A41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7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text and a fingerprint&#10;&#10;Description automatically generated">
            <a:extLst>
              <a:ext uri="{FF2B5EF4-FFF2-40B4-BE49-F238E27FC236}">
                <a16:creationId xmlns:a16="http://schemas.microsoft.com/office/drawing/2014/main" id="{3545B783-0D7A-113C-0D34-232C974DF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57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5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 lIns="91440" tIns="45720" rIns="91440" bIns="45720" anchor="ctr"/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In moments of rest, </a:t>
            </a:r>
            <a:r>
              <a:rPr lang="en-US" sz="8800" dirty="0">
                <a:solidFill>
                  <a:srgbClr val="D02C27"/>
                </a:solidFill>
                <a:latin typeface="Swiss 721 Black"/>
                <a:sym typeface="Swiss 721 Black"/>
              </a:rPr>
              <a:t>we are refilled</a:t>
            </a:r>
            <a:endParaRPr lang="en-US" sz="8800" dirty="0">
              <a:solidFill>
                <a:srgbClr val="D02C27"/>
              </a:solidFill>
              <a:sym typeface="Swiss 721 Black"/>
            </a:endParaRPr>
          </a:p>
        </p:txBody>
      </p:sp>
    </p:spTree>
    <p:extLst>
      <p:ext uri="{BB962C8B-B14F-4D97-AF65-F5344CB8AC3E}">
        <p14:creationId xmlns:p14="http://schemas.microsoft.com/office/powerpoint/2010/main" val="176223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/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</a:rPr>
              <a:t>Be Patient for </a:t>
            </a:r>
            <a:br>
              <a:rPr lang="en-US" sz="8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8800" dirty="0">
                <a:solidFill>
                  <a:srgbClr val="D02C27"/>
                </a:solidFill>
              </a:rPr>
              <a:t>the Harvest</a:t>
            </a:r>
          </a:p>
        </p:txBody>
      </p:sp>
    </p:spTree>
    <p:extLst>
      <p:ext uri="{BB962C8B-B14F-4D97-AF65-F5344CB8AC3E}">
        <p14:creationId xmlns:p14="http://schemas.microsoft.com/office/powerpoint/2010/main" val="140486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E819E-9839-44F4-9B4C-95E86B71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213131"/>
            <a:ext cx="10904538" cy="954087"/>
          </a:xfrm>
        </p:spPr>
        <p:txBody>
          <a:bodyPr/>
          <a:lstStyle/>
          <a:p>
            <a:r>
              <a:rPr lang="en-US" sz="4800" i="1" dirty="0"/>
              <a:t>Mark 4:28-29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4689-8FC1-1D19-27ED-5FF4CA380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384706"/>
            <a:ext cx="10904538" cy="3535327"/>
          </a:xfrm>
        </p:spPr>
        <p:txBody>
          <a:bodyPr/>
          <a:lstStyle/>
          <a:p>
            <a:r>
              <a:rPr lang="en-US" sz="3600" i="1" baseline="30000"/>
              <a:t>28</a:t>
            </a:r>
            <a:r>
              <a:rPr lang="en-US" sz="3600" i="1"/>
              <a:t> The earth produces by itself, first the blade, then the ear, then the full grain in the ear. </a:t>
            </a:r>
            <a:r>
              <a:rPr lang="en-US" sz="3600" i="1" baseline="30000"/>
              <a:t>29</a:t>
            </a:r>
            <a:r>
              <a:rPr lang="en-US" sz="3600" i="1"/>
              <a:t> But when the grain is ripe, at once he puts in the sickle, because the harvest has come.”</a:t>
            </a:r>
          </a:p>
        </p:txBody>
      </p:sp>
    </p:spTree>
    <p:extLst>
      <p:ext uri="{BB962C8B-B14F-4D97-AF65-F5344CB8AC3E}">
        <p14:creationId xmlns:p14="http://schemas.microsoft.com/office/powerpoint/2010/main" val="113455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 lIns="91440" tIns="45720" rIns="91440" bIns="45720" anchor="ctr"/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For the harvest to come, </a:t>
            </a:r>
            <a:r>
              <a:rPr lang="en-US" sz="6600" dirty="0">
                <a:solidFill>
                  <a:srgbClr val="D02C27"/>
                </a:solidFill>
                <a:latin typeface="Swiss 721 Black"/>
                <a:sym typeface="Swiss 721 Black"/>
              </a:rPr>
              <a:t>growth and maturity must take place</a:t>
            </a:r>
            <a:endParaRPr lang="en-US" sz="6600" dirty="0">
              <a:solidFill>
                <a:srgbClr val="D02C27"/>
              </a:solidFill>
              <a:sym typeface="Swiss 721 Black"/>
            </a:endParaRPr>
          </a:p>
        </p:txBody>
      </p:sp>
    </p:spTree>
    <p:extLst>
      <p:ext uri="{BB962C8B-B14F-4D97-AF65-F5344CB8AC3E}">
        <p14:creationId xmlns:p14="http://schemas.microsoft.com/office/powerpoint/2010/main" val="221263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E819E-9839-44F4-9B4C-95E86B71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213131"/>
            <a:ext cx="10904538" cy="954087"/>
          </a:xfrm>
        </p:spPr>
        <p:txBody>
          <a:bodyPr/>
          <a:lstStyle/>
          <a:p>
            <a:r>
              <a:rPr lang="en-US" sz="4800" i="1" dirty="0"/>
              <a:t>Mark 4:28-29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4689-8FC1-1D19-27ED-5FF4CA380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384706"/>
            <a:ext cx="10904538" cy="3535327"/>
          </a:xfrm>
        </p:spPr>
        <p:txBody>
          <a:bodyPr lIns="91440" tIns="45720" rIns="91440" bIns="45720" anchor="t"/>
          <a:lstStyle/>
          <a:p>
            <a:r>
              <a:rPr lang="en-US" sz="3600" i="1" baseline="30000">
                <a:latin typeface="Gotham-MediumItalic"/>
              </a:rPr>
              <a:t>28</a:t>
            </a:r>
            <a:r>
              <a:rPr lang="en-US" sz="3600" i="1">
                <a:latin typeface="Gotham-MediumItalic"/>
              </a:rPr>
              <a:t> The earth produces by itself, first the blade, then the ear, then the full grain in the ear. </a:t>
            </a:r>
            <a:r>
              <a:rPr lang="en-US" sz="3600" i="1" baseline="30000">
                <a:latin typeface="Gotham-MediumItalic"/>
              </a:rPr>
              <a:t>29</a:t>
            </a:r>
            <a:r>
              <a:rPr lang="en-US" sz="3600" i="1">
                <a:latin typeface="Gotham-MediumItalic"/>
              </a:rPr>
              <a:t> But </a:t>
            </a:r>
            <a:r>
              <a:rPr lang="en-US" sz="3600" i="1">
                <a:solidFill>
                  <a:srgbClr val="D02C27"/>
                </a:solidFill>
                <a:latin typeface="Gotham-MediumItalic"/>
              </a:rPr>
              <a:t>when the grain is ripe</a:t>
            </a:r>
            <a:r>
              <a:rPr lang="en-US" sz="3600" i="1">
                <a:latin typeface="Gotham-MediumItalic"/>
              </a:rPr>
              <a:t>, at once he puts in the sickle, because the harvest has come.”</a:t>
            </a:r>
          </a:p>
        </p:txBody>
      </p:sp>
    </p:spTree>
    <p:extLst>
      <p:ext uri="{BB962C8B-B14F-4D97-AF65-F5344CB8AC3E}">
        <p14:creationId xmlns:p14="http://schemas.microsoft.com/office/powerpoint/2010/main" val="225594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 lIns="91440" tIns="45720" rIns="91440" bIns="45720" anchor="ctr"/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You may never get to the see the harvest of the seeds you've planted</a:t>
            </a:r>
            <a:endParaRPr lang="en-US" sz="6600" dirty="0">
              <a:solidFill>
                <a:schemeClr val="bg1">
                  <a:lumMod val="95000"/>
                </a:schemeClr>
              </a:solidFill>
              <a:sym typeface="Swiss 721 Black"/>
            </a:endParaRPr>
          </a:p>
        </p:txBody>
      </p:sp>
    </p:spTree>
    <p:extLst>
      <p:ext uri="{BB962C8B-B14F-4D97-AF65-F5344CB8AC3E}">
        <p14:creationId xmlns:p14="http://schemas.microsoft.com/office/powerpoint/2010/main" val="68608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E819E-9839-44F4-9B4C-95E86B71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476532"/>
            <a:ext cx="10904538" cy="954087"/>
          </a:xfrm>
        </p:spPr>
        <p:txBody>
          <a:bodyPr/>
          <a:lstStyle/>
          <a:p>
            <a:r>
              <a:rPr lang="en-US" sz="4800" i="1" dirty="0"/>
              <a:t>1 Corinthians 3:5-9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4689-8FC1-1D19-27ED-5FF4CA380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1296063"/>
            <a:ext cx="10904538" cy="4913905"/>
          </a:xfrm>
        </p:spPr>
        <p:txBody>
          <a:bodyPr/>
          <a:lstStyle/>
          <a:p>
            <a:r>
              <a:rPr lang="en-US" sz="3600" i="1" baseline="30000" dirty="0"/>
              <a:t>5</a:t>
            </a:r>
            <a:r>
              <a:rPr lang="en-US" sz="3600" i="1" dirty="0"/>
              <a:t> What then is Apollos? What is Paul? Servants through whom you believed, as the Lord assigned to each. </a:t>
            </a:r>
            <a:r>
              <a:rPr lang="en-US" sz="3600" i="1" baseline="30000" dirty="0"/>
              <a:t>6</a:t>
            </a:r>
            <a:r>
              <a:rPr lang="en-US" sz="3600" i="1" dirty="0"/>
              <a:t> I planted, Apollos watered, but God gave the growth. </a:t>
            </a:r>
            <a:r>
              <a:rPr lang="en-US" sz="3600" i="1" baseline="30000" dirty="0"/>
              <a:t>7</a:t>
            </a:r>
            <a:r>
              <a:rPr lang="en-US" sz="3600" i="1" dirty="0"/>
              <a:t> So neither he who plants nor he who waters is anything, but only God who gives the growth. </a:t>
            </a:r>
            <a:r>
              <a:rPr lang="en-US" sz="3600" i="1" baseline="30000" dirty="0"/>
              <a:t>8</a:t>
            </a:r>
            <a:r>
              <a:rPr lang="en-US" sz="3600" i="1" dirty="0"/>
              <a:t> He who plants and he who waters are one, and each will receive his wages according to his labor. </a:t>
            </a:r>
            <a:r>
              <a:rPr lang="en-US" sz="3600" i="1" baseline="30000" dirty="0"/>
              <a:t>9</a:t>
            </a:r>
            <a:r>
              <a:rPr lang="en-US" sz="3600" i="1" dirty="0"/>
              <a:t> For we are God's fellow workers. You are God's field, God's building.</a:t>
            </a:r>
          </a:p>
        </p:txBody>
      </p:sp>
    </p:spTree>
    <p:extLst>
      <p:ext uri="{BB962C8B-B14F-4D97-AF65-F5344CB8AC3E}">
        <p14:creationId xmlns:p14="http://schemas.microsoft.com/office/powerpoint/2010/main" val="46201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 lIns="91440" tIns="45720" rIns="91440" bIns="45720" anchor="ctr"/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We are not responsible for where the seed lands. </a:t>
            </a:r>
            <a:br>
              <a:rPr lang="en-US" sz="54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</a:br>
            <a:r>
              <a:rPr lang="en-US" sz="5400" dirty="0">
                <a:solidFill>
                  <a:srgbClr val="D02C27"/>
                </a:solidFill>
                <a:latin typeface="Swiss 721 Black"/>
                <a:sym typeface="Swiss 721 Black"/>
              </a:rPr>
              <a:t>We are responsible for scattering the seed</a:t>
            </a:r>
            <a:endParaRPr lang="en-US" sz="5400" dirty="0">
              <a:solidFill>
                <a:srgbClr val="D02C27"/>
              </a:solidFill>
              <a:sym typeface="Swiss 721 Black"/>
            </a:endParaRPr>
          </a:p>
        </p:txBody>
      </p:sp>
    </p:spTree>
    <p:extLst>
      <p:ext uri="{BB962C8B-B14F-4D97-AF65-F5344CB8AC3E}">
        <p14:creationId xmlns:p14="http://schemas.microsoft.com/office/powerpoint/2010/main" val="140602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 lIns="91440" tIns="45720" rIns="91440" bIns="45720" anchor="ctr"/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When was the last time you </a:t>
            </a:r>
            <a:r>
              <a:rPr lang="en-US" sz="6600" dirty="0">
                <a:solidFill>
                  <a:srgbClr val="D02C27"/>
                </a:solidFill>
                <a:latin typeface="Swiss 721 Black"/>
                <a:sym typeface="Swiss 721 Black"/>
              </a:rPr>
              <a:t>planted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, </a:t>
            </a:r>
            <a:r>
              <a:rPr lang="en-US" sz="6600" dirty="0">
                <a:solidFill>
                  <a:srgbClr val="D02C27"/>
                </a:solidFill>
                <a:latin typeface="Swiss 721 Black"/>
                <a:sym typeface="Swiss 721 Black"/>
              </a:rPr>
              <a:t>watered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, or </a:t>
            </a:r>
            <a:r>
              <a:rPr lang="en-US" sz="6600" dirty="0">
                <a:solidFill>
                  <a:srgbClr val="D02C27"/>
                </a:solidFill>
                <a:latin typeface="Swiss 721 Black"/>
                <a:sym typeface="Swiss 721 Black"/>
              </a:rPr>
              <a:t>harvested a seed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?</a:t>
            </a:r>
            <a:endParaRPr lang="en-US" sz="8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53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E819E-9839-44F4-9B4C-95E86B71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937967"/>
            <a:ext cx="10904538" cy="954087"/>
          </a:xfrm>
        </p:spPr>
        <p:txBody>
          <a:bodyPr lIns="91440" tIns="45720" rIns="91440" bIns="45720" anchor="ctr"/>
          <a:lstStyle/>
          <a:p>
            <a:r>
              <a:rPr lang="en-US" sz="4800" i="1" dirty="0">
                <a:latin typeface="Swiss 721 Black"/>
                <a:sym typeface="Swiss 721 Black"/>
              </a:rPr>
              <a:t>1 Corinthians 3:8</a:t>
            </a:r>
            <a:endParaRPr lang="en-US" sz="48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4689-8FC1-1D19-27ED-5FF4CA380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951847"/>
            <a:ext cx="10904538" cy="3234268"/>
          </a:xfrm>
        </p:spPr>
        <p:txBody>
          <a:bodyPr lIns="91440" tIns="45720" rIns="91440" bIns="45720" anchor="t"/>
          <a:lstStyle/>
          <a:p>
            <a:r>
              <a:rPr lang="en-US" sz="4400" i="1" dirty="0">
                <a:latin typeface="Gotham-MediumItalic"/>
              </a:rPr>
              <a:t> </a:t>
            </a:r>
            <a:r>
              <a:rPr lang="en-US" sz="4400" i="1" baseline="30000" dirty="0">
                <a:latin typeface="Gotham-MediumItalic"/>
              </a:rPr>
              <a:t>8</a:t>
            </a:r>
            <a:r>
              <a:rPr lang="en-US" sz="4400" i="1" dirty="0">
                <a:latin typeface="Gotham-MediumItalic"/>
              </a:rPr>
              <a:t> He who plants and he who waters are one, and each will receive his wages according to his labor.</a:t>
            </a:r>
          </a:p>
        </p:txBody>
      </p:sp>
    </p:spTree>
    <p:extLst>
      <p:ext uri="{BB962C8B-B14F-4D97-AF65-F5344CB8AC3E}">
        <p14:creationId xmlns:p14="http://schemas.microsoft.com/office/powerpoint/2010/main" val="25685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E819E-9839-44F4-9B4C-95E86B71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213131"/>
            <a:ext cx="10904538" cy="954087"/>
          </a:xfrm>
        </p:spPr>
        <p:txBody>
          <a:bodyPr lIns="91440" tIns="45720" rIns="91440" bIns="45720" anchor="ctr"/>
          <a:lstStyle/>
          <a:p>
            <a:r>
              <a:rPr lang="en-US" sz="8000" dirty="0">
                <a:solidFill>
                  <a:schemeClr val="bg1"/>
                </a:solidFill>
                <a:latin typeface="Swiss 721 Black"/>
                <a:sym typeface="Swiss 721 Black"/>
              </a:rPr>
              <a:t>Our Responsibility</a:t>
            </a:r>
            <a:endParaRPr lang="en-US" sz="8000" dirty="0">
              <a:solidFill>
                <a:schemeClr val="bg1"/>
              </a:solidFill>
              <a:sym typeface="Swiss 721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4689-8FC1-1D19-27ED-5FF4CA380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3129582"/>
            <a:ext cx="10904538" cy="2139754"/>
          </a:xfrm>
        </p:spPr>
        <p:txBody>
          <a:bodyPr lIns="91440" tIns="45720" rIns="91440" bIns="45720" anchor="t"/>
          <a:lstStyle/>
          <a:p>
            <a:pPr algn="ctr"/>
            <a:r>
              <a:rPr lang="en-US" sz="3600" b="1" i="1" dirty="0">
                <a:solidFill>
                  <a:srgbClr val="D02C27"/>
                </a:solidFill>
                <a:latin typeface="Gotham-MediumItalic"/>
              </a:rPr>
              <a:t>Mark 4:26-29</a:t>
            </a:r>
          </a:p>
          <a:p>
            <a:pPr algn="ctr"/>
            <a:r>
              <a:rPr lang="en-US" sz="3600" b="1" i="1" dirty="0">
                <a:solidFill>
                  <a:srgbClr val="D02C27"/>
                </a:solidFill>
                <a:latin typeface="Gotham-MediumItalic"/>
              </a:rPr>
              <a:t>Matthew 28:19-20</a:t>
            </a:r>
            <a:endParaRPr lang="en-US" sz="3600" b="1" dirty="0">
              <a:solidFill>
                <a:srgbClr val="D02C27"/>
              </a:solidFill>
              <a:latin typeface="Gotham-MediumItalic"/>
            </a:endParaRPr>
          </a:p>
          <a:p>
            <a:pPr algn="ctr"/>
            <a:r>
              <a:rPr lang="en-US" sz="3600" b="1" i="1" dirty="0">
                <a:solidFill>
                  <a:srgbClr val="D02C27"/>
                </a:solidFill>
                <a:latin typeface="Gotham-MediumItalic"/>
              </a:rPr>
              <a:t>1 Corinthians 3:5-9</a:t>
            </a:r>
          </a:p>
        </p:txBody>
      </p:sp>
    </p:spTree>
    <p:extLst>
      <p:ext uri="{BB962C8B-B14F-4D97-AF65-F5344CB8AC3E}">
        <p14:creationId xmlns:p14="http://schemas.microsoft.com/office/powerpoint/2010/main" val="169881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E819E-9839-44F4-9B4C-95E86B71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213131"/>
            <a:ext cx="10904538" cy="954087"/>
          </a:xfrm>
        </p:spPr>
        <p:txBody>
          <a:bodyPr/>
          <a:lstStyle/>
          <a:p>
            <a:r>
              <a:rPr lang="en-US" sz="4800" i="1" dirty="0"/>
              <a:t>Mark 4:26-29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4689-8FC1-1D19-27ED-5FF4CA380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384706"/>
            <a:ext cx="10904538" cy="3535327"/>
          </a:xfrm>
        </p:spPr>
        <p:txBody>
          <a:bodyPr lIns="91440" tIns="45720" rIns="91440" bIns="45720" anchor="t"/>
          <a:lstStyle/>
          <a:p>
            <a:r>
              <a:rPr lang="en-US" sz="3600" i="1" baseline="30000">
                <a:latin typeface="Gotham-MediumItalic"/>
              </a:rPr>
              <a:t>26</a:t>
            </a:r>
            <a:r>
              <a:rPr lang="en-US" sz="3600" i="1">
                <a:latin typeface="Gotham-MediumItalic"/>
              </a:rPr>
              <a:t> And he said, “The kingdom of God is as if a man should scatter seed on the ground. </a:t>
            </a:r>
            <a:r>
              <a:rPr lang="en-US" sz="3600" i="1" baseline="30000">
                <a:latin typeface="Gotham-MediumItalic"/>
              </a:rPr>
              <a:t>27</a:t>
            </a:r>
            <a:r>
              <a:rPr lang="en-US" sz="3600" i="1">
                <a:latin typeface="Gotham-MediumItalic"/>
              </a:rPr>
              <a:t> He sleeps and rises night and day, and the seed sprouts and grows; he knows not how. </a:t>
            </a:r>
            <a:r>
              <a:rPr lang="en-US" sz="3600" i="1" baseline="30000">
                <a:latin typeface="Gotham-MediumItalic"/>
              </a:rPr>
              <a:t>28</a:t>
            </a:r>
            <a:r>
              <a:rPr lang="en-US" sz="3600" i="1">
                <a:latin typeface="Gotham-MediumItalic"/>
              </a:rPr>
              <a:t> The earth produces by itself, first the blade, then the ear, then the full grain in the ear. </a:t>
            </a:r>
            <a:r>
              <a:rPr lang="en-US" sz="3600" i="1" baseline="30000">
                <a:latin typeface="Gotham-MediumItalic"/>
              </a:rPr>
              <a:t>29</a:t>
            </a:r>
            <a:r>
              <a:rPr lang="en-US" sz="3600" i="1">
                <a:latin typeface="Gotham-MediumItalic"/>
              </a:rPr>
              <a:t> But when the grain is ripe, at once he puts in the sickle, because the harvest has come.”</a:t>
            </a:r>
          </a:p>
        </p:txBody>
      </p:sp>
    </p:spTree>
    <p:extLst>
      <p:ext uri="{BB962C8B-B14F-4D97-AF65-F5344CB8AC3E}">
        <p14:creationId xmlns:p14="http://schemas.microsoft.com/office/powerpoint/2010/main" val="225662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/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</a:rPr>
              <a:t>We Are Called to </a:t>
            </a:r>
            <a:r>
              <a:rPr lang="en-US" sz="8800" dirty="0"/>
              <a:t>Spread the Seed</a:t>
            </a:r>
          </a:p>
        </p:txBody>
      </p:sp>
    </p:spTree>
    <p:extLst>
      <p:ext uri="{BB962C8B-B14F-4D97-AF65-F5344CB8AC3E}">
        <p14:creationId xmlns:p14="http://schemas.microsoft.com/office/powerpoint/2010/main" val="198280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E819E-9839-44F4-9B4C-95E86B71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608832"/>
            <a:ext cx="10904538" cy="954087"/>
          </a:xfrm>
        </p:spPr>
        <p:txBody>
          <a:bodyPr/>
          <a:lstStyle/>
          <a:p>
            <a:r>
              <a:rPr lang="en-US" sz="4800" i="1" dirty="0"/>
              <a:t>Matthew 28:19-20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4689-8FC1-1D19-27ED-5FF4CA380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342" y="1661336"/>
            <a:ext cx="10904538" cy="4587832"/>
          </a:xfrm>
        </p:spPr>
        <p:txBody>
          <a:bodyPr/>
          <a:lstStyle/>
          <a:p>
            <a:r>
              <a:rPr lang="en-US" sz="4000" i="1" dirty="0"/>
              <a:t> </a:t>
            </a:r>
            <a:r>
              <a:rPr lang="en-US" sz="4000" i="1" baseline="30000" dirty="0"/>
              <a:t>19</a:t>
            </a:r>
            <a:r>
              <a:rPr lang="en-US" sz="4000" i="1" dirty="0"/>
              <a:t> Go therefore and make disciples of all nations, baptizing them in the name of the Father and of the Son and of the Holy Spirit, </a:t>
            </a:r>
            <a:r>
              <a:rPr lang="en-US" sz="4000" i="1" baseline="30000" dirty="0"/>
              <a:t>20</a:t>
            </a:r>
            <a:r>
              <a:rPr lang="en-US" sz="4000" i="1" dirty="0"/>
              <a:t> teaching them to observe all that I have commanded you. And behold, I am with you always, to the end of the age.”</a:t>
            </a:r>
          </a:p>
        </p:txBody>
      </p:sp>
    </p:spTree>
    <p:extLst>
      <p:ext uri="{BB962C8B-B14F-4D97-AF65-F5344CB8AC3E}">
        <p14:creationId xmlns:p14="http://schemas.microsoft.com/office/powerpoint/2010/main" val="281341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/>
          <a:lstStyle/>
          <a:p>
            <a:r>
              <a:rPr lang="en-US" sz="8000" dirty="0">
                <a:solidFill>
                  <a:schemeClr val="bg1">
                    <a:lumMod val="95000"/>
                  </a:schemeClr>
                </a:solidFill>
              </a:rPr>
              <a:t>As Believers, it is our </a:t>
            </a:r>
            <a:r>
              <a:rPr lang="en-US" sz="8000" dirty="0">
                <a:solidFill>
                  <a:srgbClr val="D02C27"/>
                </a:solidFill>
              </a:rPr>
              <a:t>responsibility</a:t>
            </a:r>
            <a:r>
              <a:rPr lang="en-US" sz="8000" dirty="0">
                <a:solidFill>
                  <a:schemeClr val="bg1">
                    <a:lumMod val="95000"/>
                  </a:schemeClr>
                </a:solidFill>
              </a:rPr>
              <a:t> to Spread the Seed</a:t>
            </a:r>
          </a:p>
        </p:txBody>
      </p:sp>
    </p:spTree>
    <p:extLst>
      <p:ext uri="{BB962C8B-B14F-4D97-AF65-F5344CB8AC3E}">
        <p14:creationId xmlns:p14="http://schemas.microsoft.com/office/powerpoint/2010/main" val="29826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 lIns="91440" tIns="45720" rIns="91440" bIns="45720" anchor="ctr"/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Swiss 721 Black"/>
                <a:sym typeface="Swiss 721 Black"/>
              </a:rPr>
              <a:t>If you're more afraid of what the world thinks, </a:t>
            </a:r>
            <a:r>
              <a:rPr lang="en-US" sz="6000" dirty="0">
                <a:solidFill>
                  <a:srgbClr val="D02C27"/>
                </a:solidFill>
                <a:latin typeface="Swiss 721 Black"/>
                <a:sym typeface="Swiss 721 Black"/>
              </a:rPr>
              <a:t>then God does not have the final authority in your life</a:t>
            </a:r>
            <a:endParaRPr lang="en-US" sz="6000" dirty="0">
              <a:solidFill>
                <a:srgbClr val="D02C27"/>
              </a:solidFill>
              <a:sym typeface="Swiss 721 Black"/>
            </a:endParaRPr>
          </a:p>
        </p:txBody>
      </p:sp>
    </p:spTree>
    <p:extLst>
      <p:ext uri="{BB962C8B-B14F-4D97-AF65-F5344CB8AC3E}">
        <p14:creationId xmlns:p14="http://schemas.microsoft.com/office/powerpoint/2010/main" val="295243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54CC-C208-B764-A048-EE48661BD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601512"/>
            <a:ext cx="11296649" cy="3011487"/>
          </a:xfrm>
        </p:spPr>
        <p:txBody>
          <a:bodyPr/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</a:rPr>
              <a:t>Rest After the </a:t>
            </a:r>
            <a:br>
              <a:rPr lang="en-US" sz="8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8800" dirty="0">
                <a:solidFill>
                  <a:srgbClr val="C00000"/>
                </a:solidFill>
              </a:rPr>
              <a:t>Seed is Scattered</a:t>
            </a:r>
          </a:p>
        </p:txBody>
      </p:sp>
    </p:spTree>
    <p:extLst>
      <p:ext uri="{BB962C8B-B14F-4D97-AF65-F5344CB8AC3E}">
        <p14:creationId xmlns:p14="http://schemas.microsoft.com/office/powerpoint/2010/main" val="376806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E819E-9839-44F4-9B4C-95E86B717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213131"/>
            <a:ext cx="10904538" cy="954087"/>
          </a:xfrm>
        </p:spPr>
        <p:txBody>
          <a:bodyPr/>
          <a:lstStyle/>
          <a:p>
            <a:r>
              <a:rPr lang="en-US" i="1"/>
              <a:t>Mark 4:27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4689-8FC1-1D19-27ED-5FF4CA380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384706"/>
            <a:ext cx="10904538" cy="3535327"/>
          </a:xfrm>
        </p:spPr>
        <p:txBody>
          <a:bodyPr/>
          <a:lstStyle/>
          <a:p>
            <a:r>
              <a:rPr lang="en-US" sz="3600" i="1" baseline="30000"/>
              <a:t>27</a:t>
            </a:r>
            <a:r>
              <a:rPr lang="en-US" sz="3600" i="1"/>
              <a:t> He sleeps and rises night and day, and the seed sprouts and grows; he knows not how. </a:t>
            </a:r>
          </a:p>
        </p:txBody>
      </p:sp>
    </p:spTree>
    <p:extLst>
      <p:ext uri="{BB962C8B-B14F-4D97-AF65-F5344CB8AC3E}">
        <p14:creationId xmlns:p14="http://schemas.microsoft.com/office/powerpoint/2010/main" val="2030476093"/>
      </p:ext>
    </p:extLst>
  </p:cSld>
  <p:clrMapOvr>
    <a:masterClrMapping/>
  </p:clrMapOvr>
</p:sld>
</file>

<file path=ppt/theme/theme1.xml><?xml version="1.0" encoding="utf-8"?>
<a:theme xmlns:a="http://schemas.openxmlformats.org/drawingml/2006/main" name="Markde for a New Begin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de for a New Beginning" id="{5067D931-A915-1941-9C2A-E12BE15E30EF}" vid="{1F4CEA2D-1B22-2C49-B750-ED12A200AB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CAFC6139EA341A2192C96931D7173" ma:contentTypeVersion="17" ma:contentTypeDescription="Create a new document." ma:contentTypeScope="" ma:versionID="4b4a001bec9e1ed60252d08662a9649e">
  <xsd:schema xmlns:xsd="http://www.w3.org/2001/XMLSchema" xmlns:xs="http://www.w3.org/2001/XMLSchema" xmlns:p="http://schemas.microsoft.com/office/2006/metadata/properties" xmlns:ns2="8aaec547-66a2-4fb6-b917-60a3bb17aca2" xmlns:ns3="c5f72115-79b8-4533-99c6-fbce62690589" targetNamespace="http://schemas.microsoft.com/office/2006/metadata/properties" ma:root="true" ma:fieldsID="5ee79bbebbccb7c863adfc00c6ac16f3" ns2:_="" ns3:_="">
    <xsd:import namespace="8aaec547-66a2-4fb6-b917-60a3bb17aca2"/>
    <xsd:import namespace="c5f72115-79b8-4533-99c6-fbce626905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ec547-66a2-4fb6-b917-60a3bb17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8a8ab9-6710-4fb9-b0c9-d21ab4afb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72115-79b8-4533-99c6-fbce626905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854c7e8-f380-4b08-be38-217e0dc03f1e}" ma:internalName="TaxCatchAll" ma:showField="CatchAllData" ma:web="c5f72115-79b8-4533-99c6-fbce626905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aec547-66a2-4fb6-b917-60a3bb17aca2">
      <Terms xmlns="http://schemas.microsoft.com/office/infopath/2007/PartnerControls"/>
    </lcf76f155ced4ddcb4097134ff3c332f>
    <TaxCatchAll xmlns="c5f72115-79b8-4533-99c6-fbce62690589" xsi:nil="true"/>
  </documentManagement>
</p:properties>
</file>

<file path=customXml/itemProps1.xml><?xml version="1.0" encoding="utf-8"?>
<ds:datastoreItem xmlns:ds="http://schemas.openxmlformats.org/officeDocument/2006/customXml" ds:itemID="{DC03625F-0FE9-4FA7-93F5-AFBBBC6046F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aaec547-66a2-4fb6-b917-60a3bb17aca2"/>
    <ds:schemaRef ds:uri="c5f72115-79b8-4533-99c6-fbce6269058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38D330-F25D-4F13-92DB-AD3339D69F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493F3E-D6BB-4259-9A28-48DB45489601}">
  <ds:schemaRefs>
    <ds:schemaRef ds:uri="http://schemas.microsoft.com/office/2006/documentManagement/types"/>
    <ds:schemaRef ds:uri="http://purl.org/dc/terms/"/>
    <ds:schemaRef ds:uri="8aaec547-66a2-4fb6-b917-60a3bb17aca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c5f72115-79b8-4533-99c6-fbce6269058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Marked for a New Beginning</Template>
  <TotalTime>0</TotalTime>
  <Words>518</Words>
  <Application>Microsoft Office PowerPoint</Application>
  <PresentationFormat>Widescreen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Gotham-MediumItalic</vt:lpstr>
      <vt:lpstr>Swiss 721 Black</vt:lpstr>
      <vt:lpstr>Markde for a New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 Ruiz-Sanchez</dc:creator>
  <cp:lastModifiedBy>Steven Allen</cp:lastModifiedBy>
  <cp:revision>2</cp:revision>
  <dcterms:created xsi:type="dcterms:W3CDTF">2023-10-26T16:00:28Z</dcterms:created>
  <dcterms:modified xsi:type="dcterms:W3CDTF">2023-10-29T16:54:00Z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0x0101002CECAFC6139EA341A2192C96931D7173</vt:lpwstr>
  </property>
  <property fmtid="{D5CDD505-2E9C-101B-9397-08002B2CF9AE}" pid="3" name="MediaServiceImageTags">
    <vt:lpwstr/>
  </property>
</Properties>
</file>