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22"/>
  </p:notesMasterIdLst>
  <p:sldIdLst>
    <p:sldId id="256" r:id="rId2"/>
    <p:sldId id="311" r:id="rId3"/>
    <p:sldId id="367" r:id="rId4"/>
    <p:sldId id="365" r:id="rId5"/>
    <p:sldId id="366" r:id="rId6"/>
    <p:sldId id="368" r:id="rId7"/>
    <p:sldId id="349" r:id="rId8"/>
    <p:sldId id="359" r:id="rId9"/>
    <p:sldId id="363" r:id="rId10"/>
    <p:sldId id="352" r:id="rId11"/>
    <p:sldId id="353" r:id="rId12"/>
    <p:sldId id="354" r:id="rId13"/>
    <p:sldId id="355" r:id="rId14"/>
    <p:sldId id="356" r:id="rId15"/>
    <p:sldId id="361" r:id="rId16"/>
    <p:sldId id="362" r:id="rId17"/>
    <p:sldId id="342" r:id="rId18"/>
    <p:sldId id="358" r:id="rId19"/>
    <p:sldId id="314" r:id="rId20"/>
    <p:sldId id="3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C26"/>
    <a:srgbClr val="4472C4"/>
    <a:srgbClr val="E99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DFEAF-D76D-E44A-960A-E3F60F74F4F7}" v="25" dt="2023-10-19T16:12:07.950"/>
    <p1510:client id="{2EED5D0A-7CCA-9A08-C70A-B0DEF950E7D3}" v="1" dt="2023-10-22T12:26:28.789"/>
    <p1510:client id="{638711B1-0A49-9D3E-3DDF-E654A979AFB9}" v="3" dt="2023-10-22T17:09:43.6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D75BD-5737-8741-9059-3A5032980BC8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FACF-37A8-574E-B69D-44748C58B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75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 desire, time or life is a satanic problem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(he has fed your flesh so much - no hunger)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 roots - obedience in relationship problem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Thorns - worship problem - you love &amp; trust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Good soil - problem for Satan &amp; your fears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90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42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 whatever you want in the world’s best wisdom and your best effort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0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0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82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God’s Word created the world out of nothing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He can create a new world for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60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 your circumstances, your feelings, your past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 people, your strength, your 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 can focus on people, past, 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Just look at the dashboard - there is the answer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69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48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29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4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3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hack - its not as complicated or difficult as you think</a:t>
            </a:r>
          </a:p>
          <a:p>
            <a:r>
              <a:rPr lang="en-US"/>
              <a:t>Talking about being overwhelmed</a:t>
            </a:r>
          </a:p>
          <a:p>
            <a:r>
              <a:rPr lang="en-US"/>
              <a:t>So many painful and overwhelming things in this life</a:t>
            </a:r>
          </a:p>
          <a:p>
            <a:r>
              <a:rPr lang="en-US"/>
              <a:t>We going to see Jesus looks at it all like a life hack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8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98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69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94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FACF-37A8-574E-B69D-44748C58B9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5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7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cross&#10;&#10;Description automatically generated">
            <a:extLst>
              <a:ext uri="{FF2B5EF4-FFF2-40B4-BE49-F238E27FC236}">
                <a16:creationId xmlns:a16="http://schemas.microsoft.com/office/drawing/2014/main" id="{74830152-3EAE-5E9F-4830-C506EB3FB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92D4E6-B911-B998-F416-4AA9FC02C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843" y="1620562"/>
            <a:ext cx="6818313" cy="30114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1500" b="1" i="0" spc="300">
                <a:solidFill>
                  <a:srgbClr val="D02C26"/>
                </a:solidFill>
                <a:latin typeface="Swiss 721 Black" panose="020B0904030502020204" pitchFamily="34" charset="2"/>
              </a:defRPr>
            </a:lvl1pPr>
          </a:lstStyle>
          <a:p>
            <a:pPr lvl="0"/>
            <a:r>
              <a:rPr lang="en-US"/>
              <a:t>MAIN</a:t>
            </a:r>
          </a:p>
          <a:p>
            <a:pPr lvl="0"/>
            <a:r>
              <a:rPr lang="en-US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400569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a cross&#10;&#10;Description automatically generated">
            <a:extLst>
              <a:ext uri="{FF2B5EF4-FFF2-40B4-BE49-F238E27FC236}">
                <a16:creationId xmlns:a16="http://schemas.microsoft.com/office/drawing/2014/main" id="{D8543AA3-09D9-6144-2BFC-3D4573A84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92D4E6-B911-B998-F416-4AA9FC02CD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843" y="1620562"/>
            <a:ext cx="6818313" cy="30114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1500" b="1" i="0" spc="300">
                <a:solidFill>
                  <a:srgbClr val="D02C26"/>
                </a:solidFill>
                <a:latin typeface="Swiss 721 Black" panose="020B0904030502020204" pitchFamily="34" charset="2"/>
              </a:defRPr>
            </a:lvl1pPr>
          </a:lstStyle>
          <a:p>
            <a:pPr lvl="0"/>
            <a:r>
              <a:rPr lang="en-US"/>
              <a:t>MAIN</a:t>
            </a:r>
          </a:p>
          <a:p>
            <a:pPr lvl="0"/>
            <a:r>
              <a:rPr lang="en-US"/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419748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a cross&#10;&#10;Description automatically generated">
            <a:extLst>
              <a:ext uri="{FF2B5EF4-FFF2-40B4-BE49-F238E27FC236}">
                <a16:creationId xmlns:a16="http://schemas.microsoft.com/office/drawing/2014/main" id="{4B2B1E24-1272-A7FB-DB94-6933808BB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BFF45B-D9EE-904C-81A0-6FC49E915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150" y="1222656"/>
            <a:ext cx="10904538" cy="954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 i="0" u="none" spc="300">
                <a:solidFill>
                  <a:srgbClr val="D02C26"/>
                </a:solidFill>
                <a:latin typeface="Swiss 721 Black" panose="020B0904030502020204" pitchFamily="34" charset="2"/>
              </a:defRPr>
            </a:lvl1pPr>
          </a:lstStyle>
          <a:p>
            <a:pPr lvl="0"/>
            <a:r>
              <a:rPr lang="en-US"/>
              <a:t>SCRIPTURE REFERANCE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A5E55F-F335-7364-7DD7-56ACB3031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2384706"/>
            <a:ext cx="10904538" cy="3535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586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cross&#10;&#10;Description automatically generated">
            <a:extLst>
              <a:ext uri="{FF2B5EF4-FFF2-40B4-BE49-F238E27FC236}">
                <a16:creationId xmlns:a16="http://schemas.microsoft.com/office/drawing/2014/main" id="{021812CA-CB22-020A-C037-EE720A41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BFF45B-D9EE-904C-81A0-6FC49E915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150" y="1222656"/>
            <a:ext cx="10904538" cy="954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 i="0" u="none" spc="300">
                <a:solidFill>
                  <a:srgbClr val="D02C26"/>
                </a:solidFill>
                <a:latin typeface="Swiss 721 Black" panose="020B0904030502020204" pitchFamily="34" charset="2"/>
              </a:defRPr>
            </a:lvl1pPr>
          </a:lstStyle>
          <a:p>
            <a:pPr lvl="0"/>
            <a:r>
              <a:rPr lang="en-US"/>
              <a:t>SCRIPTURE REFERANCE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A5E55F-F335-7364-7DD7-56ACB3031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2384706"/>
            <a:ext cx="10904538" cy="35353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Gotham-MediumItalic" pitchFamily="2" charset="0"/>
                <a:cs typeface="Gotham-MediumItalic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378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red text and a fingerprint&#10;&#10;Description automatically generated">
            <a:extLst>
              <a:ext uri="{FF2B5EF4-FFF2-40B4-BE49-F238E27FC236}">
                <a16:creationId xmlns:a16="http://schemas.microsoft.com/office/drawing/2014/main" id="{3545B783-0D7A-113C-0D34-232C974DF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2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6" r:id="rId2"/>
    <p:sldLayoutId id="2147483659" r:id="rId3"/>
    <p:sldLayoutId id="2147483657" r:id="rId4"/>
    <p:sldLayoutId id="21474836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3F2E35-F81D-69FA-A434-B7D089315AB5}"/>
              </a:ext>
            </a:extLst>
          </p:cNvPr>
          <p:cNvSpPr txBox="1">
            <a:spLocks/>
          </p:cNvSpPr>
          <p:nvPr/>
        </p:nvSpPr>
        <p:spPr>
          <a:xfrm>
            <a:off x="643731" y="5158154"/>
            <a:ext cx="10904538" cy="169984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500">
                <a:solidFill>
                  <a:schemeClr val="bg1"/>
                </a:solidFill>
                <a:latin typeface="Helvetica" pitchFamily="2" charset="0"/>
              </a:rPr>
              <a:t>MARK 4:2-24</a:t>
            </a:r>
          </a:p>
          <a:p>
            <a:pPr algn="ctr"/>
            <a:endParaRPr lang="en-US" sz="520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36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197" y="700588"/>
            <a:ext cx="11257116" cy="2031434"/>
          </a:xfrm>
        </p:spPr>
        <p:txBody>
          <a:bodyPr anchor="t"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000" u="sng">
                <a:solidFill>
                  <a:schemeClr val="bg1"/>
                </a:solidFill>
                <a:latin typeface="Helvetica" pitchFamily="2" charset="0"/>
              </a:rPr>
              <a:t>The Parable Of The Soils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000" b="0" i="1">
                <a:solidFill>
                  <a:schemeClr val="bg1"/>
                </a:solidFill>
                <a:latin typeface="Helvetica" pitchFamily="2" charset="0"/>
              </a:rPr>
              <a:t>“A farmer went out to sow his seed” v3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4000" b="0">
              <a:solidFill>
                <a:schemeClr val="bg1"/>
              </a:solidFill>
              <a:latin typeface="Helvetica" pitchFamily="2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(v4) On the hard path – birds take it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(v5) On rocky soil – doesn’t </a:t>
            </a: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or </a:t>
            </a: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(v7) Among thorns – gets choked out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(v8) Good soil – bears fruit &amp; multiplies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4000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(v10) Disciples: Help us understand?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22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738" y="756858"/>
            <a:ext cx="11257116" cy="2031434"/>
          </a:xfrm>
        </p:spPr>
        <p:txBody>
          <a:bodyPr anchor="t"/>
          <a:lstStyle/>
          <a:p>
            <a:pPr>
              <a:spcBef>
                <a:spcPts val="0"/>
              </a:spcBef>
            </a:pPr>
            <a:r>
              <a:rPr lang="en-US" sz="3700" b="0" i="1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700" b="0" i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secret to the Kingdom of God</a:t>
            </a:r>
          </a:p>
          <a:p>
            <a:pPr>
              <a:spcBef>
                <a:spcPts val="0"/>
              </a:spcBef>
            </a:pPr>
            <a:r>
              <a:rPr lang="en-US" sz="3700" b="0" i="1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been given you . . . Don’t you understand this parable? How then will you understand any parable? ” (v11,13)</a:t>
            </a:r>
          </a:p>
          <a:p>
            <a:pPr>
              <a:spcBef>
                <a:spcPts val="0"/>
              </a:spcBef>
            </a:pPr>
            <a:endParaRPr lang="en-US" sz="3700" b="0" i="1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seed?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does Jesus teach this parable now?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secret to the Kingdom?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we do with it?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59D235-4A6E-7786-6E7B-1C24F25E0B98}"/>
              </a:ext>
            </a:extLst>
          </p:cNvPr>
          <p:cNvCxnSpPr/>
          <p:nvPr/>
        </p:nvCxnSpPr>
        <p:spPr>
          <a:xfrm>
            <a:off x="660738" y="3429000"/>
            <a:ext cx="10902905" cy="0"/>
          </a:xfrm>
          <a:prstGeom prst="line">
            <a:avLst/>
          </a:prstGeom>
          <a:ln w="38100">
            <a:solidFill>
              <a:srgbClr val="D02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25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566" y="712858"/>
            <a:ext cx="11257116" cy="2031434"/>
          </a:xfrm>
        </p:spPr>
        <p:txBody>
          <a:bodyPr anchor="t"/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seed? The Word Of God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500" b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31DD9C-ABB0-2BBE-01BA-A9FF36B3CAF4}"/>
              </a:ext>
            </a:extLst>
          </p:cNvPr>
          <p:cNvSpPr txBox="1">
            <a:spLocks/>
          </p:cNvSpPr>
          <p:nvPr/>
        </p:nvSpPr>
        <p:spPr>
          <a:xfrm>
            <a:off x="467442" y="1763198"/>
            <a:ext cx="11257116" cy="20314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u="none" kern="1200" spc="300">
                <a:solidFill>
                  <a:srgbClr val="D02C26"/>
                </a:solidFill>
                <a:latin typeface="Swiss 721 Black" panose="020B0904030502020204" pitchFamily="34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b="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farmer sows the word ” (v14)</a:t>
            </a:r>
          </a:p>
          <a:p>
            <a:pPr algn="l">
              <a:spcBef>
                <a:spcPts val="0"/>
              </a:spcBef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9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566" y="712858"/>
            <a:ext cx="11257116" cy="2031434"/>
          </a:xfrm>
        </p:spPr>
        <p:txBody>
          <a:bodyPr anchor="t"/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seed? The Word Of God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500" b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31DD9C-ABB0-2BBE-01BA-A9FF36B3CAF4}"/>
              </a:ext>
            </a:extLst>
          </p:cNvPr>
          <p:cNvSpPr txBox="1">
            <a:spLocks/>
          </p:cNvSpPr>
          <p:nvPr/>
        </p:nvSpPr>
        <p:spPr>
          <a:xfrm>
            <a:off x="467442" y="1763198"/>
            <a:ext cx="11257116" cy="20314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u="none" kern="1200" spc="300">
                <a:solidFill>
                  <a:srgbClr val="D02C26"/>
                </a:solidFill>
                <a:latin typeface="Swiss 721 Black" panose="020B0904030502020204" pitchFamily="34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b="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farmer sows </a:t>
            </a:r>
            <a:r>
              <a:rPr lang="en-US" sz="4000" i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word </a:t>
            </a:r>
            <a:r>
              <a:rPr lang="en-US" sz="4000" b="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(v14)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4000" b="0">
              <a:solidFill>
                <a:schemeClr val="bg1"/>
              </a:solidFill>
              <a:latin typeface="Helvetica" pitchFamily="2" charset="0"/>
            </a:endParaRPr>
          </a:p>
          <a:p>
            <a:pPr marL="0" marR="0" algn="l">
              <a:spcBef>
                <a:spcPts val="0"/>
              </a:spcBef>
              <a:spcAft>
                <a:spcPts val="1200"/>
              </a:spcAft>
            </a:pP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(v15) </a:t>
            </a:r>
            <a:r>
              <a:rPr lang="en-US" sz="3800" b="0" u="sng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 Path People</a:t>
            </a: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Satan takes </a:t>
            </a:r>
            <a:r>
              <a:rPr lang="en-US" sz="3800" b="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endParaRPr lang="en-US" sz="3800" b="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spcBef>
                <a:spcPts val="0"/>
              </a:spcBef>
              <a:spcAft>
                <a:spcPts val="1200"/>
              </a:spcAft>
            </a:pP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(v17) </a:t>
            </a:r>
            <a:r>
              <a:rPr lang="en-US" sz="3800" b="0" u="sng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Rocky People</a:t>
            </a: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No roots so </a:t>
            </a:r>
            <a:r>
              <a:rPr lang="en-US" sz="3800" b="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doesn’t last</a:t>
            </a:r>
          </a:p>
          <a:p>
            <a:pPr marL="0" marR="0" algn="l">
              <a:spcBef>
                <a:spcPts val="0"/>
              </a:spcBef>
              <a:spcAft>
                <a:spcPts val="1200"/>
              </a:spcAft>
            </a:pP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(v18) </a:t>
            </a:r>
            <a:r>
              <a:rPr lang="en-US" sz="3800" b="0" u="sng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Thorn People</a:t>
            </a: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Cares of world choke </a:t>
            </a:r>
            <a:r>
              <a:rPr lang="en-US" sz="3800" b="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</a:p>
          <a:p>
            <a:pPr marL="0" marR="0" algn="l">
              <a:spcBef>
                <a:spcPts val="0"/>
              </a:spcBef>
              <a:spcAft>
                <a:spcPts val="1200"/>
              </a:spcAft>
            </a:pP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(v20) </a:t>
            </a:r>
            <a:r>
              <a:rPr lang="en-US" sz="3800" b="0" u="sng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soil people</a:t>
            </a: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accept </a:t>
            </a:r>
            <a:r>
              <a:rPr lang="en-US" sz="3800" b="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US" sz="3800" b="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flourish</a:t>
            </a:r>
          </a:p>
          <a:p>
            <a:pPr algn="l">
              <a:spcBef>
                <a:spcPts val="0"/>
              </a:spcBef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56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566" y="712858"/>
            <a:ext cx="11257116" cy="2031434"/>
          </a:xfrm>
        </p:spPr>
        <p:txBody>
          <a:bodyPr anchor="t"/>
          <a:lstStyle/>
          <a:p>
            <a:pPr marR="0" lvl="0" algn="l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Why is Jesus teaching thi</a:t>
            </a: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now</a:t>
            </a:r>
            <a:r>
              <a:rPr lang="en-US" sz="4000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R="0" lvl="0" algn="l">
              <a:spcBef>
                <a:spcPts val="0"/>
              </a:spcBef>
              <a:spcAft>
                <a:spcPts val="0"/>
              </a:spcAft>
            </a:pPr>
            <a:endParaRPr lang="en-US" sz="40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500" b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31DD9C-ABB0-2BBE-01BA-A9FF36B3CAF4}"/>
              </a:ext>
            </a:extLst>
          </p:cNvPr>
          <p:cNvSpPr txBox="1">
            <a:spLocks/>
          </p:cNvSpPr>
          <p:nvPr/>
        </p:nvSpPr>
        <p:spPr>
          <a:xfrm>
            <a:off x="467442" y="1763198"/>
            <a:ext cx="11257116" cy="20314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u="none" kern="1200" spc="300">
                <a:solidFill>
                  <a:srgbClr val="D02C26"/>
                </a:solidFill>
                <a:latin typeface="Swiss 721 Black" panose="020B0904030502020204" pitchFamily="34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b="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“’Consider carefully what you hear,’ Jesus continued. “With the measure you use, it will be measured to you—and even more. Whoever has will be given more; whoever does not have, even what he has will be taken from him.”  (v24-25)</a:t>
            </a:r>
          </a:p>
          <a:p>
            <a:pPr algn="l">
              <a:spcBef>
                <a:spcPts val="0"/>
              </a:spcBef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77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566" y="712858"/>
            <a:ext cx="11257116" cy="2031434"/>
          </a:xfrm>
        </p:spPr>
        <p:txBody>
          <a:bodyPr anchor="t"/>
          <a:lstStyle/>
          <a:p>
            <a:pPr marR="0" lvl="0" algn="l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Why now?</a:t>
            </a:r>
            <a:endParaRPr lang="en-US" sz="40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500" b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31DD9C-ABB0-2BBE-01BA-A9FF36B3CAF4}"/>
              </a:ext>
            </a:extLst>
          </p:cNvPr>
          <p:cNvSpPr txBox="1">
            <a:spLocks/>
          </p:cNvSpPr>
          <p:nvPr/>
        </p:nvSpPr>
        <p:spPr>
          <a:xfrm>
            <a:off x="467442" y="1763198"/>
            <a:ext cx="11257116" cy="20314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u="none" kern="1200" spc="300">
                <a:solidFill>
                  <a:srgbClr val="D02C26"/>
                </a:solidFill>
                <a:latin typeface="Swiss 721 Black" panose="020B0904030502020204" pitchFamily="34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b="0">
                <a:solidFill>
                  <a:schemeClr val="bg1"/>
                </a:solidFill>
                <a:latin typeface="Helvetica" pitchFamily="2" charset="0"/>
              </a:rPr>
              <a:t>In middle of all that is overwhelming:</a:t>
            </a:r>
          </a:p>
          <a:p>
            <a:pPr algn="l">
              <a:spcBef>
                <a:spcPts val="0"/>
              </a:spcBef>
            </a:pPr>
            <a:endParaRPr lang="en-US" sz="4000" b="0">
              <a:solidFill>
                <a:schemeClr val="bg1"/>
              </a:solidFill>
              <a:latin typeface="Helvetica" pitchFamily="2" charset="0"/>
            </a:endParaRPr>
          </a:p>
          <a:p>
            <a:pPr marL="742950" indent="-742950" algn="l">
              <a:spcBef>
                <a:spcPts val="0"/>
              </a:spcBef>
              <a:buAutoNum type="alphaUcPeriod"/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God’s Word will bear lasting fruit </a:t>
            </a:r>
          </a:p>
          <a:p>
            <a:pPr algn="l">
              <a:spcBef>
                <a:spcPts val="0"/>
              </a:spcBef>
            </a:pPr>
            <a:r>
              <a:rPr lang="en-US" sz="4000" b="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(life, strength, nourishment)</a:t>
            </a:r>
          </a:p>
          <a:p>
            <a:pPr algn="l">
              <a:spcBef>
                <a:spcPts val="0"/>
              </a:spcBef>
            </a:pPr>
            <a:r>
              <a:rPr lang="en-US" sz="4000" b="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(what our flesh and this world resists)</a:t>
            </a:r>
          </a:p>
          <a:p>
            <a:pPr marL="742950" indent="-742950" algn="l">
              <a:spcBef>
                <a:spcPts val="0"/>
              </a:spcBef>
              <a:buAutoNum type="alphaUcPeriod"/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l">
              <a:spcBef>
                <a:spcPts val="0"/>
              </a:spcBef>
              <a:buAutoNum type="alphaUcPeriod"/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57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566" y="712858"/>
            <a:ext cx="11257116" cy="2031434"/>
          </a:xfrm>
        </p:spPr>
        <p:txBody>
          <a:bodyPr anchor="t"/>
          <a:lstStyle/>
          <a:p>
            <a:pPr marR="0" lvl="0" algn="l">
              <a:spcBef>
                <a:spcPts val="0"/>
              </a:spcBef>
              <a:spcAft>
                <a:spcPts val="0"/>
              </a:spcAft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Why now?</a:t>
            </a:r>
            <a:endParaRPr lang="en-US" sz="40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500" b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31DD9C-ABB0-2BBE-01BA-A9FF36B3CAF4}"/>
              </a:ext>
            </a:extLst>
          </p:cNvPr>
          <p:cNvSpPr txBox="1">
            <a:spLocks/>
          </p:cNvSpPr>
          <p:nvPr/>
        </p:nvSpPr>
        <p:spPr>
          <a:xfrm>
            <a:off x="467442" y="1763198"/>
            <a:ext cx="11257116" cy="20314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u="none" kern="1200" spc="300">
                <a:solidFill>
                  <a:srgbClr val="D02C26"/>
                </a:solidFill>
                <a:latin typeface="Swiss 721 Black" panose="020B0904030502020204" pitchFamily="34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b="0">
                <a:solidFill>
                  <a:schemeClr val="bg1"/>
                </a:solidFill>
                <a:latin typeface="Helvetica" pitchFamily="2" charset="0"/>
              </a:rPr>
              <a:t>In middle of all that is overwhelming:</a:t>
            </a:r>
          </a:p>
          <a:p>
            <a:pPr algn="l">
              <a:spcBef>
                <a:spcPts val="0"/>
              </a:spcBef>
            </a:pPr>
            <a:endParaRPr lang="en-US" sz="4000" b="0">
              <a:solidFill>
                <a:schemeClr val="bg1"/>
              </a:solidFill>
              <a:latin typeface="Helvetica" pitchFamily="2" charset="0"/>
            </a:endParaRPr>
          </a:p>
          <a:p>
            <a:pPr marL="742950" indent="-742950" algn="l">
              <a:spcBef>
                <a:spcPts val="0"/>
              </a:spcBef>
              <a:buAutoNum type="alphaUcPeriod"/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God’s Word will create lasting fruit </a:t>
            </a:r>
          </a:p>
          <a:p>
            <a:pPr algn="l">
              <a:spcBef>
                <a:spcPts val="0"/>
              </a:spcBef>
            </a:pPr>
            <a:r>
              <a:rPr lang="en-US" sz="4000" b="0" i="1" kern="1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(life, strength, nourishment)</a:t>
            </a:r>
          </a:p>
          <a:p>
            <a:pPr algn="l">
              <a:spcBef>
                <a:spcPts val="0"/>
              </a:spcBef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l">
              <a:spcBef>
                <a:spcPts val="0"/>
              </a:spcBef>
              <a:buAutoNum type="alphaUcPeriod" startAt="2"/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God’s Word will create abundance</a:t>
            </a:r>
          </a:p>
          <a:p>
            <a:pPr algn="l">
              <a:spcBef>
                <a:spcPts val="0"/>
              </a:spcBef>
            </a:pPr>
            <a:r>
              <a:rPr lang="en-US" sz="4000" b="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000" b="0" i="1" kern="1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 seed of God’s Word can conquer the </a:t>
            </a:r>
          </a:p>
          <a:p>
            <a:pPr algn="l">
              <a:spcBef>
                <a:spcPts val="0"/>
              </a:spcBef>
            </a:pPr>
            <a:r>
              <a:rPr lang="en-US" sz="4000" b="0" i="1" kern="10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greatest desert of hopelessness)</a:t>
            </a:r>
            <a:endParaRPr lang="en-US" sz="1000" b="0" i="1" kern="10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l">
              <a:spcBef>
                <a:spcPts val="0"/>
              </a:spcBef>
              <a:buAutoNum type="alphaUcPeriod"/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l">
              <a:spcBef>
                <a:spcPts val="0"/>
              </a:spcBef>
              <a:buAutoNum type="alphaUcPeriod"/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46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731" y="1009935"/>
            <a:ext cx="10904538" cy="2031434"/>
          </a:xfrm>
        </p:spPr>
        <p:txBody>
          <a:bodyPr anchor="t"/>
          <a:lstStyle/>
          <a:p>
            <a:r>
              <a:rPr lang="en-US" sz="4500">
                <a:latin typeface="Helvetica" pitchFamily="2" charset="0"/>
              </a:rPr>
              <a:t>The Secret Of</a:t>
            </a:r>
          </a:p>
          <a:p>
            <a:r>
              <a:rPr lang="en-US" sz="4500">
                <a:latin typeface="Helvetica" pitchFamily="2" charset="0"/>
              </a:rPr>
              <a:t>The Kingdom Of God</a:t>
            </a:r>
          </a:p>
          <a:p>
            <a:endParaRPr lang="en-US" sz="450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4500">
                <a:solidFill>
                  <a:schemeClr val="bg1"/>
                </a:solidFill>
                <a:latin typeface="Helvetica" pitchFamily="2" charset="0"/>
              </a:rPr>
              <a:t>What you do with the word of God is what God will do with you!</a:t>
            </a:r>
            <a:endParaRPr lang="en-US" sz="4500">
              <a:solidFill>
                <a:schemeClr val="accent4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061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31DD9C-ABB0-2BBE-01BA-A9FF36B3CAF4}"/>
              </a:ext>
            </a:extLst>
          </p:cNvPr>
          <p:cNvSpPr txBox="1">
            <a:spLocks/>
          </p:cNvSpPr>
          <p:nvPr/>
        </p:nvSpPr>
        <p:spPr>
          <a:xfrm>
            <a:off x="467441" y="948190"/>
            <a:ext cx="11455617" cy="49067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u="none" kern="1200" spc="300">
                <a:solidFill>
                  <a:srgbClr val="D02C26"/>
                </a:solidFill>
                <a:latin typeface="Swiss 721 Black" panose="020B0904030502020204" pitchFamily="34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4000" b="0" kern="100">
                <a:latin typeface="Calibri" panose="020F0502020204030204" pitchFamily="34" charset="0"/>
                <a:cs typeface="Times New Roman" panose="02020603050405020304" pitchFamily="18" charset="0"/>
              </a:rPr>
              <a:t>If you will</a:t>
            </a:r>
            <a:r>
              <a:rPr lang="en-US" sz="4000" b="0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l">
              <a:spcBef>
                <a:spcPts val="0"/>
              </a:spcBef>
            </a:pPr>
            <a:r>
              <a:rPr lang="en-US" sz="4000" b="0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Open yourself to God’s Word (</a:t>
            </a:r>
            <a:r>
              <a:rPr lang="en-US" sz="4000" b="0" strike="sngStrike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path</a:t>
            </a:r>
            <a:r>
              <a:rPr lang="en-US" sz="4000" b="0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l">
              <a:spcBef>
                <a:spcPts val="0"/>
              </a:spcBef>
            </a:pPr>
            <a:r>
              <a:rPr lang="en-US" sz="4000" b="0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Obey the Word in front of you (</a:t>
            </a:r>
            <a:r>
              <a:rPr lang="en-US" sz="4000" b="0" strike="sngStrike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rocky soil</a:t>
            </a:r>
            <a:r>
              <a:rPr lang="en-US" sz="4000" b="0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l">
              <a:spcBef>
                <a:spcPts val="0"/>
              </a:spcBef>
            </a:pPr>
            <a:r>
              <a:rPr lang="en-US" sz="4000" b="0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Stop worshiping the world’s priorities (</a:t>
            </a:r>
            <a:r>
              <a:rPr lang="en-US" sz="4000" b="0" strike="sngStrike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thorns</a:t>
            </a:r>
            <a:r>
              <a:rPr lang="en-US" sz="4000" b="0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l">
              <a:spcBef>
                <a:spcPts val="0"/>
              </a:spcBef>
            </a:pPr>
            <a:endParaRPr lang="en-US" sz="4000" b="0" kern="10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b="0" kern="100">
                <a:latin typeface="Calibri" panose="020F0502020204030204" pitchFamily="34" charset="0"/>
                <a:cs typeface="Times New Roman" panose="02020603050405020304" pitchFamily="18" charset="0"/>
              </a:rPr>
              <a:t>God will </a:t>
            </a:r>
            <a:r>
              <a:rPr lang="en-US" sz="4000" b="0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cause His life and abundance to grow in your life even if everyone and everything is against you!</a:t>
            </a:r>
          </a:p>
          <a:p>
            <a:pPr algn="l">
              <a:spcBef>
                <a:spcPts val="0"/>
              </a:spcBef>
            </a:pPr>
            <a:r>
              <a:rPr lang="en-US" sz="4000" b="0" i="1" kern="10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742950" indent="-742950" algn="l">
              <a:spcBef>
                <a:spcPts val="0"/>
              </a:spcBef>
              <a:buAutoNum type="alphaUcPeriod"/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75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731" y="518615"/>
            <a:ext cx="10904538" cy="2031434"/>
          </a:xfrm>
        </p:spPr>
        <p:txBody>
          <a:bodyPr anchor="t"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/>
                </a:solidFill>
                <a:latin typeface="Helvetica" pitchFamily="2" charset="0"/>
              </a:rPr>
              <a:t>“GOOD SOIL” DAILY PRAYER: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0" b="0" i="1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 i="1">
                <a:solidFill>
                  <a:schemeClr val="bg1"/>
                </a:solidFill>
                <a:latin typeface="Helvetica" pitchFamily="2" charset="0"/>
              </a:rPr>
              <a:t>Lord Jesus, today, regardless of what overwhelms me, I am open to Your Word to bring me the life and victory You want for me. Today, I choose to put You and Your Kingdom first and die to the cares of this world. By faith, I know You are using what I read in Your Word today.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000" b="0" i="1">
                <a:solidFill>
                  <a:schemeClr val="bg1"/>
                </a:solidFill>
                <a:latin typeface="Helvetica" pitchFamily="2" charset="0"/>
              </a:rPr>
              <a:t> 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 i="1">
                <a:solidFill>
                  <a:schemeClr val="bg1"/>
                </a:solidFill>
                <a:latin typeface="Helvetica" pitchFamily="2" charset="0"/>
              </a:rPr>
              <a:t>What verse are You using to show me what Your love is doing: IN ME, FOR ME, AROUND ME, OR THROUGH ME?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000" b="0" i="1">
                <a:solidFill>
                  <a:schemeClr val="bg1"/>
                </a:solidFill>
                <a:latin typeface="Helvetica" pitchFamily="2" charset="0"/>
              </a:rPr>
              <a:t> 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 i="1">
                <a:solidFill>
                  <a:schemeClr val="bg1"/>
                </a:solidFill>
                <a:latin typeface="Helvetica" pitchFamily="2" charset="0"/>
              </a:rPr>
              <a:t>Because of what You are showing me: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 i="1">
                <a:solidFill>
                  <a:schemeClr val="bg1"/>
                </a:solidFill>
                <a:latin typeface="Helvetica" pitchFamily="2" charset="0"/>
              </a:rPr>
              <a:t>today (in Your love &amp; power), I will . . .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4500">
              <a:solidFill>
                <a:schemeClr val="accent5">
                  <a:lumMod val="40000"/>
                  <a:lumOff val="6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5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731" y="1009935"/>
            <a:ext cx="10904538" cy="2031434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200">
                <a:latin typeface="Helvetica" pitchFamily="2" charset="0"/>
              </a:rPr>
              <a:t>How do I handle being overwhelmed in life: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200">
                <a:latin typeface="Helvetica" pitchFamily="2" charset="0"/>
              </a:rPr>
              <a:t>by pain, people or circumstances?</a:t>
            </a:r>
          </a:p>
        </p:txBody>
      </p:sp>
    </p:spTree>
    <p:extLst>
      <p:ext uri="{BB962C8B-B14F-4D97-AF65-F5344CB8AC3E}">
        <p14:creationId xmlns:p14="http://schemas.microsoft.com/office/powerpoint/2010/main" val="1645043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566" y="712858"/>
            <a:ext cx="11257116" cy="2031434"/>
          </a:xfrm>
        </p:spPr>
        <p:txBody>
          <a:bodyPr anchor="t"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4000" kern="1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500" b="0">
                <a:solidFill>
                  <a:schemeClr val="bg1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831DD9C-ABB0-2BBE-01BA-A9FF36B3CAF4}"/>
              </a:ext>
            </a:extLst>
          </p:cNvPr>
          <p:cNvSpPr txBox="1">
            <a:spLocks/>
          </p:cNvSpPr>
          <p:nvPr/>
        </p:nvSpPr>
        <p:spPr>
          <a:xfrm>
            <a:off x="467442" y="1763198"/>
            <a:ext cx="11257116" cy="20314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u="none" kern="1200" spc="300">
                <a:solidFill>
                  <a:srgbClr val="D02C26"/>
                </a:solidFill>
                <a:latin typeface="Swiss 721 Black" panose="020B0904030502020204" pitchFamily="34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b="0" i="1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“’Consider carefully what you hear,’ Jesus continued. “With the measure you use, it will be measured to you—and even more. Whoever has will be given more; whoever does not have, even what he has will be taken from him.”  (v24-25)</a:t>
            </a:r>
          </a:p>
          <a:p>
            <a:pPr algn="l">
              <a:spcBef>
                <a:spcPts val="0"/>
              </a:spcBef>
            </a:pPr>
            <a:endParaRPr lang="en-US" sz="4000" b="0" i="1" kern="10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4000" kern="1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34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2A734-7F38-4463-6AEC-FF25E2EAF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3" t="52926" r="46569" b="8432"/>
          <a:stretch/>
        </p:blipFill>
        <p:spPr>
          <a:xfrm>
            <a:off x="280744" y="126606"/>
            <a:ext cx="10913335" cy="5349730"/>
          </a:xfrm>
          <a:prstGeom prst="rect">
            <a:avLst/>
          </a:prstGeom>
        </p:spPr>
      </p:pic>
      <p:pic>
        <p:nvPicPr>
          <p:cNvPr id="1026" name="Picture 2" descr="She always puts the sheet tag inside on the bottom right hand corner of the bed">
            <a:extLst>
              <a:ext uri="{FF2B5EF4-FFF2-40B4-BE49-F238E27FC236}">
                <a16:creationId xmlns:a16="http://schemas.microsoft.com/office/drawing/2014/main" id="{15B862E9-807F-2550-35B2-65CDF0C3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62" y="467348"/>
            <a:ext cx="4075216" cy="56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0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690E5-E0E1-7FCE-33EB-02F6E9240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5" t="50000" r="50000" b="24046"/>
          <a:stretch/>
        </p:blipFill>
        <p:spPr>
          <a:xfrm>
            <a:off x="419099" y="800099"/>
            <a:ext cx="15092977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30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E280-818F-3487-879E-36EE52DB8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2" t="12352" r="46079" b="36667"/>
          <a:stretch/>
        </p:blipFill>
        <p:spPr>
          <a:xfrm>
            <a:off x="932329" y="80395"/>
            <a:ext cx="9663953" cy="66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46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D9C2F6-8BD1-C5CA-0223-91ABC1A72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" t="17059" r="46078" b="14705"/>
          <a:stretch/>
        </p:blipFill>
        <p:spPr>
          <a:xfrm>
            <a:off x="669180" y="0"/>
            <a:ext cx="10160185" cy="85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37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442" y="531775"/>
            <a:ext cx="11257116" cy="2031434"/>
          </a:xfrm>
        </p:spPr>
        <p:txBody>
          <a:bodyPr anchor="t"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rgbClr val="FF0000"/>
                </a:solidFill>
                <a:latin typeface="Helvetica" pitchFamily="2" charset="0"/>
              </a:rPr>
              <a:t>MARK 1-2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/>
                </a:solidFill>
                <a:latin typeface="Helvetica" pitchFamily="2" charset="0"/>
              </a:rPr>
              <a:t>THE BEGINNING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/>
                </a:solidFill>
                <a:latin typeface="Helvetica" pitchFamily="2" charset="0"/>
              </a:rPr>
              <a:t>OF THE GOOD NEWS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King Jesus is here!		</a:t>
            </a:r>
            <a:r>
              <a:rPr lang="en-US" sz="3000" b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[1:1]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Kingdom of God is here! 	</a:t>
            </a: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[1:15]</a:t>
            </a: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	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Repent, believe &amp; follow. 	</a:t>
            </a: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[1:15,17,20, 2:14]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Jesus heals the sick 		</a:t>
            </a: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[1:31,34,42, 2;12, 3:5]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Jesus casts out demons	</a:t>
            </a: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[1:23,34,40, 3:11,23]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Everything must change!	</a:t>
            </a: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[2:20 / 2:6,16,18,24, 3:2]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9F6FE7-6220-A92F-6111-1C0342101D9C}"/>
              </a:ext>
            </a:extLst>
          </p:cNvPr>
          <p:cNvSpPr/>
          <p:nvPr/>
        </p:nvSpPr>
        <p:spPr>
          <a:xfrm>
            <a:off x="268634" y="208128"/>
            <a:ext cx="5594112" cy="6441743"/>
          </a:xfrm>
          <a:prstGeom prst="rect">
            <a:avLst/>
          </a:prstGeom>
          <a:solidFill>
            <a:schemeClr val="bg1">
              <a:lumMod val="50000"/>
              <a:alpha val="32157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4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441" y="531775"/>
            <a:ext cx="5806749" cy="2031434"/>
          </a:xfrm>
        </p:spPr>
        <p:txBody>
          <a:bodyPr anchor="t"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rgbClr val="FF0000"/>
                </a:solidFill>
                <a:latin typeface="Helvetica" pitchFamily="2" charset="0"/>
              </a:rPr>
              <a:t>MARK 1-2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THE BEGINNING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OF THE GOOD NEWS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King Jesus is here!	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Kingdom Of God is here! Repent, believe &amp; follow. 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Jesus heals the sick 	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Jesus casts out demons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Everything must change!</a:t>
            </a: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	</a:t>
            </a:r>
            <a:endParaRPr lang="en-US" sz="3000" b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9A91FD1-4114-4FBC-D316-41D2F062BF03}"/>
              </a:ext>
            </a:extLst>
          </p:cNvPr>
          <p:cNvSpPr txBox="1">
            <a:spLocks/>
          </p:cNvSpPr>
          <p:nvPr/>
        </p:nvSpPr>
        <p:spPr>
          <a:xfrm>
            <a:off x="6096000" y="514910"/>
            <a:ext cx="5791200" cy="20314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u="none" kern="1200" spc="300">
                <a:solidFill>
                  <a:srgbClr val="D02C26"/>
                </a:solidFill>
                <a:latin typeface="Swiss 721 Black" panose="020B0904030502020204" pitchFamily="34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latin typeface="Helvetica" pitchFamily="2" charset="0"/>
              </a:rPr>
              <a:t>MARK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/>
                </a:solidFill>
                <a:latin typeface="Helvetica" pitchFamily="2" charset="0"/>
              </a:rPr>
              <a:t>OVERWHELMING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/>
                </a:solidFill>
                <a:latin typeface="Helvetica" pitchFamily="2" charset="0"/>
              </a:rPr>
              <a:t>OPPOSITION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Pharisees [6]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Political leaders [6]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Crowds without end [10]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Demons [11]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Judas will betray Him [19]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Can’t eat - crowds [20]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Relatives: He’s crazy [21]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Scribes: He’s demonic [22]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Mom: disconnected [31]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A8538C-19CF-6B53-AFAB-8FA6AB78A96F}"/>
              </a:ext>
            </a:extLst>
          </p:cNvPr>
          <p:cNvSpPr/>
          <p:nvPr/>
        </p:nvSpPr>
        <p:spPr>
          <a:xfrm>
            <a:off x="268634" y="208128"/>
            <a:ext cx="5594112" cy="6441743"/>
          </a:xfrm>
          <a:prstGeom prst="rect">
            <a:avLst/>
          </a:prstGeom>
          <a:solidFill>
            <a:schemeClr val="bg1">
              <a:lumMod val="50000"/>
              <a:alpha val="32157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0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A56CA-BD7B-A426-B583-B34D61999C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441" y="531775"/>
            <a:ext cx="5806749" cy="2031434"/>
          </a:xfrm>
        </p:spPr>
        <p:txBody>
          <a:bodyPr anchor="t"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rgbClr val="FF0000"/>
                </a:solidFill>
                <a:latin typeface="Helvetica" pitchFamily="2" charset="0"/>
              </a:rPr>
              <a:t>MARK 1-2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THE BEGINNING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OF THE GOOD NEWS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King Jesus is here!	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Kingdom Of God is here! Repent, believe &amp; follow. 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Jesus heals the sick 	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Jesus casts out demons	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Everything must change!</a:t>
            </a: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	</a:t>
            </a:r>
            <a:endParaRPr lang="en-US" sz="3000" b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500" b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9A91FD1-4114-4FBC-D316-41D2F062BF03}"/>
              </a:ext>
            </a:extLst>
          </p:cNvPr>
          <p:cNvSpPr txBox="1">
            <a:spLocks/>
          </p:cNvSpPr>
          <p:nvPr/>
        </p:nvSpPr>
        <p:spPr>
          <a:xfrm>
            <a:off x="6096000" y="514910"/>
            <a:ext cx="5791200" cy="2031434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i="0" u="none" kern="1200" spc="300">
                <a:solidFill>
                  <a:srgbClr val="D02C26"/>
                </a:solidFill>
                <a:latin typeface="Swiss 721 Black" panose="020B0904030502020204" pitchFamily="34" charset="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latin typeface="Helvetica" pitchFamily="2" charset="0"/>
              </a:rPr>
              <a:t>MARK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/>
                </a:solidFill>
                <a:latin typeface="Helvetica" pitchFamily="2" charset="0"/>
              </a:rPr>
              <a:t>OVERWHELMING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>
                <a:solidFill>
                  <a:schemeClr val="bg1"/>
                </a:solidFill>
                <a:latin typeface="Helvetica" pitchFamily="2" charset="0"/>
              </a:rPr>
              <a:t>OPPOSITION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b="0">
              <a:solidFill>
                <a:schemeClr val="bg1"/>
              </a:solidFill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Pharisees [6]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Political leaders [6]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Crowds without end [10]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Demons [11]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Judas will betray Him [19]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Can’t eat - crowds [20]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Relatives: He’s crazy [21]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Scribes: He’s demonic [22]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b="0">
                <a:solidFill>
                  <a:schemeClr val="bg1"/>
                </a:solidFill>
                <a:latin typeface="Helvetica" pitchFamily="2" charset="0"/>
              </a:rPr>
              <a:t>Mom: disconnected [31]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684BD6-8FB3-CFBF-42C2-57E5912F2A39}"/>
              </a:ext>
            </a:extLst>
          </p:cNvPr>
          <p:cNvSpPr/>
          <p:nvPr/>
        </p:nvSpPr>
        <p:spPr>
          <a:xfrm>
            <a:off x="268634" y="208128"/>
            <a:ext cx="5594112" cy="6441743"/>
          </a:xfrm>
          <a:prstGeom prst="rect">
            <a:avLst/>
          </a:prstGeom>
          <a:solidFill>
            <a:schemeClr val="bg1">
              <a:lumMod val="50000"/>
              <a:alpha val="32157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C8802-6A65-2E84-6F54-6AB765765279}"/>
              </a:ext>
            </a:extLst>
          </p:cNvPr>
          <p:cNvSpPr/>
          <p:nvPr/>
        </p:nvSpPr>
        <p:spPr>
          <a:xfrm rot="21064028">
            <a:off x="375140" y="2402006"/>
            <a:ext cx="11441373" cy="22655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>
                <a:solidFill>
                  <a:schemeClr val="tx1"/>
                </a:solidFill>
              </a:rPr>
              <a:t>Jesus’ Response To Everything</a:t>
            </a:r>
          </a:p>
          <a:p>
            <a:pPr algn="ctr"/>
            <a:r>
              <a:rPr lang="en-US" sz="3500" b="1">
                <a:solidFill>
                  <a:schemeClr val="tx1"/>
                </a:solidFill>
              </a:rPr>
              <a:t>Being Against Him &amp; His Disciples?</a:t>
            </a:r>
          </a:p>
          <a:p>
            <a:pPr algn="ctr"/>
            <a:r>
              <a:rPr lang="en-US" sz="3500" b="1">
                <a:solidFill>
                  <a:srgbClr val="D02C26"/>
                </a:solidFill>
              </a:rPr>
              <a:t>Teach The Parable Of Soils: Mark 4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38492"/>
      </p:ext>
    </p:extLst>
  </p:cSld>
  <p:clrMapOvr>
    <a:masterClrMapping/>
  </p:clrMapOvr>
</p:sld>
</file>

<file path=ppt/theme/theme1.xml><?xml version="1.0" encoding="utf-8"?>
<a:theme xmlns:a="http://schemas.openxmlformats.org/drawingml/2006/main" name="Markde for a New Begin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kde for a New Beginning" id="{5067D931-A915-1941-9C2A-E12BE15E30EF}" vid="{1F4CEA2D-1B22-2C49-B750-ED12A200AB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Markde for a New Beginning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Franco</dc:creator>
  <cp:revision>6</cp:revision>
  <dcterms:created xsi:type="dcterms:W3CDTF">2023-09-08T15:26:39Z</dcterms:created>
  <dcterms:modified xsi:type="dcterms:W3CDTF">2023-10-22T17:10:09Z</dcterms:modified>
</cp:coreProperties>
</file>