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5" r:id="rId1"/>
  </p:sldMasterIdLst>
  <p:notesMasterIdLst>
    <p:notesMasterId r:id="rId16"/>
  </p:notesMasterIdLst>
  <p:sldIdLst>
    <p:sldId id="257" r:id="rId2"/>
    <p:sldId id="321" r:id="rId3"/>
    <p:sldId id="315" r:id="rId4"/>
    <p:sldId id="322" r:id="rId5"/>
    <p:sldId id="323" r:id="rId6"/>
    <p:sldId id="334" r:id="rId7"/>
    <p:sldId id="335" r:id="rId8"/>
    <p:sldId id="326" r:id="rId9"/>
    <p:sldId id="327" r:id="rId10"/>
    <p:sldId id="336" r:id="rId11"/>
    <p:sldId id="319" r:id="rId12"/>
    <p:sldId id="317" r:id="rId13"/>
    <p:sldId id="331" r:id="rId14"/>
    <p:sldId id="333"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57C"/>
    <a:srgbClr val="38D9E5"/>
    <a:srgbClr val="1E2A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46976AB-3627-6A4D-939C-B7FFC875E26E}" v="8" dt="2023-08-11T16:59:01.8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22"/>
    <p:restoredTop sz="69067"/>
  </p:normalViewPr>
  <p:slideViewPr>
    <p:cSldViewPr snapToGrid="0">
      <p:cViewPr>
        <p:scale>
          <a:sx n="87" d="100"/>
          <a:sy n="87" d="100"/>
        </p:scale>
        <p:origin x="1472" y="1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CC45E3-2F36-4A40-AA91-49A093AD4CC7}" type="datetimeFigureOut">
              <a:rPr lang="en-US" smtClean="0"/>
              <a:t>8/13/2023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C195EC-2A27-4C49-92DB-E1916BD0A071}" type="slidenum">
              <a:rPr lang="en-US" smtClean="0"/>
              <a:t>‹#›</a:t>
            </a:fld>
            <a:endParaRPr lang="en-US"/>
          </a:p>
        </p:txBody>
      </p:sp>
    </p:spTree>
    <p:extLst>
      <p:ext uri="{BB962C8B-B14F-4D97-AF65-F5344CB8AC3E}">
        <p14:creationId xmlns:p14="http://schemas.microsoft.com/office/powerpoint/2010/main" val="887825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key word through this reset – has been focus</a:t>
            </a:r>
          </a:p>
          <a:p>
            <a:r>
              <a:rPr lang="en-US" dirty="0"/>
              <a:t>Let’s read Paul’s story in Acts 26 and remember what to focus on</a:t>
            </a:r>
          </a:p>
          <a:p>
            <a:r>
              <a:rPr lang="en-US" dirty="0"/>
              <a:t>Paul on trial again as a prisoner – Acts 25:23</a:t>
            </a:r>
          </a:p>
          <a:p>
            <a:r>
              <a:rPr lang="en-US" dirty="0"/>
              <a:t>He walks in with chains. 2 years of being on trial for his life.</a:t>
            </a:r>
          </a:p>
        </p:txBody>
      </p:sp>
      <p:sp>
        <p:nvSpPr>
          <p:cNvPr id="4" name="Slide Number Placeholder 3"/>
          <p:cNvSpPr>
            <a:spLocks noGrp="1"/>
          </p:cNvSpPr>
          <p:nvPr>
            <p:ph type="sldNum" sz="quarter" idx="5"/>
          </p:nvPr>
        </p:nvSpPr>
        <p:spPr/>
        <p:txBody>
          <a:bodyPr/>
          <a:lstStyle/>
          <a:p>
            <a:fld id="{6EC195EC-2A27-4C49-92DB-E1916BD0A071}" type="slidenum">
              <a:rPr lang="en-US" smtClean="0"/>
              <a:t>1</a:t>
            </a:fld>
            <a:endParaRPr lang="en-US"/>
          </a:p>
        </p:txBody>
      </p:sp>
    </p:spTree>
    <p:extLst>
      <p:ext uri="{BB962C8B-B14F-4D97-AF65-F5344CB8AC3E}">
        <p14:creationId xmlns:p14="http://schemas.microsoft.com/office/powerpoint/2010/main" val="1923882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community? |10 miles | 30 churches | 20k unchurched</a:t>
            </a:r>
          </a:p>
          <a:p>
            <a:r>
              <a:rPr lang="en-US" dirty="0"/>
              <a:t>Are we looking at the scoreboard?</a:t>
            </a:r>
          </a:p>
          <a:p>
            <a:r>
              <a:rPr lang="en-US" dirty="0"/>
              <a:t>Drive Chester: how many new CBD, bars or other places of addiction</a:t>
            </a:r>
          </a:p>
          <a:p>
            <a:r>
              <a:rPr lang="en-US" dirty="0"/>
              <a:t>Our schools and the need for mentors and healing</a:t>
            </a:r>
          </a:p>
          <a:p>
            <a:r>
              <a:rPr lang="en-US" dirty="0"/>
              <a:t>How about our church? Not about #’s? Not what Jesus said?</a:t>
            </a:r>
          </a:p>
          <a:p>
            <a:endParaRPr lang="en-US" dirty="0"/>
          </a:p>
        </p:txBody>
      </p:sp>
      <p:sp>
        <p:nvSpPr>
          <p:cNvPr id="4" name="Slide Number Placeholder 3"/>
          <p:cNvSpPr>
            <a:spLocks noGrp="1"/>
          </p:cNvSpPr>
          <p:nvPr>
            <p:ph type="sldNum" sz="quarter" idx="5"/>
          </p:nvPr>
        </p:nvSpPr>
        <p:spPr/>
        <p:txBody>
          <a:bodyPr/>
          <a:lstStyle/>
          <a:p>
            <a:fld id="{6EC195EC-2A27-4C49-92DB-E1916BD0A071}" type="slidenum">
              <a:rPr lang="en-US" smtClean="0"/>
              <a:t>10</a:t>
            </a:fld>
            <a:endParaRPr lang="en-US"/>
          </a:p>
        </p:txBody>
      </p:sp>
    </p:spTree>
    <p:extLst>
      <p:ext uri="{BB962C8B-B14F-4D97-AF65-F5344CB8AC3E}">
        <p14:creationId xmlns:p14="http://schemas.microsoft.com/office/powerpoint/2010/main" val="15984051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EC195EC-2A27-4C49-92DB-E1916BD0A071}" type="slidenum">
              <a:rPr lang="en-US" smtClean="0"/>
              <a:t>11</a:t>
            </a:fld>
            <a:endParaRPr lang="en-US"/>
          </a:p>
        </p:txBody>
      </p:sp>
    </p:spTree>
    <p:extLst>
      <p:ext uri="{BB962C8B-B14F-4D97-AF65-F5344CB8AC3E}">
        <p14:creationId xmlns:p14="http://schemas.microsoft.com/office/powerpoint/2010/main" val="20742795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Church isn’t about church – about people God loves</a:t>
            </a:r>
          </a:p>
          <a:p>
            <a:r>
              <a:rPr lang="en-US" dirty="0"/>
              <a:t>Never judge based on our numbers</a:t>
            </a:r>
          </a:p>
          <a:p>
            <a:r>
              <a:rPr lang="en-US" dirty="0"/>
              <a:t>Look at the scoreboard – his house should be full</a:t>
            </a:r>
          </a:p>
          <a:p>
            <a:r>
              <a:rPr lang="en-US" dirty="0"/>
              <a:t>Look at your work – pain, complaining, depression all normal</a:t>
            </a:r>
          </a:p>
          <a:p>
            <a:r>
              <a:rPr lang="en-US" dirty="0"/>
              <a:t>Paul didn’t think so. Neither did Jesus . .  .</a:t>
            </a:r>
          </a:p>
        </p:txBody>
      </p:sp>
      <p:sp>
        <p:nvSpPr>
          <p:cNvPr id="4" name="Slide Number Placeholder 3"/>
          <p:cNvSpPr>
            <a:spLocks noGrp="1"/>
          </p:cNvSpPr>
          <p:nvPr>
            <p:ph type="sldNum" sz="quarter" idx="5"/>
          </p:nvPr>
        </p:nvSpPr>
        <p:spPr/>
        <p:txBody>
          <a:bodyPr/>
          <a:lstStyle/>
          <a:p>
            <a:fld id="{6EC195EC-2A27-4C49-92DB-E1916BD0A071}" type="slidenum">
              <a:rPr lang="en-US" smtClean="0"/>
              <a:t>12</a:t>
            </a:fld>
            <a:endParaRPr lang="en-US"/>
          </a:p>
        </p:txBody>
      </p:sp>
    </p:spTree>
    <p:extLst>
      <p:ext uri="{BB962C8B-B14F-4D97-AF65-F5344CB8AC3E}">
        <p14:creationId xmlns:p14="http://schemas.microsoft.com/office/powerpoint/2010/main" val="269228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we want to look at what they really looked like?</a:t>
            </a:r>
            <a:br>
              <a:rPr lang="en-US" dirty="0"/>
            </a:br>
            <a:r>
              <a:rPr lang="en-US" dirty="0"/>
              <a:t>He did not look good, did not feel good, crowd said he losing</a:t>
            </a:r>
          </a:p>
          <a:p>
            <a:r>
              <a:rPr lang="en-US" dirty="0"/>
              <a:t>He was winning the most important game – for our souls</a:t>
            </a:r>
          </a:p>
          <a:p>
            <a:r>
              <a:rPr lang="en-US" dirty="0"/>
              <a:t>He was winning for your family</a:t>
            </a:r>
          </a:p>
          <a:p>
            <a:r>
              <a:rPr lang="en-US" dirty="0"/>
              <a:t>Are you looking at the scoreboard today – what matters?</a:t>
            </a:r>
          </a:p>
        </p:txBody>
      </p:sp>
      <p:sp>
        <p:nvSpPr>
          <p:cNvPr id="4" name="Slide Number Placeholder 3"/>
          <p:cNvSpPr>
            <a:spLocks noGrp="1"/>
          </p:cNvSpPr>
          <p:nvPr>
            <p:ph type="sldNum" sz="quarter" idx="5"/>
          </p:nvPr>
        </p:nvSpPr>
        <p:spPr/>
        <p:txBody>
          <a:bodyPr/>
          <a:lstStyle/>
          <a:p>
            <a:fld id="{6EC195EC-2A27-4C49-92DB-E1916BD0A071}" type="slidenum">
              <a:rPr lang="en-US" smtClean="0"/>
              <a:t>13</a:t>
            </a:fld>
            <a:endParaRPr lang="en-US"/>
          </a:p>
        </p:txBody>
      </p:sp>
    </p:spTree>
    <p:extLst>
      <p:ext uri="{BB962C8B-B14F-4D97-AF65-F5344CB8AC3E}">
        <p14:creationId xmlns:p14="http://schemas.microsoft.com/office/powerpoint/2010/main" val="40769610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Prayer: 15 days – you are here</a:t>
            </a:r>
          </a:p>
          <a:p>
            <a:r>
              <a:rPr lang="en-US" dirty="0"/>
              <a:t>Different at home &amp; at work – write it down</a:t>
            </a:r>
          </a:p>
          <a:p>
            <a:r>
              <a:rPr lang="en-US" dirty="0"/>
              <a:t>Church leaders – about to make sure running right play</a:t>
            </a:r>
          </a:p>
          <a:p>
            <a:r>
              <a:rPr lang="en-US" dirty="0"/>
              <a:t>Community – Sept 3 – invites | Prayer team | poster team | all invite</a:t>
            </a:r>
          </a:p>
          <a:p>
            <a:r>
              <a:rPr lang="en-US" b="1" dirty="0"/>
              <a:t>Communion Than time to change the play What will you different?</a:t>
            </a:r>
          </a:p>
          <a:p>
            <a:endParaRPr lang="en-US" dirty="0"/>
          </a:p>
          <a:p>
            <a:endParaRPr lang="en-US" dirty="0"/>
          </a:p>
        </p:txBody>
      </p:sp>
      <p:sp>
        <p:nvSpPr>
          <p:cNvPr id="4" name="Slide Number Placeholder 3"/>
          <p:cNvSpPr>
            <a:spLocks noGrp="1"/>
          </p:cNvSpPr>
          <p:nvPr>
            <p:ph type="sldNum" sz="quarter" idx="5"/>
          </p:nvPr>
        </p:nvSpPr>
        <p:spPr/>
        <p:txBody>
          <a:bodyPr/>
          <a:lstStyle/>
          <a:p>
            <a:fld id="{6EC195EC-2A27-4C49-92DB-E1916BD0A071}" type="slidenum">
              <a:rPr lang="en-US" smtClean="0"/>
              <a:t>14</a:t>
            </a:fld>
            <a:endParaRPr lang="en-US"/>
          </a:p>
        </p:txBody>
      </p:sp>
    </p:spTree>
    <p:extLst>
      <p:ext uri="{BB962C8B-B14F-4D97-AF65-F5344CB8AC3E}">
        <p14:creationId xmlns:p14="http://schemas.microsoft.com/office/powerpoint/2010/main" val="30342871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Acts 26:1-3, 9f</a:t>
            </a:r>
          </a:p>
        </p:txBody>
      </p:sp>
      <p:sp>
        <p:nvSpPr>
          <p:cNvPr id="4" name="Slide Number Placeholder 3"/>
          <p:cNvSpPr>
            <a:spLocks noGrp="1"/>
          </p:cNvSpPr>
          <p:nvPr>
            <p:ph type="sldNum" sz="quarter" idx="5"/>
          </p:nvPr>
        </p:nvSpPr>
        <p:spPr/>
        <p:txBody>
          <a:bodyPr/>
          <a:lstStyle/>
          <a:p>
            <a:fld id="{6EC195EC-2A27-4C49-92DB-E1916BD0A071}" type="slidenum">
              <a:rPr lang="en-US" smtClean="0"/>
              <a:t>2</a:t>
            </a:fld>
            <a:endParaRPr lang="en-US"/>
          </a:p>
        </p:txBody>
      </p:sp>
    </p:spTree>
    <p:extLst>
      <p:ext uri="{BB962C8B-B14F-4D97-AF65-F5344CB8AC3E}">
        <p14:creationId xmlns:p14="http://schemas.microsoft.com/office/powerpoint/2010/main" val="15724331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Comsewogue</a:t>
            </a:r>
            <a:r>
              <a:rPr lang="en-US" dirty="0"/>
              <a:t> | sophomore | new tea,</a:t>
            </a:r>
          </a:p>
          <a:p>
            <a:r>
              <a:rPr lang="en-US" dirty="0"/>
              <a:t>Team pics coming | working out</a:t>
            </a:r>
          </a:p>
          <a:p>
            <a:r>
              <a:rPr lang="en-US" dirty="0"/>
              <a:t>First game | hair, uniform, cheerleaders</a:t>
            </a:r>
          </a:p>
          <a:p>
            <a:r>
              <a:rPr lang="en-US" dirty="0"/>
              <a:t>Only one problem . . .</a:t>
            </a:r>
          </a:p>
        </p:txBody>
      </p:sp>
      <p:sp>
        <p:nvSpPr>
          <p:cNvPr id="4" name="Slide Number Placeholder 3"/>
          <p:cNvSpPr>
            <a:spLocks noGrp="1"/>
          </p:cNvSpPr>
          <p:nvPr>
            <p:ph type="sldNum" sz="quarter" idx="5"/>
          </p:nvPr>
        </p:nvSpPr>
        <p:spPr/>
        <p:txBody>
          <a:bodyPr/>
          <a:lstStyle/>
          <a:p>
            <a:fld id="{6EC195EC-2A27-4C49-92DB-E1916BD0A071}" type="slidenum">
              <a:rPr lang="en-US" smtClean="0"/>
              <a:t>3</a:t>
            </a:fld>
            <a:endParaRPr lang="en-US"/>
          </a:p>
        </p:txBody>
      </p:sp>
    </p:spTree>
    <p:extLst>
      <p:ext uri="{BB962C8B-B14F-4D97-AF65-F5344CB8AC3E}">
        <p14:creationId xmlns:p14="http://schemas.microsoft.com/office/powerpoint/2010/main" val="29160034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Coach | time out | didn’t mention how we looked</a:t>
            </a:r>
          </a:p>
          <a:p>
            <a:r>
              <a:rPr lang="en-US" dirty="0"/>
              <a:t>We’re losing | reset | new play | its about winning</a:t>
            </a:r>
          </a:p>
          <a:p>
            <a:r>
              <a:rPr lang="en-US" dirty="0"/>
              <a:t>It’s not about what the fans are saying</a:t>
            </a:r>
          </a:p>
          <a:p>
            <a:r>
              <a:rPr lang="en-US" dirty="0"/>
              <a:t>It’s about the scoreboard</a:t>
            </a:r>
          </a:p>
          <a:p>
            <a:r>
              <a:rPr lang="en-US" dirty="0"/>
              <a:t>[slide]</a:t>
            </a:r>
          </a:p>
        </p:txBody>
      </p:sp>
      <p:sp>
        <p:nvSpPr>
          <p:cNvPr id="4" name="Slide Number Placeholder 3"/>
          <p:cNvSpPr>
            <a:spLocks noGrp="1"/>
          </p:cNvSpPr>
          <p:nvPr>
            <p:ph type="sldNum" sz="quarter" idx="5"/>
          </p:nvPr>
        </p:nvSpPr>
        <p:spPr/>
        <p:txBody>
          <a:bodyPr/>
          <a:lstStyle/>
          <a:p>
            <a:fld id="{6EC195EC-2A27-4C49-92DB-E1916BD0A071}" type="slidenum">
              <a:rPr lang="en-US" smtClean="0"/>
              <a:t>4</a:t>
            </a:fld>
            <a:endParaRPr lang="en-US"/>
          </a:p>
        </p:txBody>
      </p:sp>
    </p:spTree>
    <p:extLst>
      <p:ext uri="{BB962C8B-B14F-4D97-AF65-F5344CB8AC3E}">
        <p14:creationId xmlns:p14="http://schemas.microsoft.com/office/powerpoint/2010/main" val="28153920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 &amp; King Agrippa &amp; officials – pomp &amp; prisoner</a:t>
            </a:r>
          </a:p>
          <a:p>
            <a:r>
              <a:rPr lang="en-US" dirty="0"/>
              <a:t>They wear jewelry, he wears chains.</a:t>
            </a:r>
          </a:p>
          <a:p>
            <a:r>
              <a:rPr lang="en-US" dirty="0"/>
              <a:t>He’s looking at scoreboard (heavenly vision) (v19)</a:t>
            </a:r>
          </a:p>
          <a:p>
            <a:r>
              <a:rPr lang="en-US" dirty="0"/>
              <a:t>Two teams: Not jews/gentiles, Israel/</a:t>
            </a:r>
            <a:r>
              <a:rPr lang="en-US" dirty="0" err="1"/>
              <a:t>rome</a:t>
            </a:r>
            <a:endParaRPr lang="en-US" dirty="0"/>
          </a:p>
          <a:p>
            <a:r>
              <a:rPr lang="en-US" dirty="0"/>
              <a:t>Prisoner/prominent, gov’t/people, poor/rich</a:t>
            </a:r>
          </a:p>
          <a:p>
            <a:r>
              <a:rPr lang="en-US" dirty="0"/>
              <a:t>Its this . .  .</a:t>
            </a:r>
          </a:p>
        </p:txBody>
      </p:sp>
      <p:sp>
        <p:nvSpPr>
          <p:cNvPr id="4" name="Slide Number Placeholder 3"/>
          <p:cNvSpPr>
            <a:spLocks noGrp="1"/>
          </p:cNvSpPr>
          <p:nvPr>
            <p:ph type="sldNum" sz="quarter" idx="5"/>
          </p:nvPr>
        </p:nvSpPr>
        <p:spPr/>
        <p:txBody>
          <a:bodyPr/>
          <a:lstStyle/>
          <a:p>
            <a:fld id="{6EC195EC-2A27-4C49-92DB-E1916BD0A071}" type="slidenum">
              <a:rPr lang="en-US" smtClean="0"/>
              <a:t>5</a:t>
            </a:fld>
            <a:endParaRPr lang="en-US"/>
          </a:p>
        </p:txBody>
      </p:sp>
    </p:spTree>
    <p:extLst>
      <p:ext uri="{BB962C8B-B14F-4D97-AF65-F5344CB8AC3E}">
        <p14:creationId xmlns:p14="http://schemas.microsoft.com/office/powerpoint/2010/main" val="1680691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It’s Darkness vs light | hell v heaven [list]</a:t>
            </a:r>
          </a:p>
          <a:p>
            <a:pPr marL="0" marR="0">
              <a:spcBef>
                <a:spcPts val="0"/>
              </a:spcBef>
              <a:spcAft>
                <a:spcPts val="0"/>
              </a:spcAft>
            </a:pPr>
            <a:r>
              <a:rPr lang="en-US" sz="18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His whole life – </a:t>
            </a:r>
            <a:r>
              <a:rPr lang="en-US" sz="1800" kern="100" dirty="0" err="1">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paul</a:t>
            </a:r>
            <a:r>
              <a:rPr lang="en-US" sz="18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is looking at the scoreboard</a:t>
            </a:r>
          </a:p>
          <a:p>
            <a:pPr marL="0" marR="0">
              <a:spcBef>
                <a:spcPts val="0"/>
              </a:spcBef>
              <a:spcAft>
                <a:spcPts val="0"/>
              </a:spcAft>
            </a:pPr>
            <a:r>
              <a:rPr lang="en-US" sz="18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If one person doesn’t know</a:t>
            </a:r>
          </a:p>
          <a:p>
            <a:pPr marL="0" marR="0">
              <a:spcBef>
                <a:spcPts val="0"/>
              </a:spcBef>
              <a:spcAft>
                <a:spcPts val="0"/>
              </a:spcAft>
            </a:pPr>
            <a:r>
              <a:rPr lang="en-US" sz="18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Paul doesn’t care about the uniform, the fans, the appearances</a:t>
            </a:r>
          </a:p>
          <a:p>
            <a:pPr marL="0" marR="0">
              <a:spcBef>
                <a:spcPts val="0"/>
              </a:spcBef>
              <a:spcAft>
                <a:spcPts val="0"/>
              </a:spcAft>
            </a:pPr>
            <a:r>
              <a:rPr lang="en-US" sz="1800" kern="1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He’s the prisoner. They are the powerful – (v28&amp;29)</a:t>
            </a:r>
          </a:p>
        </p:txBody>
      </p:sp>
      <p:sp>
        <p:nvSpPr>
          <p:cNvPr id="4" name="Slide Number Placeholder 3"/>
          <p:cNvSpPr>
            <a:spLocks noGrp="1"/>
          </p:cNvSpPr>
          <p:nvPr>
            <p:ph type="sldNum" sz="quarter" idx="5"/>
          </p:nvPr>
        </p:nvSpPr>
        <p:spPr/>
        <p:txBody>
          <a:bodyPr/>
          <a:lstStyle/>
          <a:p>
            <a:fld id="{6EC195EC-2A27-4C49-92DB-E1916BD0A071}" type="slidenum">
              <a:rPr lang="en-US" smtClean="0"/>
              <a:t>6</a:t>
            </a:fld>
            <a:endParaRPr lang="en-US"/>
          </a:p>
        </p:txBody>
      </p:sp>
    </p:spTree>
    <p:extLst>
      <p:ext uri="{BB962C8B-B14F-4D97-AF65-F5344CB8AC3E}">
        <p14:creationId xmlns:p14="http://schemas.microsoft.com/office/powerpoint/2010/main" val="997777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Become like me</a:t>
            </a:r>
          </a:p>
          <a:p>
            <a:r>
              <a:rPr lang="en-US" dirty="0"/>
              <a:t>Find life</a:t>
            </a:r>
          </a:p>
          <a:p>
            <a:r>
              <a:rPr lang="en-US" dirty="0"/>
              <a:t>Open your eyes – realize the game!</a:t>
            </a:r>
          </a:p>
          <a:p>
            <a:r>
              <a:rPr lang="en-US" dirty="0"/>
              <a:t>Don’t lose</a:t>
            </a:r>
          </a:p>
        </p:txBody>
      </p:sp>
      <p:sp>
        <p:nvSpPr>
          <p:cNvPr id="4" name="Slide Number Placeholder 3"/>
          <p:cNvSpPr>
            <a:spLocks noGrp="1"/>
          </p:cNvSpPr>
          <p:nvPr>
            <p:ph type="sldNum" sz="quarter" idx="5"/>
          </p:nvPr>
        </p:nvSpPr>
        <p:spPr/>
        <p:txBody>
          <a:bodyPr/>
          <a:lstStyle/>
          <a:p>
            <a:fld id="{6EC195EC-2A27-4C49-92DB-E1916BD0A071}" type="slidenum">
              <a:rPr lang="en-US" smtClean="0"/>
              <a:t>7</a:t>
            </a:fld>
            <a:endParaRPr lang="en-US"/>
          </a:p>
        </p:txBody>
      </p:sp>
    </p:spTree>
    <p:extLst>
      <p:ext uri="{BB962C8B-B14F-4D97-AF65-F5344CB8AC3E}">
        <p14:creationId xmlns:p14="http://schemas.microsoft.com/office/powerpoint/2010/main" val="1589218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Paul’s looking at the scoreboard not the circumstances</a:t>
            </a:r>
          </a:p>
          <a:p>
            <a:r>
              <a:rPr lang="en-US" dirty="0"/>
              <a:t>Few years later – he will write</a:t>
            </a:r>
          </a:p>
          <a:p>
            <a:endParaRPr lang="en-US" dirty="0"/>
          </a:p>
          <a:p>
            <a:r>
              <a:rPr lang="en-US" dirty="0"/>
              <a:t>I kept my eyes on the scoreboard</a:t>
            </a:r>
          </a:p>
          <a:p>
            <a:r>
              <a:rPr lang="en-US" dirty="0"/>
              <a:t>How about you?</a:t>
            </a:r>
          </a:p>
        </p:txBody>
      </p:sp>
      <p:sp>
        <p:nvSpPr>
          <p:cNvPr id="4" name="Slide Number Placeholder 3"/>
          <p:cNvSpPr>
            <a:spLocks noGrp="1"/>
          </p:cNvSpPr>
          <p:nvPr>
            <p:ph type="sldNum" sz="quarter" idx="5"/>
          </p:nvPr>
        </p:nvSpPr>
        <p:spPr/>
        <p:txBody>
          <a:bodyPr/>
          <a:lstStyle/>
          <a:p>
            <a:fld id="{6EC195EC-2A27-4C49-92DB-E1916BD0A071}" type="slidenum">
              <a:rPr lang="en-US" smtClean="0"/>
              <a:t>8</a:t>
            </a:fld>
            <a:endParaRPr lang="en-US"/>
          </a:p>
        </p:txBody>
      </p:sp>
    </p:spTree>
    <p:extLst>
      <p:ext uri="{BB962C8B-B14F-4D97-AF65-F5344CB8AC3E}">
        <p14:creationId xmlns:p14="http://schemas.microsoft.com/office/powerpoint/2010/main" val="10011592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you paying attention to the scoreboard?</a:t>
            </a:r>
          </a:p>
          <a:p>
            <a:r>
              <a:rPr lang="en-US" dirty="0"/>
              <a:t>For yourself, your family, your workplace, our community</a:t>
            </a:r>
          </a:p>
          <a:p>
            <a:r>
              <a:rPr lang="en-US" dirty="0"/>
              <a:t>YOU: right there – called screen time | late a night</a:t>
            </a:r>
          </a:p>
          <a:p>
            <a:r>
              <a:rPr lang="en-US" dirty="0"/>
              <a:t>YOUR FAMILY: look at calendar, look at love, does everyone know him?</a:t>
            </a:r>
          </a:p>
          <a:p>
            <a:r>
              <a:rPr lang="en-US" dirty="0"/>
              <a:t>YOUR WORKPLACE: so busy living in your title – missing your identity</a:t>
            </a:r>
          </a:p>
        </p:txBody>
      </p:sp>
      <p:sp>
        <p:nvSpPr>
          <p:cNvPr id="4" name="Slide Number Placeholder 3"/>
          <p:cNvSpPr>
            <a:spLocks noGrp="1"/>
          </p:cNvSpPr>
          <p:nvPr>
            <p:ph type="sldNum" sz="quarter" idx="5"/>
          </p:nvPr>
        </p:nvSpPr>
        <p:spPr/>
        <p:txBody>
          <a:bodyPr/>
          <a:lstStyle/>
          <a:p>
            <a:fld id="{6EC195EC-2A27-4C49-92DB-E1916BD0A071}" type="slidenum">
              <a:rPr lang="en-US" smtClean="0"/>
              <a:t>9</a:t>
            </a:fld>
            <a:endParaRPr lang="en-US"/>
          </a:p>
        </p:txBody>
      </p:sp>
    </p:spTree>
    <p:extLst>
      <p:ext uri="{BB962C8B-B14F-4D97-AF65-F5344CB8AC3E}">
        <p14:creationId xmlns:p14="http://schemas.microsoft.com/office/powerpoint/2010/main" val="5437992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82705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2" descr="A picture containing screenshot, white, design&#10;&#10;Description automatically generated">
            <a:extLst>
              <a:ext uri="{FF2B5EF4-FFF2-40B4-BE49-F238E27FC236}">
                <a16:creationId xmlns:a16="http://schemas.microsoft.com/office/drawing/2014/main" id="{42A5F7EB-5598-16FA-4FE7-3D27EE019574}"/>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00DCE6"/>
                </a:solidFill>
                <a:latin typeface="FatFrank Heavy" pitchFamily="2" charset="77"/>
              </a:defRPr>
            </a:lvl1pPr>
          </a:lstStyle>
          <a:p>
            <a:pPr lvl="0"/>
            <a:r>
              <a:rPr lang="en-US"/>
              <a:t>MAIN</a:t>
            </a:r>
          </a:p>
          <a:p>
            <a:pPr lvl="0"/>
            <a:r>
              <a:rPr lang="en-US"/>
              <a:t>POINT</a:t>
            </a:r>
          </a:p>
        </p:txBody>
      </p:sp>
    </p:spTree>
    <p:extLst>
      <p:ext uri="{BB962C8B-B14F-4D97-AF65-F5344CB8AC3E}">
        <p14:creationId xmlns:p14="http://schemas.microsoft.com/office/powerpoint/2010/main" val="40056908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pic>
        <p:nvPicPr>
          <p:cNvPr id="3" name="Picture 2" descr="A picture containing white, design&#10;&#10;Description automatically generated">
            <a:extLst>
              <a:ext uri="{FF2B5EF4-FFF2-40B4-BE49-F238E27FC236}">
                <a16:creationId xmlns:a16="http://schemas.microsoft.com/office/drawing/2014/main" id="{3A6AD8AE-7A2A-D689-043A-EA148A8FDE22}"/>
              </a:ext>
            </a:extLst>
          </p:cNvPr>
          <p:cNvPicPr>
            <a:picLocks noChangeAspect="1"/>
          </p:cNvPicPr>
          <p:nvPr/>
        </p:nvPicPr>
        <p:blipFill>
          <a:blip r:embed="rId2"/>
          <a:stretch>
            <a:fillRect/>
          </a:stretch>
        </p:blipFill>
        <p:spPr>
          <a:xfrm>
            <a:off x="0" y="0"/>
            <a:ext cx="12192000" cy="6858000"/>
          </a:xfrm>
          <a:prstGeom prst="rect">
            <a:avLst/>
          </a:prstGeom>
        </p:spPr>
      </p:pic>
      <p:sp>
        <p:nvSpPr>
          <p:cNvPr id="13" name="Text Placeholder 12">
            <a:extLst>
              <a:ext uri="{FF2B5EF4-FFF2-40B4-BE49-F238E27FC236}">
                <a16:creationId xmlns:a16="http://schemas.microsoft.com/office/drawing/2014/main" id="{7392D4E6-B911-B998-F416-4AA9FC02CDC9}"/>
              </a:ext>
            </a:extLst>
          </p:cNvPr>
          <p:cNvSpPr>
            <a:spLocks noGrp="1"/>
          </p:cNvSpPr>
          <p:nvPr>
            <p:ph type="body" sz="quarter" idx="10" hasCustomPrompt="1"/>
          </p:nvPr>
        </p:nvSpPr>
        <p:spPr>
          <a:xfrm>
            <a:off x="2686843" y="1620562"/>
            <a:ext cx="6818313" cy="3011487"/>
          </a:xfrm>
          <a:prstGeom prst="rect">
            <a:avLst/>
          </a:prstGeom>
        </p:spPr>
        <p:txBody>
          <a:bodyPr anchor="ctr"/>
          <a:lstStyle>
            <a:lvl1pPr marL="0" indent="0" algn="ctr">
              <a:lnSpc>
                <a:spcPct val="100000"/>
              </a:lnSpc>
              <a:buNone/>
              <a:defRPr sz="11500" b="1" i="0" spc="300">
                <a:solidFill>
                  <a:srgbClr val="00DCE6"/>
                </a:solidFill>
                <a:latin typeface="FatFrank Heavy" pitchFamily="2" charset="77"/>
              </a:defRPr>
            </a:lvl1pPr>
          </a:lstStyle>
          <a:p>
            <a:pPr lvl="0"/>
            <a:r>
              <a:rPr lang="en-US"/>
              <a:t>MAIN</a:t>
            </a:r>
          </a:p>
          <a:p>
            <a:pPr lvl="0"/>
            <a:r>
              <a:rPr lang="en-US"/>
              <a:t>POINT</a:t>
            </a:r>
          </a:p>
        </p:txBody>
      </p:sp>
    </p:spTree>
    <p:extLst>
      <p:ext uri="{BB962C8B-B14F-4D97-AF65-F5344CB8AC3E}">
        <p14:creationId xmlns:p14="http://schemas.microsoft.com/office/powerpoint/2010/main" val="41974886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pic>
        <p:nvPicPr>
          <p:cNvPr id="4" name="Picture 3" descr="A picture containing white, design&#10;&#10;Description automatically generated">
            <a:extLst>
              <a:ext uri="{FF2B5EF4-FFF2-40B4-BE49-F238E27FC236}">
                <a16:creationId xmlns:a16="http://schemas.microsoft.com/office/drawing/2014/main" id="{1FD1FC6C-5D14-63AE-8C0A-3DCD3071482A}"/>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6000" b="1" i="0" u="none" spc="300">
                <a:solidFill>
                  <a:srgbClr val="00DCE6"/>
                </a:solidFill>
                <a:latin typeface="FatFrank Heavy" pitchFamily="2" charset="77"/>
              </a:defRPr>
            </a:lvl1pPr>
          </a:lstStyle>
          <a:p>
            <a:pPr lvl="0"/>
            <a:r>
              <a:rPr lang="en-US"/>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tx1">
                    <a:lumMod val="85000"/>
                    <a:lumOff val="15000"/>
                  </a:schemeClr>
                </a:solidFill>
                <a:latin typeface="Gotham-MediumItalic" pitchFamily="2" charset="0"/>
                <a:cs typeface="Gotham-MediumItalic" pitchFamily="2" charset="0"/>
              </a:defRPr>
            </a:lvl1pPr>
            <a:lvl2pPr marL="457200" indent="0">
              <a:buNone/>
              <a:defRPr b="0" i="0">
                <a:solidFill>
                  <a:schemeClr val="tx1">
                    <a:lumMod val="85000"/>
                    <a:lumOff val="15000"/>
                  </a:schemeClr>
                </a:solidFill>
                <a:latin typeface="Gotham-MediumItalic" pitchFamily="2" charset="0"/>
                <a:cs typeface="Gotham-MediumItalic" pitchFamily="2" charset="0"/>
              </a:defRPr>
            </a:lvl2pPr>
            <a:lvl3pPr marL="914400" indent="0">
              <a:buNone/>
              <a:defRPr b="0" i="0">
                <a:solidFill>
                  <a:schemeClr val="tx1">
                    <a:lumMod val="85000"/>
                    <a:lumOff val="15000"/>
                  </a:schemeClr>
                </a:solidFill>
                <a:latin typeface="Gotham-MediumItalic" pitchFamily="2" charset="0"/>
                <a:cs typeface="Gotham-MediumItalic" pitchFamily="2" charset="0"/>
              </a:defRPr>
            </a:lvl3pPr>
            <a:lvl4pPr marL="1371600" indent="0">
              <a:buNone/>
              <a:defRPr b="0" i="0">
                <a:solidFill>
                  <a:schemeClr val="tx1">
                    <a:lumMod val="85000"/>
                    <a:lumOff val="15000"/>
                  </a:schemeClr>
                </a:solidFill>
                <a:latin typeface="Gotham-MediumItalic" pitchFamily="2" charset="0"/>
                <a:cs typeface="Gotham-MediumItalic" pitchFamily="2" charset="0"/>
              </a:defRPr>
            </a:lvl4pPr>
            <a:lvl5pPr marL="1828800" indent="0">
              <a:buNone/>
              <a:defRPr b="0" i="0">
                <a:solidFill>
                  <a:schemeClr val="tx1">
                    <a:lumMod val="85000"/>
                    <a:lumOff val="15000"/>
                  </a:schemeClr>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5867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pic>
        <p:nvPicPr>
          <p:cNvPr id="3" name="Picture 2" descr="A picture containing white, design&#10;&#10;Description automatically generated">
            <a:extLst>
              <a:ext uri="{FF2B5EF4-FFF2-40B4-BE49-F238E27FC236}">
                <a16:creationId xmlns:a16="http://schemas.microsoft.com/office/drawing/2014/main" id="{0A27EB74-883E-569C-51F6-B47D83F5AA41}"/>
              </a:ext>
            </a:extLst>
          </p:cNvPr>
          <p:cNvPicPr>
            <a:picLocks noChangeAspect="1"/>
          </p:cNvPicPr>
          <p:nvPr/>
        </p:nvPicPr>
        <p:blipFill>
          <a:blip r:embed="rId2"/>
          <a:stretch>
            <a:fillRect/>
          </a:stretch>
        </p:blipFill>
        <p:spPr>
          <a:xfrm>
            <a:off x="0" y="0"/>
            <a:ext cx="12192000" cy="6858000"/>
          </a:xfrm>
          <a:prstGeom prst="rect">
            <a:avLst/>
          </a:prstGeom>
        </p:spPr>
      </p:pic>
      <p:sp>
        <p:nvSpPr>
          <p:cNvPr id="12" name="Text Placeholder 11">
            <a:extLst>
              <a:ext uri="{FF2B5EF4-FFF2-40B4-BE49-F238E27FC236}">
                <a16:creationId xmlns:a16="http://schemas.microsoft.com/office/drawing/2014/main" id="{15BFF45B-D9EE-904C-81A0-6FC49E91506B}"/>
              </a:ext>
            </a:extLst>
          </p:cNvPr>
          <p:cNvSpPr>
            <a:spLocks noGrp="1"/>
          </p:cNvSpPr>
          <p:nvPr>
            <p:ph type="body" sz="quarter" idx="10" hasCustomPrompt="1"/>
          </p:nvPr>
        </p:nvSpPr>
        <p:spPr>
          <a:xfrm>
            <a:off x="565150" y="1222656"/>
            <a:ext cx="10904538" cy="954087"/>
          </a:xfrm>
          <a:prstGeom prst="rect">
            <a:avLst/>
          </a:prstGeom>
        </p:spPr>
        <p:txBody>
          <a:bodyPr anchor="ctr"/>
          <a:lstStyle>
            <a:lvl1pPr marL="0" indent="0" algn="ctr">
              <a:buNone/>
              <a:defRPr sz="6000" b="1" i="0" u="none" spc="300">
                <a:solidFill>
                  <a:srgbClr val="00DCE6"/>
                </a:solidFill>
                <a:latin typeface="FatFrank Heavy" pitchFamily="2" charset="77"/>
              </a:defRPr>
            </a:lvl1pPr>
          </a:lstStyle>
          <a:p>
            <a:pPr lvl="0"/>
            <a:r>
              <a:rPr lang="en-US"/>
              <a:t>SCRIPTURE REFERANCE</a:t>
            </a:r>
          </a:p>
        </p:txBody>
      </p:sp>
      <p:sp>
        <p:nvSpPr>
          <p:cNvPr id="14" name="Text Placeholder 13">
            <a:extLst>
              <a:ext uri="{FF2B5EF4-FFF2-40B4-BE49-F238E27FC236}">
                <a16:creationId xmlns:a16="http://schemas.microsoft.com/office/drawing/2014/main" id="{54A5E55F-F335-7364-7DD7-56ACB303190A}"/>
              </a:ext>
            </a:extLst>
          </p:cNvPr>
          <p:cNvSpPr>
            <a:spLocks noGrp="1"/>
          </p:cNvSpPr>
          <p:nvPr>
            <p:ph type="body" sz="quarter" idx="11"/>
          </p:nvPr>
        </p:nvSpPr>
        <p:spPr>
          <a:xfrm>
            <a:off x="565150" y="2384706"/>
            <a:ext cx="10904538" cy="3535327"/>
          </a:xfrm>
          <a:prstGeom prst="rect">
            <a:avLst/>
          </a:prstGeom>
        </p:spPr>
        <p:txBody>
          <a:bodyPr/>
          <a:lstStyle>
            <a:lvl1pPr marL="0" indent="0">
              <a:buNone/>
              <a:defRPr b="0" i="0">
                <a:solidFill>
                  <a:schemeClr val="tx1">
                    <a:lumMod val="85000"/>
                    <a:lumOff val="15000"/>
                  </a:schemeClr>
                </a:solidFill>
                <a:latin typeface="Gotham-MediumItalic" pitchFamily="2" charset="0"/>
                <a:cs typeface="Gotham-MediumItalic" pitchFamily="2" charset="0"/>
              </a:defRPr>
            </a:lvl1pPr>
            <a:lvl2pPr marL="457200" indent="0">
              <a:buNone/>
              <a:defRPr b="0" i="0">
                <a:solidFill>
                  <a:schemeClr val="tx1">
                    <a:lumMod val="85000"/>
                    <a:lumOff val="15000"/>
                  </a:schemeClr>
                </a:solidFill>
                <a:latin typeface="Gotham-MediumItalic" pitchFamily="2" charset="0"/>
                <a:cs typeface="Gotham-MediumItalic" pitchFamily="2" charset="0"/>
              </a:defRPr>
            </a:lvl2pPr>
            <a:lvl3pPr marL="914400" indent="0">
              <a:buNone/>
              <a:defRPr b="0" i="0">
                <a:solidFill>
                  <a:schemeClr val="tx1">
                    <a:lumMod val="85000"/>
                    <a:lumOff val="15000"/>
                  </a:schemeClr>
                </a:solidFill>
                <a:latin typeface="Gotham-MediumItalic" pitchFamily="2" charset="0"/>
                <a:cs typeface="Gotham-MediumItalic" pitchFamily="2" charset="0"/>
              </a:defRPr>
            </a:lvl3pPr>
            <a:lvl4pPr marL="1371600" indent="0">
              <a:buNone/>
              <a:defRPr b="0" i="0">
                <a:solidFill>
                  <a:schemeClr val="tx1">
                    <a:lumMod val="85000"/>
                    <a:lumOff val="15000"/>
                  </a:schemeClr>
                </a:solidFill>
                <a:latin typeface="Gotham-MediumItalic" pitchFamily="2" charset="0"/>
                <a:cs typeface="Gotham-MediumItalic" pitchFamily="2" charset="0"/>
              </a:defRPr>
            </a:lvl4pPr>
            <a:lvl5pPr marL="1828800" indent="0">
              <a:buNone/>
              <a:defRPr b="0" i="0">
                <a:solidFill>
                  <a:schemeClr val="tx1">
                    <a:lumMod val="85000"/>
                    <a:lumOff val="15000"/>
                  </a:schemeClr>
                </a:solidFill>
                <a:latin typeface="Gotham-MediumItalic" pitchFamily="2" charset="0"/>
                <a:cs typeface="Gotham-MediumItalic"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787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A blue and pink text&#10;&#10;Description automatically generated with low confidence">
            <a:extLst>
              <a:ext uri="{FF2B5EF4-FFF2-40B4-BE49-F238E27FC236}">
                <a16:creationId xmlns:a16="http://schemas.microsoft.com/office/drawing/2014/main" id="{3960B9A0-92F4-7738-CC7B-DC7666008B6D}"/>
              </a:ext>
            </a:extLst>
          </p:cNvPr>
          <p:cNvPicPr>
            <a:picLocks noChangeAspect="1"/>
          </p:cNvPicPr>
          <p:nvPr/>
        </p:nvPicPr>
        <p:blipFill>
          <a:blip r:embed="rId7"/>
          <a:stretch>
            <a:fillRect/>
          </a:stretch>
        </p:blipFill>
        <p:spPr>
          <a:xfrm>
            <a:off x="0" y="0"/>
            <a:ext cx="12192000" cy="6858000"/>
          </a:xfrm>
          <a:prstGeom prst="rect">
            <a:avLst/>
          </a:prstGeom>
        </p:spPr>
      </p:pic>
    </p:spTree>
    <p:extLst>
      <p:ext uri="{BB962C8B-B14F-4D97-AF65-F5344CB8AC3E}">
        <p14:creationId xmlns:p14="http://schemas.microsoft.com/office/powerpoint/2010/main" val="3046320778"/>
      </p:ext>
    </p:extLst>
  </p:cSld>
  <p:clrMap bg1="lt1" tx1="dk1" bg2="lt2" tx2="dk2" accent1="accent1" accent2="accent2" accent3="accent3" accent4="accent4" accent5="accent5" accent6="accent6" hlink="hlink" folHlink="folHlink"/>
  <p:sldLayoutIdLst>
    <p:sldLayoutId id="2147483658" r:id="rId1"/>
    <p:sldLayoutId id="2147483656" r:id="rId2"/>
    <p:sldLayoutId id="2147483659" r:id="rId3"/>
    <p:sldLayoutId id="2147483657" r:id="rId4"/>
    <p:sldLayoutId id="2147483660"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2B48C3-B8EE-0253-C102-17EABD55F934}"/>
              </a:ext>
            </a:extLst>
          </p:cNvPr>
          <p:cNvSpPr>
            <a:spLocks noGrp="1"/>
          </p:cNvSpPr>
          <p:nvPr>
            <p:ph type="body" sz="quarter" idx="10"/>
          </p:nvPr>
        </p:nvSpPr>
        <p:spPr>
          <a:xfrm>
            <a:off x="571499" y="1283510"/>
            <a:ext cx="11109960" cy="3011487"/>
          </a:xfrm>
        </p:spPr>
        <p:txBody>
          <a:bodyPr/>
          <a:lstStyle/>
          <a:p>
            <a:r>
              <a:rPr lang="en-US" sz="7000" b="0" dirty="0">
                <a:solidFill>
                  <a:srgbClr val="FE457C"/>
                </a:solidFill>
                <a:effectLst>
                  <a:outerShdw blurRad="50800" dist="50800" dir="5400000" algn="ctr" rotWithShape="0">
                    <a:schemeClr val="tx1"/>
                  </a:outerShdw>
                </a:effectLst>
              </a:rPr>
              <a:t>Looking at the Scoreboard</a:t>
            </a:r>
            <a:endParaRPr lang="en-US" sz="12000" b="0" dirty="0">
              <a:solidFill>
                <a:srgbClr val="38D9E5"/>
              </a:solidFill>
              <a:effectLst>
                <a:outerShdw blurRad="50800" dist="50800" dir="5400000" algn="ctr" rotWithShape="0">
                  <a:schemeClr val="tx1"/>
                </a:outerShdw>
              </a:effectLst>
            </a:endParaRPr>
          </a:p>
        </p:txBody>
      </p:sp>
      <p:sp>
        <p:nvSpPr>
          <p:cNvPr id="4" name="TextBox 3">
            <a:extLst>
              <a:ext uri="{FF2B5EF4-FFF2-40B4-BE49-F238E27FC236}">
                <a16:creationId xmlns:a16="http://schemas.microsoft.com/office/drawing/2014/main" id="{42A57C7F-72E3-73F2-5D6D-5CFB985EAF21}"/>
              </a:ext>
            </a:extLst>
          </p:cNvPr>
          <p:cNvSpPr txBox="1"/>
          <p:nvPr/>
        </p:nvSpPr>
        <p:spPr>
          <a:xfrm>
            <a:off x="1176410" y="4294997"/>
            <a:ext cx="9900139" cy="984885"/>
          </a:xfrm>
          <a:prstGeom prst="rect">
            <a:avLst/>
          </a:prstGeom>
          <a:noFill/>
        </p:spPr>
        <p:txBody>
          <a:bodyPr wrap="square" rtlCol="0">
            <a:spAutoFit/>
          </a:bodyPr>
          <a:lstStyle/>
          <a:p>
            <a:pPr algn="ctr"/>
            <a:r>
              <a:rPr lang="en-US" sz="4000" i="1" dirty="0">
                <a:latin typeface="Calibri" panose="020F0502020204030204" pitchFamily="34" charset="0"/>
                <a:ea typeface="Yu Mincho" panose="02020400000000000000" pitchFamily="18" charset="-128"/>
                <a:cs typeface="Calibri" panose="020F0502020204030204" pitchFamily="34" charset="0"/>
              </a:rPr>
              <a:t>Acts 26</a:t>
            </a:r>
            <a:endParaRPr lang="en-US" sz="4000" dirty="0">
              <a:effectLst/>
              <a:latin typeface="Calibri" panose="020F0502020204030204" pitchFamily="34" charset="0"/>
              <a:ea typeface="Yu Mincho" panose="02020400000000000000" pitchFamily="18" charset="-128"/>
              <a:cs typeface="Arial" panose="020B0604020202020204" pitchFamily="34" charset="0"/>
            </a:endParaRPr>
          </a:p>
          <a:p>
            <a:endParaRPr lang="en-US" dirty="0"/>
          </a:p>
        </p:txBody>
      </p:sp>
    </p:spTree>
    <p:extLst>
      <p:ext uri="{BB962C8B-B14F-4D97-AF65-F5344CB8AC3E}">
        <p14:creationId xmlns:p14="http://schemas.microsoft.com/office/powerpoint/2010/main" val="2680064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A372838-8450-56ED-2A7E-93D3AADF37E1}"/>
              </a:ext>
            </a:extLst>
          </p:cNvPr>
          <p:cNvPicPr>
            <a:picLocks noChangeAspect="1"/>
          </p:cNvPicPr>
          <p:nvPr/>
        </p:nvPicPr>
        <p:blipFill rotWithShape="1">
          <a:blip r:embed="rId3"/>
          <a:srcRect t="11897"/>
          <a:stretch/>
        </p:blipFill>
        <p:spPr>
          <a:xfrm>
            <a:off x="378541" y="201208"/>
            <a:ext cx="7772400" cy="4279798"/>
          </a:xfrm>
          <a:prstGeom prst="rect">
            <a:avLst/>
          </a:prstGeom>
          <a:ln w="76200">
            <a:solidFill>
              <a:schemeClr val="tx1"/>
            </a:solidFill>
          </a:ln>
        </p:spPr>
      </p:pic>
      <p:pic>
        <p:nvPicPr>
          <p:cNvPr id="4" name="Picture 3">
            <a:extLst>
              <a:ext uri="{FF2B5EF4-FFF2-40B4-BE49-F238E27FC236}">
                <a16:creationId xmlns:a16="http://schemas.microsoft.com/office/drawing/2014/main" id="{D4C34CFB-AE05-AF07-277C-8F949F4CF1B7}"/>
              </a:ext>
            </a:extLst>
          </p:cNvPr>
          <p:cNvPicPr>
            <a:picLocks noChangeAspect="1"/>
          </p:cNvPicPr>
          <p:nvPr/>
        </p:nvPicPr>
        <p:blipFill rotWithShape="1">
          <a:blip r:embed="rId4"/>
          <a:srcRect t="42524" r="24852"/>
          <a:stretch/>
        </p:blipFill>
        <p:spPr>
          <a:xfrm>
            <a:off x="4336027" y="3082413"/>
            <a:ext cx="7477432" cy="3574379"/>
          </a:xfrm>
          <a:prstGeom prst="rect">
            <a:avLst/>
          </a:prstGeom>
          <a:ln w="76200">
            <a:solidFill>
              <a:schemeClr val="tx1"/>
            </a:solidFill>
          </a:ln>
        </p:spPr>
      </p:pic>
    </p:spTree>
    <p:extLst>
      <p:ext uri="{BB962C8B-B14F-4D97-AF65-F5344CB8AC3E}">
        <p14:creationId xmlns:p14="http://schemas.microsoft.com/office/powerpoint/2010/main" val="4010415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541196"/>
            <a:ext cx="10904538" cy="4871544"/>
          </a:xfrm>
        </p:spPr>
        <p:txBody>
          <a:bodyPr/>
          <a:lstStyle/>
          <a:p>
            <a:pPr algn="just"/>
            <a:r>
              <a:rPr lang="en-US" sz="4100" dirty="0">
                <a:effectLst/>
                <a:latin typeface="Helvetica" pitchFamily="2" charset="0"/>
              </a:rPr>
              <a:t>Jesus replied: “A certain man was preparing a great banquet and invited many guests. </a:t>
            </a:r>
            <a:r>
              <a:rPr lang="en-US" sz="4100" baseline="30000" dirty="0">
                <a:effectLst/>
                <a:latin typeface="Helvetica" pitchFamily="2" charset="0"/>
              </a:rPr>
              <a:t>17 </a:t>
            </a:r>
            <a:r>
              <a:rPr lang="en-US" sz="4100" dirty="0">
                <a:effectLst/>
                <a:latin typeface="Helvetica" pitchFamily="2" charset="0"/>
              </a:rPr>
              <a:t>At the time of the banquet he sent his servant to tell those who had been invited, ‘Come, for everything is now ready.’ </a:t>
            </a:r>
          </a:p>
          <a:p>
            <a:pPr algn="just"/>
            <a:r>
              <a:rPr lang="en-US" sz="4100" baseline="30000" dirty="0">
                <a:effectLst/>
                <a:latin typeface="Helvetica" pitchFamily="2" charset="0"/>
              </a:rPr>
              <a:t>18 </a:t>
            </a:r>
            <a:r>
              <a:rPr lang="en-US" sz="4100" dirty="0">
                <a:effectLst/>
                <a:latin typeface="Helvetica" pitchFamily="2" charset="0"/>
              </a:rPr>
              <a:t>“But they all alike began to make excuses. …</a:t>
            </a:r>
            <a:r>
              <a:rPr lang="en-US" sz="4100" baseline="30000" dirty="0">
                <a:effectLst/>
                <a:latin typeface="Helvetica" pitchFamily="2" charset="0"/>
              </a:rPr>
              <a:t>21 </a:t>
            </a:r>
            <a:r>
              <a:rPr lang="en-US" sz="4100" dirty="0">
                <a:effectLst/>
                <a:latin typeface="Helvetica" pitchFamily="2" charset="0"/>
              </a:rPr>
              <a:t>“The servant came back and reported this to his master. </a:t>
            </a:r>
            <a:r>
              <a:rPr lang="en-US" sz="4100" kern="0" dirty="0">
                <a:solidFill>
                  <a:srgbClr val="000000"/>
                </a:solidFill>
                <a:effectLst/>
                <a:latin typeface="Calibri" panose="020F0502020204030204" pitchFamily="34" charset="0"/>
                <a:ea typeface="Calibri" panose="020F0502020204030204" pitchFamily="34" charset="0"/>
              </a:rPr>
              <a:t>		</a:t>
            </a:r>
          </a:p>
          <a:p>
            <a:pPr algn="just"/>
            <a:endParaRPr lang="en-US" sz="500" kern="0" dirty="0">
              <a:solidFill>
                <a:srgbClr val="000000"/>
              </a:solidFill>
              <a:effectLst/>
              <a:latin typeface="Calibri" panose="020F0502020204030204" pitchFamily="34" charset="0"/>
              <a:ea typeface="Calibri" panose="020F0502020204030204" pitchFamily="34" charset="0"/>
            </a:endParaRPr>
          </a:p>
          <a:p>
            <a:pPr algn="just"/>
            <a:r>
              <a:rPr lang="en-US" sz="4100" kern="0" dirty="0">
                <a:solidFill>
                  <a:srgbClr val="000000"/>
                </a:solidFill>
                <a:effectLst/>
                <a:latin typeface="Calibri" panose="020F0502020204030204" pitchFamily="34" charset="0"/>
                <a:ea typeface="Calibri" panose="020F0502020204030204" pitchFamily="34" charset="0"/>
              </a:rPr>
              <a:t>					[Luke 14:16-21, NIV]</a:t>
            </a:r>
            <a:endParaRPr lang="en-US" sz="4100" dirty="0"/>
          </a:p>
        </p:txBody>
      </p:sp>
    </p:spTree>
    <p:extLst>
      <p:ext uri="{BB962C8B-B14F-4D97-AF65-F5344CB8AC3E}">
        <p14:creationId xmlns:p14="http://schemas.microsoft.com/office/powerpoint/2010/main" val="795223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541196"/>
            <a:ext cx="10904538" cy="4871544"/>
          </a:xfrm>
        </p:spPr>
        <p:txBody>
          <a:bodyPr/>
          <a:lstStyle/>
          <a:p>
            <a:pPr algn="just"/>
            <a:r>
              <a:rPr lang="en-US" sz="4000" dirty="0">
                <a:effectLst/>
                <a:latin typeface="Helvetica" pitchFamily="2" charset="0"/>
              </a:rPr>
              <a:t>Then the owner of the house became angry and ordered his servant, ‘Go out quickly into the streets and alleys of the town and bring in the poor, the crippled, the blind and the lame.’ </a:t>
            </a:r>
            <a:r>
              <a:rPr lang="en-US" sz="4000" baseline="30000" dirty="0">
                <a:effectLst/>
                <a:latin typeface="Helvetica" pitchFamily="2" charset="0"/>
              </a:rPr>
              <a:t>22 </a:t>
            </a:r>
            <a:r>
              <a:rPr lang="en-US" sz="4000" dirty="0">
                <a:effectLst/>
                <a:latin typeface="Helvetica" pitchFamily="2" charset="0"/>
              </a:rPr>
              <a:t>“ ‘Sir,’ the servant said, ‘what you ordered has been done, but there is still room.’ </a:t>
            </a:r>
          </a:p>
          <a:p>
            <a:pPr algn="just"/>
            <a:r>
              <a:rPr lang="en-US" sz="4000" baseline="30000" dirty="0">
                <a:effectLst/>
                <a:latin typeface="Helvetica" pitchFamily="2" charset="0"/>
              </a:rPr>
              <a:t>23 </a:t>
            </a:r>
            <a:r>
              <a:rPr lang="en-US" sz="4000" dirty="0">
                <a:effectLst/>
                <a:latin typeface="Helvetica" pitchFamily="2" charset="0"/>
              </a:rPr>
              <a:t>“Then the master told his servant, ‘Go out to the roads and country lanes and make them come in, </a:t>
            </a:r>
            <a:r>
              <a:rPr lang="en-US" sz="4000" dirty="0">
                <a:effectLst/>
                <a:highlight>
                  <a:srgbClr val="38D9E5"/>
                </a:highlight>
                <a:latin typeface="Helvetica" pitchFamily="2" charset="0"/>
              </a:rPr>
              <a:t>so that my house will be full.</a:t>
            </a:r>
          </a:p>
          <a:p>
            <a:pPr algn="just"/>
            <a:endParaRPr lang="en-US" sz="300" dirty="0">
              <a:effectLst/>
              <a:highlight>
                <a:srgbClr val="38D9E5"/>
              </a:highlight>
              <a:latin typeface="Helvetica" pitchFamily="2" charset="0"/>
            </a:endParaRPr>
          </a:p>
          <a:p>
            <a:pPr algn="just"/>
            <a:r>
              <a:rPr lang="en-US" sz="4500" kern="0" dirty="0">
                <a:solidFill>
                  <a:srgbClr val="000000"/>
                </a:solidFill>
                <a:effectLst/>
                <a:latin typeface="Calibri" panose="020F0502020204030204" pitchFamily="34" charset="0"/>
                <a:ea typeface="Calibri" panose="020F0502020204030204" pitchFamily="34" charset="0"/>
              </a:rPr>
              <a:t>						[Luke 14:121-23, NIV]				</a:t>
            </a:r>
            <a:endParaRPr lang="en-US" sz="4500" dirty="0"/>
          </a:p>
        </p:txBody>
      </p:sp>
    </p:spTree>
    <p:extLst>
      <p:ext uri="{BB962C8B-B14F-4D97-AF65-F5344CB8AC3E}">
        <p14:creationId xmlns:p14="http://schemas.microsoft.com/office/powerpoint/2010/main" val="34391946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0" y="2983983"/>
            <a:ext cx="10904538" cy="4871544"/>
          </a:xfrm>
        </p:spPr>
        <p:txBody>
          <a:bodyPr/>
          <a:lstStyle/>
          <a:p>
            <a:pPr algn="ctr"/>
            <a:r>
              <a:rPr lang="en-US" sz="4000" i="1" dirty="0">
                <a:effectLst/>
                <a:latin typeface="Helvetica" pitchFamily="2" charset="0"/>
              </a:rPr>
              <a:t>Let us fix our eyes on Jesus, the author and perfecter of our faith, who for the joy set before him endured the cross, scorning its shame, and sat down at the right hand of the throne of God.</a:t>
            </a:r>
          </a:p>
          <a:p>
            <a:pPr algn="ctr"/>
            <a:endParaRPr lang="en-US" sz="500" dirty="0">
              <a:effectLst/>
              <a:latin typeface="Helvetica" pitchFamily="2" charset="0"/>
            </a:endParaRPr>
          </a:p>
          <a:p>
            <a:pPr algn="ctr"/>
            <a:r>
              <a:rPr lang="en-US" sz="4500" kern="0" dirty="0">
                <a:solidFill>
                  <a:srgbClr val="000000"/>
                </a:solidFill>
                <a:effectLst/>
                <a:latin typeface="Calibri" panose="020F0502020204030204" pitchFamily="34" charset="0"/>
                <a:ea typeface="Calibri" panose="020F0502020204030204" pitchFamily="34" charset="0"/>
              </a:rPr>
              <a:t>			</a:t>
            </a:r>
            <a:r>
              <a:rPr lang="en-US" sz="4000" kern="0" dirty="0">
                <a:solidFill>
                  <a:srgbClr val="000000"/>
                </a:solidFill>
                <a:effectLst/>
                <a:latin typeface="Calibri" panose="020F0502020204030204" pitchFamily="34" charset="0"/>
                <a:ea typeface="Calibri" panose="020F0502020204030204" pitchFamily="34" charset="0"/>
              </a:rPr>
              <a:t>[Hebrews 12:2, NIV]</a:t>
            </a:r>
            <a:r>
              <a:rPr lang="en-US" sz="4500" kern="0" dirty="0">
                <a:solidFill>
                  <a:srgbClr val="000000"/>
                </a:solidFill>
                <a:effectLst/>
                <a:latin typeface="Calibri" panose="020F0502020204030204" pitchFamily="34" charset="0"/>
                <a:ea typeface="Calibri" panose="020F0502020204030204" pitchFamily="34" charset="0"/>
              </a:rPr>
              <a:t>				</a:t>
            </a:r>
            <a:endParaRPr lang="en-US" sz="4500" dirty="0"/>
          </a:p>
        </p:txBody>
      </p:sp>
      <p:sp>
        <p:nvSpPr>
          <p:cNvPr id="2" name="Text Placeholder 1">
            <a:extLst>
              <a:ext uri="{FF2B5EF4-FFF2-40B4-BE49-F238E27FC236}">
                <a16:creationId xmlns:a16="http://schemas.microsoft.com/office/drawing/2014/main" id="{E7717C7C-7AC5-194B-8AB2-63EB758AAFC6}"/>
              </a:ext>
            </a:extLst>
          </p:cNvPr>
          <p:cNvSpPr>
            <a:spLocks noGrp="1"/>
          </p:cNvSpPr>
          <p:nvPr>
            <p:ph type="body" sz="quarter" idx="10"/>
          </p:nvPr>
        </p:nvSpPr>
        <p:spPr>
          <a:xfrm>
            <a:off x="586739" y="1238326"/>
            <a:ext cx="11018519" cy="954087"/>
          </a:xfrm>
        </p:spPr>
        <p:txBody>
          <a:bodyPr/>
          <a:lstStyle/>
          <a:p>
            <a:r>
              <a:rPr lang="en-US" sz="7000" b="0" dirty="0">
                <a:solidFill>
                  <a:srgbClr val="FE457C"/>
                </a:solidFill>
              </a:rPr>
              <a:t>Jesus was looking at the scoreboard</a:t>
            </a:r>
          </a:p>
        </p:txBody>
      </p:sp>
    </p:spTree>
    <p:extLst>
      <p:ext uri="{BB962C8B-B14F-4D97-AF65-F5344CB8AC3E}">
        <p14:creationId xmlns:p14="http://schemas.microsoft.com/office/powerpoint/2010/main" val="3709161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2B48C3-B8EE-0253-C102-17EABD55F934}"/>
              </a:ext>
            </a:extLst>
          </p:cNvPr>
          <p:cNvSpPr>
            <a:spLocks noGrp="1"/>
          </p:cNvSpPr>
          <p:nvPr>
            <p:ph type="body" sz="quarter" idx="10"/>
          </p:nvPr>
        </p:nvSpPr>
        <p:spPr>
          <a:xfrm>
            <a:off x="541020" y="1594015"/>
            <a:ext cx="11109960" cy="3011487"/>
          </a:xfrm>
        </p:spPr>
        <p:txBody>
          <a:bodyPr/>
          <a:lstStyle/>
          <a:p>
            <a:pPr>
              <a:spcAft>
                <a:spcPts val="600"/>
              </a:spcAft>
            </a:pPr>
            <a:r>
              <a:rPr lang="en-US" sz="6000" b="0" dirty="0">
                <a:solidFill>
                  <a:srgbClr val="FE457C"/>
                </a:solidFill>
                <a:effectLst>
                  <a:outerShdw blurRad="50800" dist="50800" dir="5400000" algn="ctr" rotWithShape="0">
                    <a:schemeClr val="tx1"/>
                  </a:outerShdw>
                </a:effectLst>
              </a:rPr>
              <a:t>Look at the scoreboard</a:t>
            </a:r>
          </a:p>
          <a:p>
            <a:pPr>
              <a:spcAft>
                <a:spcPts val="600"/>
              </a:spcAft>
            </a:pPr>
            <a:r>
              <a:rPr lang="en-US" sz="6000" b="0" dirty="0">
                <a:solidFill>
                  <a:srgbClr val="FE457C"/>
                </a:solidFill>
                <a:effectLst>
                  <a:outerShdw blurRad="50800" dist="50800" dir="5400000" algn="ctr" rotWithShape="0">
                    <a:schemeClr val="tx1"/>
                  </a:outerShdw>
                </a:effectLst>
              </a:rPr>
              <a:t>Take this time out.</a:t>
            </a:r>
          </a:p>
          <a:p>
            <a:pPr>
              <a:spcAft>
                <a:spcPts val="600"/>
              </a:spcAft>
            </a:pPr>
            <a:r>
              <a:rPr lang="en-US" sz="6000" b="0" dirty="0">
                <a:solidFill>
                  <a:srgbClr val="FE457C"/>
                </a:solidFill>
                <a:effectLst>
                  <a:outerShdw blurRad="50800" dist="50800" dir="5400000" algn="ctr" rotWithShape="0">
                    <a:schemeClr val="tx1"/>
                  </a:outerShdw>
                </a:effectLst>
              </a:rPr>
              <a:t>Change the play.</a:t>
            </a:r>
            <a:endParaRPr lang="en-US" sz="6000" b="0" dirty="0">
              <a:solidFill>
                <a:srgbClr val="38D9E5"/>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1045150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993228"/>
            <a:ext cx="10904538" cy="4871544"/>
          </a:xfrm>
        </p:spPr>
        <p:txBody>
          <a:bodyPr/>
          <a:lstStyle/>
          <a:p>
            <a:pPr algn="just"/>
            <a:r>
              <a:rPr lang="en-US" sz="4200" dirty="0">
                <a:solidFill>
                  <a:srgbClr val="000000"/>
                </a:solidFill>
                <a:effectLst/>
                <a:latin typeface="Calibri" panose="020F0502020204030204" pitchFamily="34" charset="0"/>
                <a:ea typeface="Yu Mincho" panose="02020400000000000000" pitchFamily="18" charset="-128"/>
              </a:rPr>
              <a:t>“I [Jesus] have appeared to you to </a:t>
            </a:r>
            <a:r>
              <a:rPr lang="en-US" sz="4200" b="1" dirty="0">
                <a:solidFill>
                  <a:srgbClr val="000000"/>
                </a:solidFill>
                <a:effectLst/>
                <a:latin typeface="Calibri" panose="020F0502020204030204" pitchFamily="34" charset="0"/>
                <a:ea typeface="Yu Mincho" panose="02020400000000000000" pitchFamily="18" charset="-128"/>
              </a:rPr>
              <a:t>appoint you as a servant and as a witness…</a:t>
            </a:r>
            <a:endParaRPr lang="en-US" sz="4200" dirty="0">
              <a:solidFill>
                <a:srgbClr val="000000"/>
              </a:solidFill>
              <a:effectLst/>
              <a:latin typeface="Calibri" panose="020F0502020204030204" pitchFamily="34" charset="0"/>
              <a:ea typeface="Yu Mincho" panose="02020400000000000000" pitchFamily="18" charset="-128"/>
            </a:endParaRPr>
          </a:p>
          <a:p>
            <a:pPr algn="just"/>
            <a:r>
              <a:rPr lang="en-US" sz="4200" b="1" dirty="0">
                <a:solidFill>
                  <a:srgbClr val="000000"/>
                </a:solidFill>
                <a:effectLst/>
                <a:latin typeface="Calibri" panose="020F0502020204030204" pitchFamily="34" charset="0"/>
                <a:ea typeface="Yu Mincho" panose="02020400000000000000" pitchFamily="18" charset="-128"/>
              </a:rPr>
              <a:t>I am sending you</a:t>
            </a:r>
            <a:r>
              <a:rPr lang="en-US" sz="4200" dirty="0">
                <a:solidFill>
                  <a:srgbClr val="000000"/>
                </a:solidFill>
                <a:effectLst/>
                <a:latin typeface="Calibri" panose="020F0502020204030204" pitchFamily="34" charset="0"/>
                <a:ea typeface="Yu Mincho" panose="02020400000000000000" pitchFamily="18" charset="-128"/>
              </a:rPr>
              <a:t> to them </a:t>
            </a:r>
            <a:r>
              <a:rPr lang="en-US" sz="4200" baseline="30000" dirty="0">
                <a:solidFill>
                  <a:srgbClr val="000000"/>
                </a:solidFill>
                <a:effectLst/>
                <a:latin typeface="Calibri" panose="020F0502020204030204" pitchFamily="34" charset="0"/>
                <a:ea typeface="Yu Mincho" panose="02020400000000000000" pitchFamily="18" charset="-128"/>
              </a:rPr>
              <a:t>18</a:t>
            </a:r>
            <a:r>
              <a:rPr lang="en-US" sz="4200" dirty="0">
                <a:solidFill>
                  <a:srgbClr val="000000"/>
                </a:solidFill>
                <a:effectLst/>
                <a:latin typeface="Calibri" panose="020F0502020204030204" pitchFamily="34" charset="0"/>
                <a:ea typeface="Yu Mincho" panose="02020400000000000000" pitchFamily="18" charset="-128"/>
              </a:rPr>
              <a:t> to open their eyes and turn them from darkness to light, and from the power of Satan to God, so that they may receive forgiveness of sins and a place among those who are sanctified by faith in Me.’ </a:t>
            </a:r>
          </a:p>
          <a:p>
            <a:pPr algn="just"/>
            <a:endParaRPr lang="en-US" sz="500" dirty="0">
              <a:solidFill>
                <a:srgbClr val="000000"/>
              </a:solidFill>
              <a:effectLst/>
              <a:latin typeface="Calibri" panose="020F0502020204030204" pitchFamily="34" charset="0"/>
              <a:ea typeface="Yu Mincho" panose="02020400000000000000" pitchFamily="18" charset="-128"/>
            </a:endParaRPr>
          </a:p>
          <a:p>
            <a:pPr algn="just"/>
            <a:r>
              <a:rPr lang="en-US" sz="4000" kern="0" dirty="0">
                <a:solidFill>
                  <a:srgbClr val="000000"/>
                </a:solidFill>
                <a:effectLst/>
                <a:latin typeface="Calibri" panose="020F0502020204030204" pitchFamily="34" charset="0"/>
                <a:ea typeface="Calibri" panose="020F0502020204030204" pitchFamily="34" charset="0"/>
              </a:rPr>
              <a:t>						[Acts </a:t>
            </a:r>
            <a:r>
              <a:rPr lang="en-US" sz="4000" kern="0" dirty="0">
                <a:solidFill>
                  <a:srgbClr val="000000"/>
                </a:solidFill>
                <a:latin typeface="Calibri" panose="020F0502020204030204" pitchFamily="34" charset="0"/>
                <a:ea typeface="Calibri" panose="020F0502020204030204" pitchFamily="34" charset="0"/>
              </a:rPr>
              <a:t>26</a:t>
            </a:r>
            <a:r>
              <a:rPr lang="en-US" sz="4000" kern="0" dirty="0">
                <a:solidFill>
                  <a:srgbClr val="000000"/>
                </a:solidFill>
                <a:effectLst/>
                <a:latin typeface="Calibri" panose="020F0502020204030204" pitchFamily="34" charset="0"/>
                <a:ea typeface="Calibri" panose="020F0502020204030204" pitchFamily="34" charset="0"/>
              </a:rPr>
              <a:t>:17-18, NIV]</a:t>
            </a:r>
            <a:endParaRPr lang="en-US" sz="4000" dirty="0"/>
          </a:p>
        </p:txBody>
      </p:sp>
    </p:spTree>
    <p:extLst>
      <p:ext uri="{BB962C8B-B14F-4D97-AF65-F5344CB8AC3E}">
        <p14:creationId xmlns:p14="http://schemas.microsoft.com/office/powerpoint/2010/main" val="2224507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1206214"/>
            <a:ext cx="10904538" cy="4871544"/>
          </a:xfrm>
        </p:spPr>
        <p:txBody>
          <a:bodyPr/>
          <a:lstStyle/>
          <a:p>
            <a:pPr marL="0" marR="0" indent="228600" algn="just">
              <a:spcBef>
                <a:spcPts val="0"/>
              </a:spcBef>
              <a:spcAft>
                <a:spcPts val="0"/>
              </a:spcAft>
            </a:pPr>
            <a:r>
              <a:rPr lang="en-US" sz="4200" kern="0" baseline="30000" dirty="0">
                <a:effectLst/>
                <a:latin typeface="Calibri" panose="020F0502020204030204" pitchFamily="34" charset="0"/>
                <a:ea typeface="Calibri" panose="020F0502020204030204" pitchFamily="34" charset="0"/>
                <a:cs typeface="Calibri" panose="020F0502020204030204" pitchFamily="34" charset="0"/>
              </a:rPr>
              <a:t>28 </a:t>
            </a:r>
            <a:r>
              <a:rPr lang="en-US" sz="4200" kern="0" dirty="0">
                <a:effectLst/>
                <a:latin typeface="Calibri" panose="020F0502020204030204" pitchFamily="34" charset="0"/>
                <a:ea typeface="Calibri" panose="020F0502020204030204" pitchFamily="34" charset="0"/>
                <a:cs typeface="Calibri" panose="020F0502020204030204" pitchFamily="34" charset="0"/>
              </a:rPr>
              <a:t>Then Agrippa said to Paul, “Do you think that in such a short time you can persuade me to be a Christian?” </a:t>
            </a:r>
            <a:endParaRPr lang="en-US" sz="42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indent="228600" algn="just">
              <a:spcBef>
                <a:spcPts val="0"/>
              </a:spcBef>
              <a:spcAft>
                <a:spcPts val="0"/>
              </a:spcAft>
            </a:pPr>
            <a:r>
              <a:rPr lang="en-US" sz="4200" kern="0" baseline="30000" dirty="0">
                <a:effectLst/>
                <a:latin typeface="Calibri" panose="020F0502020204030204" pitchFamily="34" charset="0"/>
                <a:ea typeface="Calibri" panose="020F0502020204030204" pitchFamily="34" charset="0"/>
                <a:cs typeface="Calibri" panose="020F0502020204030204" pitchFamily="34" charset="0"/>
              </a:rPr>
              <a:t>29 </a:t>
            </a:r>
            <a:r>
              <a:rPr lang="en-US" sz="4200" kern="0" dirty="0">
                <a:effectLst/>
                <a:latin typeface="Calibri" panose="020F0502020204030204" pitchFamily="34" charset="0"/>
                <a:ea typeface="Calibri" panose="020F0502020204030204" pitchFamily="34" charset="0"/>
                <a:cs typeface="Calibri" panose="020F0502020204030204" pitchFamily="34" charset="0"/>
              </a:rPr>
              <a:t>Paul replied, </a:t>
            </a:r>
            <a:r>
              <a:rPr lang="en-US" sz="4200" b="1" kern="0" dirty="0">
                <a:effectLst/>
                <a:latin typeface="Calibri" panose="020F0502020204030204" pitchFamily="34" charset="0"/>
                <a:ea typeface="Calibri" panose="020F0502020204030204" pitchFamily="34" charset="0"/>
                <a:cs typeface="Calibri" panose="020F0502020204030204" pitchFamily="34" charset="0"/>
              </a:rPr>
              <a:t>“Short time or long—I pray God that not only you but all who are listening to me today may become what I am, except for these chains.”</a:t>
            </a:r>
            <a:r>
              <a:rPr lang="en-US" sz="4200" kern="0" dirty="0">
                <a:effectLst/>
                <a:latin typeface="Calibri" panose="020F0502020204030204" pitchFamily="34" charset="0"/>
                <a:ea typeface="Calibri" panose="020F0502020204030204" pitchFamily="34" charset="0"/>
                <a:cs typeface="Calibri" panose="020F0502020204030204" pitchFamily="34" charset="0"/>
              </a:rPr>
              <a:t> </a:t>
            </a:r>
          </a:p>
          <a:p>
            <a:pPr marL="0" marR="0" indent="228600" algn="just">
              <a:spcBef>
                <a:spcPts val="0"/>
              </a:spcBef>
              <a:spcAft>
                <a:spcPts val="0"/>
              </a:spcAft>
            </a:pPr>
            <a:endParaRPr lang="en-US" sz="5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r>
              <a:rPr lang="en-US" sz="4000" kern="0" dirty="0">
                <a:solidFill>
                  <a:srgbClr val="000000"/>
                </a:solidFill>
                <a:effectLst/>
                <a:latin typeface="Calibri" panose="020F0502020204030204" pitchFamily="34" charset="0"/>
                <a:ea typeface="Calibri" panose="020F0502020204030204" pitchFamily="34" charset="0"/>
              </a:rPr>
              <a:t>						[Acts </a:t>
            </a:r>
            <a:r>
              <a:rPr lang="en-US" sz="4000" kern="0" dirty="0">
                <a:solidFill>
                  <a:srgbClr val="000000"/>
                </a:solidFill>
                <a:latin typeface="Calibri" panose="020F0502020204030204" pitchFamily="34" charset="0"/>
                <a:ea typeface="Calibri" panose="020F0502020204030204" pitchFamily="34" charset="0"/>
              </a:rPr>
              <a:t>26</a:t>
            </a:r>
            <a:r>
              <a:rPr lang="en-US" sz="4000" kern="0" dirty="0">
                <a:solidFill>
                  <a:srgbClr val="000000"/>
                </a:solidFill>
                <a:effectLst/>
                <a:latin typeface="Calibri" panose="020F0502020204030204" pitchFamily="34" charset="0"/>
                <a:ea typeface="Calibri" panose="020F0502020204030204" pitchFamily="34" charset="0"/>
              </a:rPr>
              <a:t>:28-29, NIV]</a:t>
            </a:r>
            <a:endParaRPr lang="en-US" sz="4000" dirty="0"/>
          </a:p>
        </p:txBody>
      </p:sp>
    </p:spTree>
    <p:extLst>
      <p:ext uri="{BB962C8B-B14F-4D97-AF65-F5344CB8AC3E}">
        <p14:creationId xmlns:p14="http://schemas.microsoft.com/office/powerpoint/2010/main" val="35969780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3 Wyoming HS 3A-4A Girls Basketball Regional Scoreboard">
            <a:extLst>
              <a:ext uri="{FF2B5EF4-FFF2-40B4-BE49-F238E27FC236}">
                <a16:creationId xmlns:a16="http://schemas.microsoft.com/office/drawing/2014/main" id="{933565CB-7BDF-91F0-C858-9A416501D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7" y="0"/>
            <a:ext cx="12168933" cy="81088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820947-F296-9A6B-06D0-A278403437E1}"/>
              </a:ext>
            </a:extLst>
          </p:cNvPr>
          <p:cNvSpPr/>
          <p:nvPr/>
        </p:nvSpPr>
        <p:spPr>
          <a:xfrm>
            <a:off x="5604095" y="3354309"/>
            <a:ext cx="1050202" cy="1262957"/>
          </a:xfrm>
          <a:prstGeom prst="rect">
            <a:avLst/>
          </a:prstGeom>
          <a:solidFill>
            <a:srgbClr val="1E2A2F"/>
          </a:solidFill>
          <a:ln>
            <a:solidFill>
              <a:srgbClr val="1E2A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08545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2B48C3-B8EE-0253-C102-17EABD55F934}"/>
              </a:ext>
            </a:extLst>
          </p:cNvPr>
          <p:cNvSpPr>
            <a:spLocks noGrp="1"/>
          </p:cNvSpPr>
          <p:nvPr>
            <p:ph type="body" sz="quarter" idx="10"/>
          </p:nvPr>
        </p:nvSpPr>
        <p:spPr>
          <a:xfrm>
            <a:off x="571499" y="1283510"/>
            <a:ext cx="11109960" cy="3011487"/>
          </a:xfrm>
        </p:spPr>
        <p:txBody>
          <a:bodyPr/>
          <a:lstStyle/>
          <a:p>
            <a:r>
              <a:rPr lang="en-US" sz="6000" b="0" dirty="0">
                <a:solidFill>
                  <a:srgbClr val="FE457C"/>
                </a:solidFill>
                <a:effectLst>
                  <a:outerShdw blurRad="50800" dist="50800" dir="5400000" algn="ctr" rotWithShape="0">
                    <a:schemeClr val="tx1"/>
                  </a:outerShdw>
                </a:effectLst>
              </a:rPr>
              <a:t>It doesn’t matter </a:t>
            </a:r>
          </a:p>
          <a:p>
            <a:r>
              <a:rPr lang="en-US" sz="6000" b="0" dirty="0">
                <a:solidFill>
                  <a:srgbClr val="FE457C"/>
                </a:solidFill>
                <a:effectLst>
                  <a:outerShdw blurRad="50800" dist="50800" dir="5400000" algn="ctr" rotWithShape="0">
                    <a:schemeClr val="tx1"/>
                  </a:outerShdw>
                </a:effectLst>
              </a:rPr>
              <a:t>how you look or feel, </a:t>
            </a:r>
          </a:p>
          <a:p>
            <a:r>
              <a:rPr lang="en-US" sz="6000" b="0" dirty="0">
                <a:solidFill>
                  <a:srgbClr val="FE457C"/>
                </a:solidFill>
                <a:effectLst>
                  <a:outerShdw blurRad="50800" dist="50800" dir="5400000" algn="ctr" rotWithShape="0">
                    <a:schemeClr val="tx1"/>
                  </a:outerShdw>
                </a:effectLst>
              </a:rPr>
              <a:t>what matters is the score!</a:t>
            </a:r>
            <a:endParaRPr lang="en-US" sz="6000" b="0" dirty="0">
              <a:solidFill>
                <a:srgbClr val="38D9E5"/>
              </a:solidFill>
              <a:effectLst>
                <a:outerShdw blurRad="50800" dist="50800" dir="5400000" algn="ctr" rotWithShape="0">
                  <a:schemeClr val="tx1"/>
                </a:outerShdw>
              </a:effectLst>
            </a:endParaRPr>
          </a:p>
        </p:txBody>
      </p:sp>
    </p:spTree>
    <p:extLst>
      <p:ext uri="{BB962C8B-B14F-4D97-AF65-F5344CB8AC3E}">
        <p14:creationId xmlns:p14="http://schemas.microsoft.com/office/powerpoint/2010/main" val="28564978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543275"/>
            <a:ext cx="10904538" cy="4871544"/>
          </a:xfrm>
        </p:spPr>
        <p:txBody>
          <a:bodyPr/>
          <a:lstStyle/>
          <a:p>
            <a:pPr algn="ctr"/>
            <a:r>
              <a:rPr lang="en-US" sz="4200" b="1" dirty="0">
                <a:solidFill>
                  <a:srgbClr val="000000"/>
                </a:solidFill>
                <a:effectLst/>
                <a:latin typeface="Calibri" panose="020F0502020204030204" pitchFamily="34" charset="0"/>
                <a:ea typeface="Yu Mincho" panose="02020400000000000000" pitchFamily="18" charset="-128"/>
              </a:rPr>
              <a:t>I am sending you</a:t>
            </a:r>
            <a:endParaRPr lang="en-US" sz="4200" dirty="0">
              <a:solidFill>
                <a:srgbClr val="000000"/>
              </a:solidFill>
              <a:effectLst/>
              <a:latin typeface="Calibri" panose="020F0502020204030204" pitchFamily="34" charset="0"/>
              <a:ea typeface="Yu Mincho" panose="02020400000000000000" pitchFamily="18" charset="-128"/>
            </a:endParaRPr>
          </a:p>
          <a:p>
            <a:pPr algn="ctr"/>
            <a:r>
              <a:rPr lang="en-US" sz="4200" dirty="0">
                <a:solidFill>
                  <a:srgbClr val="000000"/>
                </a:solidFill>
                <a:effectLst/>
                <a:latin typeface="Calibri" panose="020F0502020204030204" pitchFamily="34" charset="0"/>
                <a:ea typeface="Yu Mincho" panose="02020400000000000000" pitchFamily="18" charset="-128"/>
              </a:rPr>
              <a:t>to open their eyes and turn them from</a:t>
            </a:r>
          </a:p>
          <a:p>
            <a:pPr algn="ctr"/>
            <a:endParaRPr lang="en-US" sz="500" dirty="0">
              <a:solidFill>
                <a:srgbClr val="000000"/>
              </a:solidFill>
              <a:effectLst/>
              <a:latin typeface="Calibri" panose="020F0502020204030204" pitchFamily="34" charset="0"/>
              <a:ea typeface="Yu Mincho" panose="02020400000000000000" pitchFamily="18" charset="-128"/>
            </a:endParaRPr>
          </a:p>
          <a:p>
            <a:pPr algn="ctr"/>
            <a:r>
              <a:rPr lang="en-US" sz="4200" dirty="0">
                <a:solidFill>
                  <a:srgbClr val="000000"/>
                </a:solidFill>
                <a:effectLst/>
                <a:highlight>
                  <a:srgbClr val="C0C0C0"/>
                </a:highlight>
                <a:latin typeface="Calibri" panose="020F0502020204030204" pitchFamily="34" charset="0"/>
                <a:ea typeface="Yu Mincho" panose="02020400000000000000" pitchFamily="18" charset="-128"/>
              </a:rPr>
              <a:t>darkness</a:t>
            </a:r>
            <a:r>
              <a:rPr lang="en-US" sz="4200" dirty="0">
                <a:solidFill>
                  <a:srgbClr val="000000"/>
                </a:solidFill>
                <a:effectLst/>
                <a:latin typeface="Calibri" panose="020F0502020204030204" pitchFamily="34" charset="0"/>
                <a:ea typeface="Yu Mincho" panose="02020400000000000000" pitchFamily="18" charset="-128"/>
              </a:rPr>
              <a:t> to </a:t>
            </a:r>
            <a:r>
              <a:rPr lang="en-US" sz="4200" dirty="0">
                <a:solidFill>
                  <a:srgbClr val="000000"/>
                </a:solidFill>
                <a:effectLst/>
                <a:highlight>
                  <a:srgbClr val="38D9E5"/>
                </a:highlight>
                <a:latin typeface="Calibri" panose="020F0502020204030204" pitchFamily="34" charset="0"/>
                <a:ea typeface="Yu Mincho" panose="02020400000000000000" pitchFamily="18" charset="-128"/>
              </a:rPr>
              <a:t>light</a:t>
            </a:r>
            <a:endParaRPr lang="en-US" sz="4200" dirty="0">
              <a:solidFill>
                <a:srgbClr val="000000"/>
              </a:solidFill>
              <a:effectLst/>
              <a:latin typeface="Calibri" panose="020F0502020204030204" pitchFamily="34" charset="0"/>
              <a:ea typeface="Yu Mincho" panose="02020400000000000000" pitchFamily="18" charset="-128"/>
            </a:endParaRPr>
          </a:p>
          <a:p>
            <a:pPr algn="ctr"/>
            <a:r>
              <a:rPr lang="en-US" sz="4200" dirty="0">
                <a:solidFill>
                  <a:srgbClr val="000000"/>
                </a:solidFill>
                <a:effectLst/>
                <a:highlight>
                  <a:srgbClr val="C0C0C0"/>
                </a:highlight>
                <a:latin typeface="Calibri" panose="020F0502020204030204" pitchFamily="34" charset="0"/>
                <a:ea typeface="Yu Mincho" panose="02020400000000000000" pitchFamily="18" charset="-128"/>
              </a:rPr>
              <a:t>Satan’s power</a:t>
            </a:r>
            <a:r>
              <a:rPr lang="en-US" sz="4200" dirty="0">
                <a:solidFill>
                  <a:srgbClr val="000000"/>
                </a:solidFill>
                <a:effectLst/>
                <a:latin typeface="Calibri" panose="020F0502020204030204" pitchFamily="34" charset="0"/>
                <a:ea typeface="Yu Mincho" panose="02020400000000000000" pitchFamily="18" charset="-128"/>
              </a:rPr>
              <a:t> to </a:t>
            </a:r>
            <a:r>
              <a:rPr lang="en-US" sz="4200" dirty="0">
                <a:solidFill>
                  <a:srgbClr val="000000"/>
                </a:solidFill>
                <a:effectLst/>
                <a:highlight>
                  <a:srgbClr val="38D9E5"/>
                </a:highlight>
                <a:latin typeface="Calibri" panose="020F0502020204030204" pitchFamily="34" charset="0"/>
                <a:ea typeface="Yu Mincho" panose="02020400000000000000" pitchFamily="18" charset="-128"/>
              </a:rPr>
              <a:t>God’s power</a:t>
            </a:r>
            <a:endParaRPr lang="en-US" sz="4200" dirty="0">
              <a:solidFill>
                <a:srgbClr val="000000"/>
              </a:solidFill>
              <a:effectLst/>
              <a:latin typeface="Calibri" panose="020F0502020204030204" pitchFamily="34" charset="0"/>
              <a:ea typeface="Yu Mincho" panose="02020400000000000000" pitchFamily="18" charset="-128"/>
            </a:endParaRPr>
          </a:p>
          <a:p>
            <a:pPr algn="ctr"/>
            <a:r>
              <a:rPr lang="en-US" sz="4200" dirty="0">
                <a:solidFill>
                  <a:srgbClr val="000000"/>
                </a:solidFill>
                <a:effectLst/>
                <a:highlight>
                  <a:srgbClr val="C0C0C0"/>
                </a:highlight>
                <a:latin typeface="Calibri" panose="020F0502020204030204" pitchFamily="34" charset="0"/>
                <a:ea typeface="Yu Mincho" panose="02020400000000000000" pitchFamily="18" charset="-128"/>
              </a:rPr>
              <a:t>condemnation</a:t>
            </a:r>
            <a:r>
              <a:rPr lang="en-US" sz="4200" dirty="0">
                <a:solidFill>
                  <a:srgbClr val="000000"/>
                </a:solidFill>
                <a:effectLst/>
                <a:latin typeface="Calibri" panose="020F0502020204030204" pitchFamily="34" charset="0"/>
                <a:ea typeface="Yu Mincho" panose="02020400000000000000" pitchFamily="18" charset="-128"/>
              </a:rPr>
              <a:t> to </a:t>
            </a:r>
            <a:r>
              <a:rPr lang="en-US" sz="4200" dirty="0">
                <a:solidFill>
                  <a:srgbClr val="000000"/>
                </a:solidFill>
                <a:effectLst/>
                <a:highlight>
                  <a:srgbClr val="38D9E5"/>
                </a:highlight>
                <a:latin typeface="Calibri" panose="020F0502020204030204" pitchFamily="34" charset="0"/>
                <a:ea typeface="Yu Mincho" panose="02020400000000000000" pitchFamily="18" charset="-128"/>
              </a:rPr>
              <a:t>forgiveness</a:t>
            </a:r>
            <a:r>
              <a:rPr lang="en-US" sz="4200" dirty="0">
                <a:solidFill>
                  <a:srgbClr val="000000"/>
                </a:solidFill>
                <a:effectLst/>
                <a:latin typeface="Calibri" panose="020F0502020204030204" pitchFamily="34" charset="0"/>
                <a:ea typeface="Yu Mincho" panose="02020400000000000000" pitchFamily="18" charset="-128"/>
              </a:rPr>
              <a:t> </a:t>
            </a:r>
          </a:p>
          <a:p>
            <a:pPr algn="ctr"/>
            <a:r>
              <a:rPr lang="en-US" sz="4200" dirty="0">
                <a:solidFill>
                  <a:srgbClr val="000000"/>
                </a:solidFill>
                <a:highlight>
                  <a:srgbClr val="C0C0C0"/>
                </a:highlight>
                <a:latin typeface="Calibri" panose="020F0502020204030204" pitchFamily="34" charset="0"/>
                <a:ea typeface="Yu Mincho" panose="02020400000000000000" pitchFamily="18" charset="-128"/>
              </a:rPr>
              <a:t>r</a:t>
            </a:r>
            <a:r>
              <a:rPr lang="en-US" sz="4200" dirty="0">
                <a:solidFill>
                  <a:srgbClr val="000000"/>
                </a:solidFill>
                <a:effectLst/>
                <a:highlight>
                  <a:srgbClr val="C0C0C0"/>
                </a:highlight>
                <a:latin typeface="Calibri" panose="020F0502020204030204" pitchFamily="34" charset="0"/>
                <a:ea typeface="Yu Mincho" panose="02020400000000000000" pitchFamily="18" charset="-128"/>
              </a:rPr>
              <a:t>eject</a:t>
            </a:r>
            <a:r>
              <a:rPr lang="en-US" sz="4200" dirty="0">
                <a:solidFill>
                  <a:srgbClr val="000000"/>
                </a:solidFill>
                <a:highlight>
                  <a:srgbClr val="C0C0C0"/>
                </a:highlight>
                <a:latin typeface="Calibri" panose="020F0502020204030204" pitchFamily="34" charset="0"/>
                <a:ea typeface="Yu Mincho" panose="02020400000000000000" pitchFamily="18" charset="-128"/>
              </a:rPr>
              <a:t>ion</a:t>
            </a:r>
            <a:r>
              <a:rPr lang="en-US" sz="4200" dirty="0">
                <a:solidFill>
                  <a:srgbClr val="000000"/>
                </a:solidFill>
                <a:latin typeface="Calibri" panose="020F0502020204030204" pitchFamily="34" charset="0"/>
                <a:ea typeface="Yu Mincho" panose="02020400000000000000" pitchFamily="18" charset="-128"/>
              </a:rPr>
              <a:t> to </a:t>
            </a:r>
            <a:r>
              <a:rPr lang="en-US" sz="4200" dirty="0">
                <a:solidFill>
                  <a:srgbClr val="000000"/>
                </a:solidFill>
                <a:highlight>
                  <a:srgbClr val="38D9E5"/>
                </a:highlight>
                <a:latin typeface="Calibri" panose="020F0502020204030204" pitchFamily="34" charset="0"/>
                <a:ea typeface="Yu Mincho" panose="02020400000000000000" pitchFamily="18" charset="-128"/>
              </a:rPr>
              <a:t>belonging</a:t>
            </a:r>
          </a:p>
          <a:p>
            <a:pPr algn="ctr"/>
            <a:r>
              <a:rPr lang="en-US" sz="4200" dirty="0">
                <a:solidFill>
                  <a:srgbClr val="000000"/>
                </a:solidFill>
                <a:highlight>
                  <a:srgbClr val="C0C0C0"/>
                </a:highlight>
                <a:latin typeface="Calibri" panose="020F0502020204030204" pitchFamily="34" charset="0"/>
                <a:ea typeface="Yu Mincho" panose="02020400000000000000" pitchFamily="18" charset="-128"/>
              </a:rPr>
              <a:t>fear</a:t>
            </a:r>
            <a:r>
              <a:rPr lang="en-US" sz="4200" dirty="0">
                <a:solidFill>
                  <a:srgbClr val="000000"/>
                </a:solidFill>
                <a:latin typeface="Calibri" panose="020F0502020204030204" pitchFamily="34" charset="0"/>
                <a:ea typeface="Yu Mincho" panose="02020400000000000000" pitchFamily="18" charset="-128"/>
              </a:rPr>
              <a:t> to </a:t>
            </a:r>
            <a:r>
              <a:rPr lang="en-US" sz="4200" dirty="0">
                <a:solidFill>
                  <a:srgbClr val="000000"/>
                </a:solidFill>
                <a:highlight>
                  <a:srgbClr val="38D9E5"/>
                </a:highlight>
                <a:latin typeface="Calibri" panose="020F0502020204030204" pitchFamily="34" charset="0"/>
                <a:ea typeface="Yu Mincho" panose="02020400000000000000" pitchFamily="18" charset="-128"/>
              </a:rPr>
              <a:t>faith</a:t>
            </a:r>
          </a:p>
          <a:p>
            <a:pPr algn="ctr"/>
            <a:endParaRPr lang="en-US" sz="1000" dirty="0">
              <a:solidFill>
                <a:srgbClr val="000000"/>
              </a:solidFill>
              <a:effectLst/>
              <a:latin typeface="Calibri" panose="020F0502020204030204" pitchFamily="34" charset="0"/>
              <a:ea typeface="Yu Mincho" panose="02020400000000000000" pitchFamily="18" charset="-128"/>
            </a:endParaRPr>
          </a:p>
          <a:p>
            <a:pPr algn="ctr"/>
            <a:r>
              <a:rPr lang="en-US" sz="4000" kern="0" dirty="0">
                <a:solidFill>
                  <a:srgbClr val="000000"/>
                </a:solidFill>
                <a:effectLst/>
                <a:latin typeface="Calibri" panose="020F0502020204030204" pitchFamily="34" charset="0"/>
                <a:ea typeface="Calibri" panose="020F0502020204030204" pitchFamily="34" charset="0"/>
              </a:rPr>
              <a:t>[Acts </a:t>
            </a:r>
            <a:r>
              <a:rPr lang="en-US" sz="4000" kern="0" dirty="0">
                <a:solidFill>
                  <a:srgbClr val="000000"/>
                </a:solidFill>
                <a:latin typeface="Calibri" panose="020F0502020204030204" pitchFamily="34" charset="0"/>
                <a:ea typeface="Calibri" panose="020F0502020204030204" pitchFamily="34" charset="0"/>
              </a:rPr>
              <a:t>26</a:t>
            </a:r>
            <a:r>
              <a:rPr lang="en-US" sz="4000" kern="0" dirty="0">
                <a:solidFill>
                  <a:srgbClr val="000000"/>
                </a:solidFill>
                <a:effectLst/>
                <a:latin typeface="Calibri" panose="020F0502020204030204" pitchFamily="34" charset="0"/>
                <a:ea typeface="Calibri" panose="020F0502020204030204" pitchFamily="34" charset="0"/>
              </a:rPr>
              <a:t>:17-18, NIV]</a:t>
            </a:r>
            <a:endParaRPr lang="en-US" sz="4000" dirty="0"/>
          </a:p>
        </p:txBody>
      </p:sp>
    </p:spTree>
    <p:extLst>
      <p:ext uri="{BB962C8B-B14F-4D97-AF65-F5344CB8AC3E}">
        <p14:creationId xmlns:p14="http://schemas.microsoft.com/office/powerpoint/2010/main" val="19128014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737238"/>
            <a:ext cx="10904538" cy="4871544"/>
          </a:xfrm>
        </p:spPr>
        <p:txBody>
          <a:bodyPr/>
          <a:lstStyle/>
          <a:p>
            <a:pPr algn="ctr"/>
            <a:r>
              <a:rPr lang="en-US" sz="4200" b="1" dirty="0">
                <a:solidFill>
                  <a:srgbClr val="000000"/>
                </a:solidFill>
                <a:effectLst/>
                <a:latin typeface="Calibri" panose="020F0502020204030204" pitchFamily="34" charset="0"/>
                <a:ea typeface="Yu Mincho" panose="02020400000000000000" pitchFamily="18" charset="-128"/>
              </a:rPr>
              <a:t>Regardless of these chains</a:t>
            </a:r>
            <a:endParaRPr lang="en-US" sz="4200" dirty="0">
              <a:solidFill>
                <a:srgbClr val="000000"/>
              </a:solidFill>
              <a:effectLst/>
              <a:latin typeface="Calibri" panose="020F0502020204030204" pitchFamily="34" charset="0"/>
              <a:ea typeface="Yu Mincho" panose="02020400000000000000" pitchFamily="18" charset="-128"/>
            </a:endParaRPr>
          </a:p>
          <a:p>
            <a:pPr algn="ctr"/>
            <a:r>
              <a:rPr lang="en-US" sz="4200" dirty="0">
                <a:solidFill>
                  <a:srgbClr val="000000"/>
                </a:solidFill>
                <a:effectLst/>
                <a:latin typeface="Calibri" panose="020F0502020204030204" pitchFamily="34" charset="0"/>
                <a:ea typeface="Yu Mincho" panose="02020400000000000000" pitchFamily="18" charset="-128"/>
              </a:rPr>
              <a:t>(circumstances &amp; appearances)</a:t>
            </a:r>
          </a:p>
          <a:p>
            <a:pPr algn="ctr"/>
            <a:endParaRPr lang="en-US" sz="500" dirty="0">
              <a:solidFill>
                <a:srgbClr val="000000"/>
              </a:solidFill>
              <a:effectLst/>
              <a:latin typeface="Calibri" panose="020F0502020204030204" pitchFamily="34" charset="0"/>
              <a:ea typeface="Yu Mincho" panose="02020400000000000000" pitchFamily="18" charset="-128"/>
            </a:endParaRPr>
          </a:p>
          <a:p>
            <a:pPr algn="ctr"/>
            <a:r>
              <a:rPr lang="en-US" sz="4200" dirty="0">
                <a:solidFill>
                  <a:srgbClr val="000000"/>
                </a:solidFill>
                <a:effectLst/>
                <a:highlight>
                  <a:srgbClr val="00FFFF"/>
                </a:highlight>
                <a:latin typeface="Calibri" panose="020F0502020204030204" pitchFamily="34" charset="0"/>
                <a:ea typeface="Yu Mincho" panose="02020400000000000000" pitchFamily="18" charset="-128"/>
              </a:rPr>
              <a:t>I know the game, </a:t>
            </a:r>
          </a:p>
          <a:p>
            <a:pPr algn="ctr"/>
            <a:r>
              <a:rPr lang="en-US" sz="4200" dirty="0">
                <a:solidFill>
                  <a:srgbClr val="000000"/>
                </a:solidFill>
                <a:highlight>
                  <a:srgbClr val="00FFFF"/>
                </a:highlight>
                <a:latin typeface="Calibri" panose="020F0502020204030204" pitchFamily="34" charset="0"/>
                <a:ea typeface="Yu Mincho" panose="02020400000000000000" pitchFamily="18" charset="-128"/>
              </a:rPr>
              <a:t>whose team I’m on,</a:t>
            </a:r>
          </a:p>
          <a:p>
            <a:pPr algn="ctr"/>
            <a:r>
              <a:rPr lang="en-US" sz="4200" dirty="0">
                <a:solidFill>
                  <a:srgbClr val="000000"/>
                </a:solidFill>
                <a:highlight>
                  <a:srgbClr val="00FFFF"/>
                </a:highlight>
                <a:latin typeface="Calibri" panose="020F0502020204030204" pitchFamily="34" charset="0"/>
                <a:ea typeface="Yu Mincho" panose="02020400000000000000" pitchFamily="18" charset="-128"/>
              </a:rPr>
              <a:t>a</a:t>
            </a:r>
            <a:r>
              <a:rPr lang="en-US" sz="4200" dirty="0">
                <a:solidFill>
                  <a:srgbClr val="000000"/>
                </a:solidFill>
                <a:effectLst/>
                <a:highlight>
                  <a:srgbClr val="00FFFF"/>
                </a:highlight>
                <a:latin typeface="Calibri" panose="020F0502020204030204" pitchFamily="34" charset="0"/>
                <a:ea typeface="Yu Mincho" panose="02020400000000000000" pitchFamily="18" charset="-128"/>
              </a:rPr>
              <a:t>nd what’s the win.</a:t>
            </a:r>
          </a:p>
          <a:p>
            <a:pPr algn="ctr"/>
            <a:r>
              <a:rPr lang="en-US" sz="4200" dirty="0">
                <a:solidFill>
                  <a:srgbClr val="000000"/>
                </a:solidFill>
                <a:effectLst/>
                <a:highlight>
                  <a:srgbClr val="FE457C"/>
                </a:highlight>
                <a:latin typeface="Calibri" panose="020F0502020204030204" pitchFamily="34" charset="0"/>
                <a:ea typeface="Yu Mincho" panose="02020400000000000000" pitchFamily="18" charset="-128"/>
              </a:rPr>
              <a:t>Become “what I am.”</a:t>
            </a:r>
            <a:endParaRPr lang="en-US" sz="4200" dirty="0">
              <a:solidFill>
                <a:srgbClr val="000000"/>
              </a:solidFill>
              <a:highlight>
                <a:srgbClr val="FE457C"/>
              </a:highlight>
              <a:latin typeface="Calibri" panose="020F0502020204030204" pitchFamily="34" charset="0"/>
              <a:ea typeface="Yu Mincho" panose="02020400000000000000" pitchFamily="18" charset="-128"/>
            </a:endParaRPr>
          </a:p>
          <a:p>
            <a:pPr algn="ctr"/>
            <a:endParaRPr lang="en-US" sz="1000" dirty="0">
              <a:solidFill>
                <a:srgbClr val="000000"/>
              </a:solidFill>
              <a:effectLst/>
              <a:latin typeface="Calibri" panose="020F0502020204030204" pitchFamily="34" charset="0"/>
              <a:ea typeface="Yu Mincho" panose="02020400000000000000" pitchFamily="18" charset="-128"/>
            </a:endParaRPr>
          </a:p>
          <a:p>
            <a:pPr algn="ctr"/>
            <a:r>
              <a:rPr lang="en-US" sz="4000" kern="0" dirty="0">
                <a:solidFill>
                  <a:srgbClr val="000000"/>
                </a:solidFill>
                <a:effectLst/>
                <a:latin typeface="Calibri" panose="020F0502020204030204" pitchFamily="34" charset="0"/>
                <a:ea typeface="Calibri" panose="020F0502020204030204" pitchFamily="34" charset="0"/>
              </a:rPr>
              <a:t>[Acts </a:t>
            </a:r>
            <a:r>
              <a:rPr lang="en-US" sz="4000" kern="0" dirty="0">
                <a:solidFill>
                  <a:srgbClr val="000000"/>
                </a:solidFill>
                <a:latin typeface="Calibri" panose="020F0502020204030204" pitchFamily="34" charset="0"/>
                <a:ea typeface="Calibri" panose="020F0502020204030204" pitchFamily="34" charset="0"/>
              </a:rPr>
              <a:t>26</a:t>
            </a:r>
            <a:r>
              <a:rPr lang="en-US" sz="4000" kern="0" dirty="0">
                <a:solidFill>
                  <a:srgbClr val="000000"/>
                </a:solidFill>
                <a:effectLst/>
                <a:latin typeface="Calibri" panose="020F0502020204030204" pitchFamily="34" charset="0"/>
                <a:ea typeface="Calibri" panose="020F0502020204030204" pitchFamily="34" charset="0"/>
              </a:rPr>
              <a:t>:28-29, NIV]</a:t>
            </a:r>
            <a:endParaRPr lang="en-US" sz="4000" dirty="0"/>
          </a:p>
        </p:txBody>
      </p:sp>
    </p:spTree>
    <p:extLst>
      <p:ext uri="{BB962C8B-B14F-4D97-AF65-F5344CB8AC3E}">
        <p14:creationId xmlns:p14="http://schemas.microsoft.com/office/powerpoint/2010/main" val="13280242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B9E60DF-4781-1AB6-E4D5-96603C0578A1}"/>
              </a:ext>
            </a:extLst>
          </p:cNvPr>
          <p:cNvSpPr>
            <a:spLocks noGrp="1"/>
          </p:cNvSpPr>
          <p:nvPr>
            <p:ph type="body" sz="quarter" idx="11"/>
          </p:nvPr>
        </p:nvSpPr>
        <p:spPr>
          <a:xfrm>
            <a:off x="643731" y="1538723"/>
            <a:ext cx="10904538" cy="4871544"/>
          </a:xfrm>
        </p:spPr>
        <p:txBody>
          <a:bodyPr/>
          <a:lstStyle/>
          <a:p>
            <a:pPr algn="ctr"/>
            <a:r>
              <a:rPr lang="en-US" sz="4200" dirty="0">
                <a:effectLst/>
                <a:latin typeface="Helvetica" pitchFamily="2" charset="0"/>
              </a:rPr>
              <a:t>I have fought the good fight, I have finished the race, I have kept the faith. </a:t>
            </a:r>
            <a:r>
              <a:rPr lang="en-US" sz="4200" baseline="30000" dirty="0">
                <a:effectLst/>
                <a:latin typeface="Helvetica" pitchFamily="2" charset="0"/>
              </a:rPr>
              <a:t>8 </a:t>
            </a:r>
            <a:r>
              <a:rPr lang="en-US" sz="4200" dirty="0">
                <a:effectLst/>
                <a:latin typeface="Helvetica" pitchFamily="2" charset="0"/>
              </a:rPr>
              <a:t>Now there is in store for me the crown of righteousness, which the Lord, the righteous Judge, will award to me on that day</a:t>
            </a:r>
          </a:p>
          <a:p>
            <a:pPr algn="ctr"/>
            <a:endParaRPr lang="en-US" sz="3600" dirty="0">
              <a:effectLst/>
              <a:latin typeface="Helvetica" pitchFamily="2" charset="0"/>
            </a:endParaRPr>
          </a:p>
          <a:p>
            <a:pPr algn="ctr"/>
            <a:r>
              <a:rPr lang="en-US" sz="4500" kern="0" dirty="0">
                <a:solidFill>
                  <a:srgbClr val="000000"/>
                </a:solidFill>
                <a:effectLst/>
                <a:latin typeface="Calibri" panose="020F0502020204030204" pitchFamily="34" charset="0"/>
                <a:ea typeface="Calibri" panose="020F0502020204030204" pitchFamily="34" charset="0"/>
              </a:rPr>
              <a:t>	</a:t>
            </a:r>
            <a:r>
              <a:rPr lang="en-US" sz="4000" kern="0" dirty="0">
                <a:solidFill>
                  <a:srgbClr val="000000"/>
                </a:solidFill>
                <a:effectLst/>
                <a:latin typeface="Calibri" panose="020F0502020204030204" pitchFamily="34" charset="0"/>
                <a:ea typeface="Calibri" panose="020F0502020204030204" pitchFamily="34" charset="0"/>
              </a:rPr>
              <a:t>[2 Timothy 4:7-8]</a:t>
            </a:r>
            <a:endParaRPr lang="en-US" sz="4000" dirty="0"/>
          </a:p>
        </p:txBody>
      </p:sp>
    </p:spTree>
    <p:extLst>
      <p:ext uri="{BB962C8B-B14F-4D97-AF65-F5344CB8AC3E}">
        <p14:creationId xmlns:p14="http://schemas.microsoft.com/office/powerpoint/2010/main" val="1918042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2023 Wyoming HS 3A-4A Girls Basketball Regional Scoreboard">
            <a:extLst>
              <a:ext uri="{FF2B5EF4-FFF2-40B4-BE49-F238E27FC236}">
                <a16:creationId xmlns:a16="http://schemas.microsoft.com/office/drawing/2014/main" id="{933565CB-7BDF-91F0-C858-9A416501DB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067" y="0"/>
            <a:ext cx="12168933" cy="810886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E7820947-F296-9A6B-06D0-A278403437E1}"/>
              </a:ext>
            </a:extLst>
          </p:cNvPr>
          <p:cNvSpPr/>
          <p:nvPr/>
        </p:nvSpPr>
        <p:spPr>
          <a:xfrm>
            <a:off x="5604095" y="3354309"/>
            <a:ext cx="1050202" cy="1262957"/>
          </a:xfrm>
          <a:prstGeom prst="rect">
            <a:avLst/>
          </a:prstGeom>
          <a:solidFill>
            <a:srgbClr val="1E2A2F"/>
          </a:solidFill>
          <a:ln>
            <a:solidFill>
              <a:srgbClr val="1E2A2F"/>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0421747"/>
      </p:ext>
    </p:extLst>
  </p:cSld>
  <p:clrMapOvr>
    <a:masterClrMapping/>
  </p:clrMapOvr>
</p:sld>
</file>

<file path=ppt/theme/theme1.xml><?xml version="1.0" encoding="utf-8"?>
<a:theme xmlns:a="http://schemas.openxmlformats.org/drawingml/2006/main" name="Summer Res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ummer Reset" id="{944FF49F-BABD-044E-A67E-0AEA5E7E36BF}" vid="{F34C1EDB-C94C-684F-8E0E-1FE213197B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Summer Reset</Template>
  <TotalTime>119</TotalTime>
  <Words>1123</Words>
  <Application>Microsoft Office PowerPoint</Application>
  <PresentationFormat>Widescreen</PresentationFormat>
  <Paragraphs>122</Paragraphs>
  <Slides>14</Slides>
  <Notes>14</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Summer Reset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Shawn Franco</dc:creator>
  <cp:lastModifiedBy>Shawn Franco</cp:lastModifiedBy>
  <cp:revision>4</cp:revision>
  <cp:lastPrinted>2023-06-22T15:51:19Z</cp:lastPrinted>
  <dcterms:created xsi:type="dcterms:W3CDTF">2023-05-25T21:29:07Z</dcterms:created>
  <dcterms:modified xsi:type="dcterms:W3CDTF">2023-08-13T17:03:46Z</dcterms:modified>
</cp:coreProperties>
</file>