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525" r:id="rId2"/>
    <p:sldId id="549" r:id="rId3"/>
    <p:sldId id="554" r:id="rId4"/>
    <p:sldId id="542" r:id="rId5"/>
    <p:sldId id="543" r:id="rId6"/>
    <p:sldId id="532" r:id="rId7"/>
    <p:sldId id="533" r:id="rId8"/>
    <p:sldId id="534" r:id="rId9"/>
    <p:sldId id="535" r:id="rId10"/>
    <p:sldId id="536" r:id="rId11"/>
    <p:sldId id="537" r:id="rId12"/>
    <p:sldId id="538" r:id="rId13"/>
    <p:sldId id="539" r:id="rId14"/>
    <p:sldId id="550" r:id="rId15"/>
    <p:sldId id="558" r:id="rId16"/>
    <p:sldId id="524" r:id="rId17"/>
    <p:sldId id="547" r:id="rId18"/>
    <p:sldId id="548" r:id="rId19"/>
    <p:sldId id="557" r:id="rId20"/>
    <p:sldId id="556" r:id="rId21"/>
    <p:sldId id="545" r:id="rId22"/>
    <p:sldId id="540" r:id="rId23"/>
    <p:sldId id="559" r:id="rId24"/>
    <p:sldId id="520" r:id="rId25"/>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93" autoAdjust="0"/>
    <p:restoredTop sz="59649" autoAdjust="0"/>
  </p:normalViewPr>
  <p:slideViewPr>
    <p:cSldViewPr snapToGrid="0" showGuides="1">
      <p:cViewPr varScale="1">
        <p:scale>
          <a:sx n="29" d="100"/>
          <a:sy n="29" d="100"/>
        </p:scale>
        <p:origin x="52" y="196"/>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388E5E26-0FB3-4D17-922E-794BE8D4A724}" type="datetimeFigureOut">
              <a:rPr lang="en-US" smtClean="0"/>
              <a:t>10/3/2020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08480BB0-CDD8-41D6-B55B-F9544936F895}" type="slidenum">
              <a:rPr lang="en-US" smtClean="0"/>
              <a:t>‹#›</a:t>
            </a:fld>
            <a:endParaRPr lang="en-US"/>
          </a:p>
        </p:txBody>
      </p:sp>
    </p:spTree>
    <p:extLst>
      <p:ext uri="{BB962C8B-B14F-4D97-AF65-F5344CB8AC3E}">
        <p14:creationId xmlns:p14="http://schemas.microsoft.com/office/powerpoint/2010/main" val="2273319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begin with praying the Lord’s prayer together</a:t>
            </a:r>
          </a:p>
          <a:p>
            <a:endParaRPr lang="en-US" dirty="0"/>
          </a:p>
          <a:p>
            <a:r>
              <a:rPr lang="en-US" dirty="0"/>
              <a:t>We are going to recite the prayer that is based on Matthew’s Gospel</a:t>
            </a:r>
          </a:p>
          <a:p>
            <a:r>
              <a:rPr lang="en-US" dirty="0"/>
              <a:t>So you will notice the “debt and debtor” instead of trespasses</a:t>
            </a:r>
          </a:p>
        </p:txBody>
      </p:sp>
      <p:sp>
        <p:nvSpPr>
          <p:cNvPr id="4" name="Slide Number Placeholder 3"/>
          <p:cNvSpPr>
            <a:spLocks noGrp="1"/>
          </p:cNvSpPr>
          <p:nvPr>
            <p:ph type="sldNum" sz="quarter" idx="5"/>
          </p:nvPr>
        </p:nvSpPr>
        <p:spPr/>
        <p:txBody>
          <a:bodyPr/>
          <a:lstStyle/>
          <a:p>
            <a:fld id="{08480BB0-CDD8-41D6-B55B-F9544936F895}" type="slidenum">
              <a:rPr lang="en-US" smtClean="0"/>
              <a:t>1</a:t>
            </a:fld>
            <a:endParaRPr lang="en-US"/>
          </a:p>
        </p:txBody>
      </p:sp>
    </p:spTree>
    <p:extLst>
      <p:ext uri="{BB962C8B-B14F-4D97-AF65-F5344CB8AC3E}">
        <p14:creationId xmlns:p14="http://schemas.microsoft.com/office/powerpoint/2010/main" val="3354414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10</a:t>
            </a:fld>
            <a:endParaRPr lang="en-US"/>
          </a:p>
        </p:txBody>
      </p:sp>
    </p:spTree>
    <p:extLst>
      <p:ext uri="{BB962C8B-B14F-4D97-AF65-F5344CB8AC3E}">
        <p14:creationId xmlns:p14="http://schemas.microsoft.com/office/powerpoint/2010/main" val="222415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11</a:t>
            </a:fld>
            <a:endParaRPr lang="en-US"/>
          </a:p>
        </p:txBody>
      </p:sp>
    </p:spTree>
    <p:extLst>
      <p:ext uri="{BB962C8B-B14F-4D97-AF65-F5344CB8AC3E}">
        <p14:creationId xmlns:p14="http://schemas.microsoft.com/office/powerpoint/2010/main" val="3159852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season that the king really gave the man</a:t>
            </a:r>
          </a:p>
          <a:p>
            <a:r>
              <a:rPr lang="en-US" dirty="0"/>
              <a:t>Was cancelled because of he would not forgive others.</a:t>
            </a:r>
          </a:p>
          <a:p>
            <a:endParaRPr lang="en-US" dirty="0"/>
          </a:p>
          <a:p>
            <a:r>
              <a:rPr lang="en-US" dirty="0"/>
              <a:t>Unforgiveness will cancel God’s new season of freedom and healing in your life</a:t>
            </a:r>
          </a:p>
          <a:p>
            <a:r>
              <a:rPr lang="en-US" dirty="0"/>
              <a:t>And the leave you destroyed</a:t>
            </a:r>
          </a:p>
          <a:p>
            <a:endParaRPr lang="en-US" dirty="0"/>
          </a:p>
          <a:p>
            <a:r>
              <a:rPr lang="en-US" dirty="0"/>
              <a:t>Jesus says – forgiveness is not optional or </a:t>
            </a:r>
            <a:r>
              <a:rPr lang="en-US" dirty="0" err="1"/>
              <a:t>occiassional</a:t>
            </a:r>
            <a:r>
              <a:rPr lang="en-US" dirty="0"/>
              <a:t>.</a:t>
            </a:r>
          </a:p>
          <a:p>
            <a:r>
              <a:rPr lang="en-US" dirty="0"/>
              <a:t>It is a daily lifestyle for God’s new season</a:t>
            </a:r>
          </a:p>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12</a:t>
            </a:fld>
            <a:endParaRPr lang="en-US"/>
          </a:p>
        </p:txBody>
      </p:sp>
    </p:spTree>
    <p:extLst>
      <p:ext uri="{BB962C8B-B14F-4D97-AF65-F5344CB8AC3E}">
        <p14:creationId xmlns:p14="http://schemas.microsoft.com/office/powerpoint/2010/main" val="68268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right – you have been sinned against</a:t>
            </a:r>
          </a:p>
          <a:p>
            <a:r>
              <a:rPr lang="en-US" dirty="0"/>
              <a:t>You have lost – but Satan is telling you to do the wrong thing with it</a:t>
            </a:r>
          </a:p>
          <a:p>
            <a:endParaRPr lang="en-US" dirty="0"/>
          </a:p>
          <a:p>
            <a:r>
              <a:rPr lang="en-US" dirty="0"/>
              <a:t>Unforgiveness is a trap</a:t>
            </a:r>
          </a:p>
          <a:p>
            <a:r>
              <a:rPr lang="en-US" dirty="0"/>
              <a:t>Physically – bitterness leads to so many health problems</a:t>
            </a:r>
          </a:p>
          <a:p>
            <a:r>
              <a:rPr lang="en-US" dirty="0"/>
              <a:t>Emotionally – bitterness leads to depression and destroys mental health</a:t>
            </a:r>
          </a:p>
          <a:p>
            <a:r>
              <a:rPr lang="en-US" dirty="0"/>
              <a:t>Relationally – it leaves us </a:t>
            </a:r>
            <a:r>
              <a:rPr lang="en-US" dirty="0" err="1"/>
              <a:t>crippledand</a:t>
            </a:r>
            <a:r>
              <a:rPr lang="en-US" dirty="0"/>
              <a:t> jaded in future relationships</a:t>
            </a:r>
          </a:p>
          <a:p>
            <a:r>
              <a:rPr lang="en-US" dirty="0"/>
              <a:t>Socially – it calls for justice but only creates more injustice</a:t>
            </a:r>
          </a:p>
          <a:p>
            <a:endParaRPr lang="en-US" dirty="0"/>
          </a:p>
          <a:p>
            <a:r>
              <a:rPr lang="en-US" dirty="0" err="1"/>
              <a:t>Unforgivenss</a:t>
            </a:r>
            <a:r>
              <a:rPr lang="en-US" dirty="0"/>
              <a:t> is a trap that will leave you connected to the pain of the past instead of free from it.</a:t>
            </a:r>
          </a:p>
          <a:p>
            <a:endParaRPr lang="en-US" dirty="0"/>
          </a:p>
          <a:p>
            <a:r>
              <a:rPr lang="en-US" dirty="0"/>
              <a:t>When someone hurts you and causes loss in your life</a:t>
            </a:r>
          </a:p>
          <a:p>
            <a:r>
              <a:rPr lang="en-US" dirty="0"/>
              <a:t>Satan offers some </a:t>
            </a:r>
            <a:r>
              <a:rPr lang="en-US" dirty="0" err="1"/>
              <a:t>decieiving</a:t>
            </a:r>
            <a:r>
              <a:rPr lang="en-US" dirty="0"/>
              <a:t> solutions</a:t>
            </a:r>
          </a:p>
        </p:txBody>
      </p:sp>
      <p:sp>
        <p:nvSpPr>
          <p:cNvPr id="4" name="Slide Number Placeholder 3"/>
          <p:cNvSpPr>
            <a:spLocks noGrp="1"/>
          </p:cNvSpPr>
          <p:nvPr>
            <p:ph type="sldNum" sz="quarter" idx="5"/>
          </p:nvPr>
        </p:nvSpPr>
        <p:spPr/>
        <p:txBody>
          <a:bodyPr/>
          <a:lstStyle/>
          <a:p>
            <a:fld id="{08480BB0-CDD8-41D6-B55B-F9544936F895}" type="slidenum">
              <a:rPr lang="en-US" smtClean="0"/>
              <a:t>13</a:t>
            </a:fld>
            <a:endParaRPr lang="en-US"/>
          </a:p>
        </p:txBody>
      </p:sp>
    </p:spTree>
    <p:extLst>
      <p:ext uri="{BB962C8B-B14F-4D97-AF65-F5344CB8AC3E}">
        <p14:creationId xmlns:p14="http://schemas.microsoft.com/office/powerpoint/2010/main" val="453428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counselor said it this way:</a:t>
            </a:r>
          </a:p>
          <a:p>
            <a:r>
              <a:rPr lang="en-US" dirty="0"/>
              <a:t>Escape and unforgiveness</a:t>
            </a:r>
          </a:p>
          <a:p>
            <a:r>
              <a:rPr lang="en-US" dirty="0"/>
              <a:t>Are like being in a major car accident that causes incredible internal and visible damage</a:t>
            </a:r>
          </a:p>
          <a:p>
            <a:r>
              <a:rPr lang="en-US" dirty="0"/>
              <a:t>And instead of healing – you simply ask to be driven away from the accident so you never have to look at it again.</a:t>
            </a:r>
          </a:p>
          <a:p>
            <a:endParaRPr lang="en-US" dirty="0"/>
          </a:p>
          <a:p>
            <a:r>
              <a:rPr lang="en-US" dirty="0"/>
              <a:t>The answer is not escape.</a:t>
            </a:r>
          </a:p>
          <a:p>
            <a:r>
              <a:rPr lang="en-US" dirty="0"/>
              <a:t>The answer is forgiveness</a:t>
            </a:r>
          </a:p>
          <a:p>
            <a:endParaRPr lang="en-US" dirty="0"/>
          </a:p>
          <a:p>
            <a:r>
              <a:rPr lang="en-US" dirty="0" err="1"/>
              <a:t>Forginving</a:t>
            </a:r>
            <a:r>
              <a:rPr lang="en-US" dirty="0"/>
              <a:t> someone doesn’t mean they are right.</a:t>
            </a:r>
          </a:p>
          <a:p>
            <a:r>
              <a:rPr lang="en-US" dirty="0"/>
              <a:t>It just means you are free</a:t>
            </a:r>
          </a:p>
        </p:txBody>
      </p:sp>
      <p:sp>
        <p:nvSpPr>
          <p:cNvPr id="4" name="Slide Number Placeholder 3"/>
          <p:cNvSpPr>
            <a:spLocks noGrp="1"/>
          </p:cNvSpPr>
          <p:nvPr>
            <p:ph type="sldNum" sz="quarter" idx="5"/>
          </p:nvPr>
        </p:nvSpPr>
        <p:spPr/>
        <p:txBody>
          <a:bodyPr/>
          <a:lstStyle/>
          <a:p>
            <a:fld id="{08480BB0-CDD8-41D6-B55B-F9544936F895}" type="slidenum">
              <a:rPr lang="en-US" smtClean="0"/>
              <a:t>14</a:t>
            </a:fld>
            <a:endParaRPr lang="en-US"/>
          </a:p>
        </p:txBody>
      </p:sp>
    </p:spTree>
    <p:extLst>
      <p:ext uri="{BB962C8B-B14F-4D97-AF65-F5344CB8AC3E}">
        <p14:creationId xmlns:p14="http://schemas.microsoft.com/office/powerpoint/2010/main" val="169596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counselor said it this way:</a:t>
            </a:r>
          </a:p>
          <a:p>
            <a:r>
              <a:rPr lang="en-US" dirty="0"/>
              <a:t>Escape and unforgiveness</a:t>
            </a:r>
          </a:p>
          <a:p>
            <a:r>
              <a:rPr lang="en-US" dirty="0"/>
              <a:t>Are like being in a major car accident that causes incredible internal and visible damage</a:t>
            </a:r>
          </a:p>
          <a:p>
            <a:r>
              <a:rPr lang="en-US" dirty="0"/>
              <a:t>And instead of healing – you simply ask to be driven away from the accident so you never have to look at it again.</a:t>
            </a:r>
          </a:p>
          <a:p>
            <a:endParaRPr lang="en-US" dirty="0"/>
          </a:p>
          <a:p>
            <a:r>
              <a:rPr lang="en-US" dirty="0"/>
              <a:t>The answer is not escape.</a:t>
            </a:r>
          </a:p>
          <a:p>
            <a:r>
              <a:rPr lang="en-US" dirty="0"/>
              <a:t>The answer is forgiveness</a:t>
            </a:r>
          </a:p>
          <a:p>
            <a:endParaRPr lang="en-US" dirty="0"/>
          </a:p>
          <a:p>
            <a:r>
              <a:rPr lang="en-US" dirty="0" err="1"/>
              <a:t>Forginving</a:t>
            </a:r>
            <a:r>
              <a:rPr lang="en-US" dirty="0"/>
              <a:t> someone doesn’t mean they are right.</a:t>
            </a:r>
          </a:p>
          <a:p>
            <a:r>
              <a:rPr lang="en-US" dirty="0"/>
              <a:t>It just means you are free</a:t>
            </a:r>
          </a:p>
        </p:txBody>
      </p:sp>
      <p:sp>
        <p:nvSpPr>
          <p:cNvPr id="4" name="Slide Number Placeholder 3"/>
          <p:cNvSpPr>
            <a:spLocks noGrp="1"/>
          </p:cNvSpPr>
          <p:nvPr>
            <p:ph type="sldNum" sz="quarter" idx="5"/>
          </p:nvPr>
        </p:nvSpPr>
        <p:spPr/>
        <p:txBody>
          <a:bodyPr/>
          <a:lstStyle/>
          <a:p>
            <a:fld id="{08480BB0-CDD8-41D6-B55B-F9544936F895}" type="slidenum">
              <a:rPr lang="en-US" smtClean="0"/>
              <a:t>15</a:t>
            </a:fld>
            <a:endParaRPr lang="en-US"/>
          </a:p>
        </p:txBody>
      </p:sp>
    </p:spTree>
    <p:extLst>
      <p:ext uri="{BB962C8B-B14F-4D97-AF65-F5344CB8AC3E}">
        <p14:creationId xmlns:p14="http://schemas.microsoft.com/office/powerpoint/2010/main" val="672611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had pity on him cancelled his debt and let him go</a:t>
            </a:r>
          </a:p>
        </p:txBody>
      </p:sp>
      <p:sp>
        <p:nvSpPr>
          <p:cNvPr id="4" name="Slide Number Placeholder 3"/>
          <p:cNvSpPr>
            <a:spLocks noGrp="1"/>
          </p:cNvSpPr>
          <p:nvPr>
            <p:ph type="sldNum" sz="quarter" idx="5"/>
          </p:nvPr>
        </p:nvSpPr>
        <p:spPr/>
        <p:txBody>
          <a:bodyPr/>
          <a:lstStyle/>
          <a:p>
            <a:fld id="{08480BB0-CDD8-41D6-B55B-F9544936F895}" type="slidenum">
              <a:rPr lang="en-US" smtClean="0"/>
              <a:t>16</a:t>
            </a:fld>
            <a:endParaRPr lang="en-US"/>
          </a:p>
        </p:txBody>
      </p:sp>
    </p:spTree>
    <p:extLst>
      <p:ext uri="{BB962C8B-B14F-4D97-AF65-F5344CB8AC3E}">
        <p14:creationId xmlns:p14="http://schemas.microsoft.com/office/powerpoint/2010/main" val="4025247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owes you today?</a:t>
            </a:r>
          </a:p>
          <a:p>
            <a:r>
              <a:rPr lang="en-US" dirty="0"/>
              <a:t>Who has caused you to lose what you needed?</a:t>
            </a:r>
          </a:p>
          <a:p>
            <a:r>
              <a:rPr lang="en-US" dirty="0"/>
              <a:t>Who is in debt to you?</a:t>
            </a:r>
          </a:p>
          <a:p>
            <a:r>
              <a:rPr lang="en-US" dirty="0"/>
              <a:t>Who has hurt you and caused you pain?</a:t>
            </a:r>
          </a:p>
          <a:p>
            <a:endParaRPr lang="en-US" dirty="0"/>
          </a:p>
          <a:p>
            <a:r>
              <a:rPr lang="en-US" dirty="0"/>
              <a:t>You can’t live in new freedom</a:t>
            </a:r>
          </a:p>
          <a:p>
            <a:r>
              <a:rPr lang="en-US" dirty="0"/>
              <a:t>Without forgiving that debt</a:t>
            </a:r>
          </a:p>
        </p:txBody>
      </p:sp>
      <p:sp>
        <p:nvSpPr>
          <p:cNvPr id="4" name="Slide Number Placeholder 3"/>
          <p:cNvSpPr>
            <a:spLocks noGrp="1"/>
          </p:cNvSpPr>
          <p:nvPr>
            <p:ph type="sldNum" sz="quarter" idx="5"/>
          </p:nvPr>
        </p:nvSpPr>
        <p:spPr/>
        <p:txBody>
          <a:bodyPr/>
          <a:lstStyle/>
          <a:p>
            <a:fld id="{08480BB0-CDD8-41D6-B55B-F9544936F895}" type="slidenum">
              <a:rPr lang="en-US" smtClean="0"/>
              <a:t>17</a:t>
            </a:fld>
            <a:endParaRPr lang="en-US"/>
          </a:p>
        </p:txBody>
      </p:sp>
    </p:spTree>
    <p:extLst>
      <p:ext uri="{BB962C8B-B14F-4D97-AF65-F5344CB8AC3E}">
        <p14:creationId xmlns:p14="http://schemas.microsoft.com/office/powerpoint/2010/main" val="3254998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18</a:t>
            </a:fld>
            <a:endParaRPr lang="en-US"/>
          </a:p>
        </p:txBody>
      </p:sp>
    </p:spTree>
    <p:extLst>
      <p:ext uri="{BB962C8B-B14F-4D97-AF65-F5344CB8AC3E}">
        <p14:creationId xmlns:p14="http://schemas.microsoft.com/office/powerpoint/2010/main" val="1223745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19</a:t>
            </a:fld>
            <a:endParaRPr lang="en-US"/>
          </a:p>
        </p:txBody>
      </p:sp>
    </p:spTree>
    <p:extLst>
      <p:ext uri="{BB962C8B-B14F-4D97-AF65-F5344CB8AC3E}">
        <p14:creationId xmlns:p14="http://schemas.microsoft.com/office/powerpoint/2010/main" val="2489543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taught his disciples to pray about forgiveness Everyday of their lives.</a:t>
            </a:r>
          </a:p>
          <a:p>
            <a:endParaRPr lang="en-US" dirty="0"/>
          </a:p>
          <a:p>
            <a:r>
              <a:rPr lang="en-US" dirty="0"/>
              <a:t>(in the prayer assumes we will forgive have to forgive others ever day)</a:t>
            </a:r>
          </a:p>
          <a:p>
            <a:endParaRPr lang="en-US" dirty="0"/>
          </a:p>
          <a:p>
            <a:r>
              <a:rPr lang="en-US" dirty="0"/>
              <a:t>Jesus expects us to need to ask forgiveness and give forgiveness every day of our life</a:t>
            </a:r>
          </a:p>
          <a:p>
            <a:endParaRPr lang="en-US" dirty="0"/>
          </a:p>
          <a:p>
            <a:r>
              <a:rPr lang="en-US" dirty="0"/>
              <a:t>We can’t have his kingdom come and his will to be done without it.</a:t>
            </a:r>
          </a:p>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a:t>
            </a:fld>
            <a:endParaRPr lang="en-US"/>
          </a:p>
        </p:txBody>
      </p:sp>
    </p:spTree>
    <p:extLst>
      <p:ext uri="{BB962C8B-B14F-4D97-AF65-F5344CB8AC3E}">
        <p14:creationId xmlns:p14="http://schemas.microsoft.com/office/powerpoint/2010/main" val="3494835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20</a:t>
            </a:fld>
            <a:endParaRPr lang="en-US"/>
          </a:p>
        </p:txBody>
      </p:sp>
    </p:spTree>
    <p:extLst>
      <p:ext uri="{BB962C8B-B14F-4D97-AF65-F5344CB8AC3E}">
        <p14:creationId xmlns:p14="http://schemas.microsoft.com/office/powerpoint/2010/main" val="2442814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21</a:t>
            </a:fld>
            <a:endParaRPr lang="en-US"/>
          </a:p>
        </p:txBody>
      </p:sp>
    </p:spTree>
    <p:extLst>
      <p:ext uri="{BB962C8B-B14F-4D97-AF65-F5344CB8AC3E}">
        <p14:creationId xmlns:p14="http://schemas.microsoft.com/office/powerpoint/2010/main" val="2199956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22</a:t>
            </a:fld>
            <a:endParaRPr lang="en-US"/>
          </a:p>
        </p:txBody>
      </p:sp>
    </p:spTree>
    <p:extLst>
      <p:ext uri="{BB962C8B-B14F-4D97-AF65-F5344CB8AC3E}">
        <p14:creationId xmlns:p14="http://schemas.microsoft.com/office/powerpoint/2010/main" val="19821648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not compartmentalized</a:t>
            </a:r>
          </a:p>
          <a:p>
            <a:endParaRPr lang="en-US" dirty="0"/>
          </a:p>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23</a:t>
            </a:fld>
            <a:endParaRPr lang="en-US"/>
          </a:p>
        </p:txBody>
      </p:sp>
    </p:spTree>
    <p:extLst>
      <p:ext uri="{BB962C8B-B14F-4D97-AF65-F5344CB8AC3E}">
        <p14:creationId xmlns:p14="http://schemas.microsoft.com/office/powerpoint/2010/main" val="3175892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24</a:t>
            </a:fld>
            <a:endParaRPr lang="en-US"/>
          </a:p>
        </p:txBody>
      </p:sp>
    </p:spTree>
    <p:extLst>
      <p:ext uri="{BB962C8B-B14F-4D97-AF65-F5344CB8AC3E}">
        <p14:creationId xmlns:p14="http://schemas.microsoft.com/office/powerpoint/2010/main" val="1508800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prayer – </a:t>
            </a:r>
            <a:r>
              <a:rPr lang="en-US" dirty="0" err="1"/>
              <a:t>jesus</a:t>
            </a:r>
            <a:r>
              <a:rPr lang="en-US" dirty="0"/>
              <a:t> uses the word debts and debtors</a:t>
            </a:r>
          </a:p>
          <a:p>
            <a:endParaRPr lang="en-US" dirty="0"/>
          </a:p>
          <a:p>
            <a:r>
              <a:rPr lang="en-US" dirty="0"/>
              <a:t>When people hurt us and sin against us –it creates a debt </a:t>
            </a:r>
          </a:p>
          <a:p>
            <a:endParaRPr lang="en-US" dirty="0"/>
          </a:p>
          <a:p>
            <a:r>
              <a:rPr lang="en-US" dirty="0"/>
              <a:t>People have taken something from us</a:t>
            </a:r>
          </a:p>
          <a:p>
            <a:r>
              <a:rPr lang="en-US" dirty="0"/>
              <a:t>And now they owe us it back</a:t>
            </a:r>
          </a:p>
          <a:p>
            <a:endParaRPr lang="en-US" dirty="0"/>
          </a:p>
          <a:p>
            <a:r>
              <a:rPr lang="en-US" dirty="0"/>
              <a:t>Dignity, innocence, emotional health, chance to be the parent you want, career advancement, sense of worth, the vision of romance or relationship we wanted, the chance to be loved</a:t>
            </a:r>
          </a:p>
          <a:p>
            <a:endParaRPr lang="en-US" dirty="0"/>
          </a:p>
          <a:p>
            <a:r>
              <a:rPr lang="en-US" dirty="0"/>
              <a:t>People owe us something – why we say – you owe me an apology</a:t>
            </a:r>
          </a:p>
          <a:p>
            <a:endParaRPr lang="en-US" dirty="0"/>
          </a:p>
          <a:p>
            <a:r>
              <a:rPr lang="en-US" dirty="0"/>
              <a:t>Jesus taught we have to forgive our debtors everyday</a:t>
            </a:r>
          </a:p>
          <a:p>
            <a:r>
              <a:rPr lang="en-US" dirty="0"/>
              <a:t>But we live in a world that teaches us that forgiveness is optional and occasional  </a:t>
            </a:r>
          </a:p>
          <a:p>
            <a:endParaRPr lang="en-US" dirty="0"/>
          </a:p>
          <a:p>
            <a:r>
              <a:rPr lang="en-US" dirty="0"/>
              <a:t>There are many things to understand about forgiveness</a:t>
            </a:r>
          </a:p>
          <a:p>
            <a:r>
              <a:rPr lang="en-US" dirty="0"/>
              <a:t>But here is the biggest reason God wants you to forgive those who have deeply hurt you today</a:t>
            </a:r>
          </a:p>
        </p:txBody>
      </p:sp>
      <p:sp>
        <p:nvSpPr>
          <p:cNvPr id="4" name="Slide Number Placeholder 3"/>
          <p:cNvSpPr>
            <a:spLocks noGrp="1"/>
          </p:cNvSpPr>
          <p:nvPr>
            <p:ph type="sldNum" sz="quarter" idx="5"/>
          </p:nvPr>
        </p:nvSpPr>
        <p:spPr/>
        <p:txBody>
          <a:bodyPr/>
          <a:lstStyle/>
          <a:p>
            <a:fld id="{08480BB0-CDD8-41D6-B55B-F9544936F895}" type="slidenum">
              <a:rPr lang="en-US" smtClean="0"/>
              <a:t>3</a:t>
            </a:fld>
            <a:endParaRPr lang="en-US"/>
          </a:p>
        </p:txBody>
      </p:sp>
    </p:spTree>
    <p:extLst>
      <p:ext uri="{BB962C8B-B14F-4D97-AF65-F5344CB8AC3E}">
        <p14:creationId xmlns:p14="http://schemas.microsoft.com/office/powerpoint/2010/main" val="336671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can really do a new thing in your life</a:t>
            </a:r>
          </a:p>
          <a:p>
            <a:r>
              <a:rPr lang="en-US" dirty="0"/>
              <a:t>And you really can cancel it by this terrible spiritual sickness – called unforgiveness</a:t>
            </a:r>
          </a:p>
          <a:p>
            <a:endParaRPr lang="en-US" dirty="0"/>
          </a:p>
          <a:p>
            <a:r>
              <a:rPr lang="en-US" dirty="0"/>
              <a:t>Don’t believe me – look at this story Jesus tells the </a:t>
            </a:r>
            <a:r>
              <a:rPr lang="en-US" dirty="0" err="1"/>
              <a:t>discples</a:t>
            </a:r>
            <a:endParaRPr lang="en-US" dirty="0"/>
          </a:p>
          <a:p>
            <a:endParaRPr lang="en-US" dirty="0"/>
          </a:p>
          <a:p>
            <a:r>
              <a:rPr lang="en-US" dirty="0"/>
              <a:t>When peter asked him how many times he has to forgive someone</a:t>
            </a:r>
          </a:p>
          <a:p>
            <a:endParaRPr lang="en-US" dirty="0"/>
          </a:p>
          <a:p>
            <a:r>
              <a:rPr lang="en-US" dirty="0"/>
              <a:t>Peter thought forgiveness was optional and occasional.</a:t>
            </a:r>
          </a:p>
          <a:p>
            <a:r>
              <a:rPr lang="en-US" dirty="0"/>
              <a:t>(like flossing)</a:t>
            </a:r>
          </a:p>
        </p:txBody>
      </p:sp>
      <p:sp>
        <p:nvSpPr>
          <p:cNvPr id="4" name="Slide Number Placeholder 3"/>
          <p:cNvSpPr>
            <a:spLocks noGrp="1"/>
          </p:cNvSpPr>
          <p:nvPr>
            <p:ph type="sldNum" sz="quarter" idx="5"/>
          </p:nvPr>
        </p:nvSpPr>
        <p:spPr/>
        <p:txBody>
          <a:bodyPr/>
          <a:lstStyle/>
          <a:p>
            <a:fld id="{08480BB0-CDD8-41D6-B55B-F9544936F895}" type="slidenum">
              <a:rPr lang="en-US" smtClean="0"/>
              <a:t>4</a:t>
            </a:fld>
            <a:endParaRPr lang="en-US"/>
          </a:p>
        </p:txBody>
      </p:sp>
    </p:spTree>
    <p:extLst>
      <p:ext uri="{BB962C8B-B14F-4D97-AF65-F5344CB8AC3E}">
        <p14:creationId xmlns:p14="http://schemas.microsoft.com/office/powerpoint/2010/main" val="403961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200,000 THOUSAND YEARS WORKING AT MINUMUM WAGE</a:t>
            </a:r>
          </a:p>
          <a:p>
            <a:r>
              <a:rPr lang="en-US" dirty="0"/>
              <a:t>No way this person can ever pay it back</a:t>
            </a:r>
          </a:p>
        </p:txBody>
      </p:sp>
      <p:sp>
        <p:nvSpPr>
          <p:cNvPr id="4" name="Slide Number Placeholder 3"/>
          <p:cNvSpPr>
            <a:spLocks noGrp="1"/>
          </p:cNvSpPr>
          <p:nvPr>
            <p:ph type="sldNum" sz="quarter" idx="5"/>
          </p:nvPr>
        </p:nvSpPr>
        <p:spPr/>
        <p:txBody>
          <a:bodyPr/>
          <a:lstStyle/>
          <a:p>
            <a:fld id="{08480BB0-CDD8-41D6-B55B-F9544936F895}" type="slidenum">
              <a:rPr lang="en-US" smtClean="0"/>
              <a:t>5</a:t>
            </a:fld>
            <a:endParaRPr lang="en-US"/>
          </a:p>
        </p:txBody>
      </p:sp>
    </p:spTree>
    <p:extLst>
      <p:ext uri="{BB962C8B-B14F-4D97-AF65-F5344CB8AC3E}">
        <p14:creationId xmlns:p14="http://schemas.microsoft.com/office/powerpoint/2010/main" val="248550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Debt – remember that word in the Lord’s prayer</a:t>
            </a:r>
          </a:p>
        </p:txBody>
      </p:sp>
      <p:sp>
        <p:nvSpPr>
          <p:cNvPr id="4" name="Slide Number Placeholder 3"/>
          <p:cNvSpPr>
            <a:spLocks noGrp="1"/>
          </p:cNvSpPr>
          <p:nvPr>
            <p:ph type="sldNum" sz="quarter" idx="5"/>
          </p:nvPr>
        </p:nvSpPr>
        <p:spPr/>
        <p:txBody>
          <a:bodyPr/>
          <a:lstStyle/>
          <a:p>
            <a:fld id="{08480BB0-CDD8-41D6-B55B-F9544936F895}" type="slidenum">
              <a:rPr lang="en-US" smtClean="0"/>
              <a:t>6</a:t>
            </a:fld>
            <a:endParaRPr lang="en-US"/>
          </a:p>
        </p:txBody>
      </p:sp>
    </p:spTree>
    <p:extLst>
      <p:ext uri="{BB962C8B-B14F-4D97-AF65-F5344CB8AC3E}">
        <p14:creationId xmlns:p14="http://schemas.microsoft.com/office/powerpoint/2010/main" val="767156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person has a brand new future, freedom and hope</a:t>
            </a:r>
          </a:p>
          <a:p>
            <a:r>
              <a:rPr lang="en-US" dirty="0"/>
              <a:t>The master really has forgiven him</a:t>
            </a:r>
          </a:p>
          <a:p>
            <a:r>
              <a:rPr lang="en-US" dirty="0"/>
              <a:t>Spared him, his family</a:t>
            </a:r>
          </a:p>
          <a:p>
            <a:r>
              <a:rPr lang="en-US" dirty="0"/>
              <a:t>But notice what happens next</a:t>
            </a:r>
          </a:p>
        </p:txBody>
      </p:sp>
      <p:sp>
        <p:nvSpPr>
          <p:cNvPr id="4" name="Slide Number Placeholder 3"/>
          <p:cNvSpPr>
            <a:spLocks noGrp="1"/>
          </p:cNvSpPr>
          <p:nvPr>
            <p:ph type="sldNum" sz="quarter" idx="5"/>
          </p:nvPr>
        </p:nvSpPr>
        <p:spPr/>
        <p:txBody>
          <a:bodyPr/>
          <a:lstStyle/>
          <a:p>
            <a:fld id="{08480BB0-CDD8-41D6-B55B-F9544936F895}" type="slidenum">
              <a:rPr lang="en-US" smtClean="0"/>
              <a:t>7</a:t>
            </a:fld>
            <a:endParaRPr lang="en-US"/>
          </a:p>
        </p:txBody>
      </p:sp>
    </p:spTree>
    <p:extLst>
      <p:ext uri="{BB962C8B-B14F-4D97-AF65-F5344CB8AC3E}">
        <p14:creationId xmlns:p14="http://schemas.microsoft.com/office/powerpoint/2010/main" val="160849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has been forgiven</a:t>
            </a:r>
          </a:p>
          <a:p>
            <a:r>
              <a:rPr lang="en-US" dirty="0"/>
              <a:t>But he still holds unforgiveness to someone else</a:t>
            </a:r>
          </a:p>
        </p:txBody>
      </p:sp>
      <p:sp>
        <p:nvSpPr>
          <p:cNvPr id="4" name="Slide Number Placeholder 3"/>
          <p:cNvSpPr>
            <a:spLocks noGrp="1"/>
          </p:cNvSpPr>
          <p:nvPr>
            <p:ph type="sldNum" sz="quarter" idx="5"/>
          </p:nvPr>
        </p:nvSpPr>
        <p:spPr/>
        <p:txBody>
          <a:bodyPr/>
          <a:lstStyle/>
          <a:p>
            <a:fld id="{08480BB0-CDD8-41D6-B55B-F9544936F895}" type="slidenum">
              <a:rPr lang="en-US" smtClean="0"/>
              <a:t>8</a:t>
            </a:fld>
            <a:endParaRPr lang="en-US"/>
          </a:p>
        </p:txBody>
      </p:sp>
    </p:spTree>
    <p:extLst>
      <p:ext uri="{BB962C8B-B14F-4D97-AF65-F5344CB8AC3E}">
        <p14:creationId xmlns:p14="http://schemas.microsoft.com/office/powerpoint/2010/main" val="1166955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9</a:t>
            </a:fld>
            <a:endParaRPr lang="en-US"/>
          </a:p>
        </p:txBody>
      </p:sp>
    </p:spTree>
    <p:extLst>
      <p:ext uri="{BB962C8B-B14F-4D97-AF65-F5344CB8AC3E}">
        <p14:creationId xmlns:p14="http://schemas.microsoft.com/office/powerpoint/2010/main" val="1390727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B1640-016A-4FE4-812F-5AAE10696D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D63E5F-9149-4319-8C27-09E259D4F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ED3E8C-8ED6-42B8-8193-1A286E829C82}"/>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5" name="Footer Placeholder 4">
            <a:extLst>
              <a:ext uri="{FF2B5EF4-FFF2-40B4-BE49-F238E27FC236}">
                <a16:creationId xmlns:a16="http://schemas.microsoft.com/office/drawing/2014/main" id="{A876C302-60CC-464B-A207-3278C12FF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192F57-C7D5-45F1-B1EB-996D99113991}"/>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425607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B5C0C-A455-4C78-B0A9-E43C9C189F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1C8BC3-C306-44B2-9DCF-3975A50BC5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F8D58-7958-4EC2-A434-7E609959B15A}"/>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5" name="Footer Placeholder 4">
            <a:extLst>
              <a:ext uri="{FF2B5EF4-FFF2-40B4-BE49-F238E27FC236}">
                <a16:creationId xmlns:a16="http://schemas.microsoft.com/office/drawing/2014/main" id="{728A0143-BA3B-48C3-8222-7E655DB52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A14C8-D241-4F72-8729-08622AAEB57A}"/>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289739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50C1C9-4067-4939-80BC-80EE1F0D08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B649B1-2606-4CFF-B12A-ED5692E693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F2E7E-E935-44B6-95EA-96287EF0EAAE}"/>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5" name="Footer Placeholder 4">
            <a:extLst>
              <a:ext uri="{FF2B5EF4-FFF2-40B4-BE49-F238E27FC236}">
                <a16:creationId xmlns:a16="http://schemas.microsoft.com/office/drawing/2014/main" id="{6120B84B-C5C3-4F68-879C-FFF677F730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DA283-E430-4B88-A694-61A95C737EB5}"/>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20228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F6CF7-7101-45A7-8910-B87EA9886A38}"/>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7ED6EBE-ADCA-4A20-A062-2A998C3653FA}"/>
              </a:ext>
            </a:extLst>
          </p:cNvPr>
          <p:cNvSpPr>
            <a:spLocks noGrp="1"/>
          </p:cNvSpPr>
          <p:nvPr>
            <p:ph idx="1"/>
          </p:nvPr>
        </p:nvSpPr>
        <p:spPr>
          <a:xfrm>
            <a:off x="838200" y="183705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F30C25B-E789-4EBE-9013-40BC74AD9C9E}"/>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5" name="Footer Placeholder 4">
            <a:extLst>
              <a:ext uri="{FF2B5EF4-FFF2-40B4-BE49-F238E27FC236}">
                <a16:creationId xmlns:a16="http://schemas.microsoft.com/office/drawing/2014/main" id="{BB89102D-7B86-416A-A676-3CC450FA7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AD9A2-69C9-435E-AB88-9644A4838366}"/>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12548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BE84-4199-43B5-B79F-658EC8834E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D1206C-8507-41FA-BB0A-67BFCC0413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12706D-BB5C-46F4-B412-0487E485548C}"/>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5" name="Footer Placeholder 4">
            <a:extLst>
              <a:ext uri="{FF2B5EF4-FFF2-40B4-BE49-F238E27FC236}">
                <a16:creationId xmlns:a16="http://schemas.microsoft.com/office/drawing/2014/main" id="{4FCCA631-1EE6-41EF-8872-26607D5D7B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8BABA-2D63-4A23-97CB-5DE954170D6D}"/>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360806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C75A-7BB7-4B1B-822A-9702BC5DDA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29B58-AD8E-41F4-9B38-A2644E62DD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DB0F53-1D85-44BD-8765-33A5F60543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FB0F95-5E94-46DA-9F28-33F2988FB427}"/>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6" name="Footer Placeholder 5">
            <a:extLst>
              <a:ext uri="{FF2B5EF4-FFF2-40B4-BE49-F238E27FC236}">
                <a16:creationId xmlns:a16="http://schemas.microsoft.com/office/drawing/2014/main" id="{CF45F59F-1253-4A37-9F37-D2FFBDFF5F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540D19-BBF1-489E-946F-AC28EA380BD4}"/>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25576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13667-11B4-4AF7-93BF-67FF2A4E0E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6D5C6D-F694-4330-A799-A535F13A0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D5706C-2761-44C2-971B-381675AE4F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C2CC80-FCC9-48A9-B0A9-947877F023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E797A5-39AE-404B-862E-5B7118AB13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58BF84-CCF0-4BE1-BC82-D83886BFE81C}"/>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8" name="Footer Placeholder 7">
            <a:extLst>
              <a:ext uri="{FF2B5EF4-FFF2-40B4-BE49-F238E27FC236}">
                <a16:creationId xmlns:a16="http://schemas.microsoft.com/office/drawing/2014/main" id="{402DD5B2-FD33-4D49-9F5E-A9A8E0E7B1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27C5F6-498A-40D8-89AF-9F74A23060C8}"/>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75605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97579-1376-42F2-8CB7-FA1D345D8C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3C2C1-1301-44C3-82CA-1F67ED98FA45}"/>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4" name="Footer Placeholder 3">
            <a:extLst>
              <a:ext uri="{FF2B5EF4-FFF2-40B4-BE49-F238E27FC236}">
                <a16:creationId xmlns:a16="http://schemas.microsoft.com/office/drawing/2014/main" id="{1CC8D7CA-C52E-46D3-A4F8-326EBD8823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B0119-CFB5-472F-9805-DB4D28521852}"/>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49474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6142F5-F807-48F4-A467-6F7980997168}"/>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3" name="Footer Placeholder 2">
            <a:extLst>
              <a:ext uri="{FF2B5EF4-FFF2-40B4-BE49-F238E27FC236}">
                <a16:creationId xmlns:a16="http://schemas.microsoft.com/office/drawing/2014/main" id="{2351E18C-A952-4E46-9891-8013938FD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7DD62C-47A6-4839-A740-7A5A5BE4F67C}"/>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26007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A7B3-B8B9-44A4-ABDD-ECD132ADA3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469FF8-70D3-4322-9BD5-5175A7E2F7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32E113-74D1-40C5-A8E2-E48C9B017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50D38-62B7-4E83-BF71-E1E434E6A5D2}"/>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6" name="Footer Placeholder 5">
            <a:extLst>
              <a:ext uri="{FF2B5EF4-FFF2-40B4-BE49-F238E27FC236}">
                <a16:creationId xmlns:a16="http://schemas.microsoft.com/office/drawing/2014/main" id="{88C600A9-C2D4-46F7-99D2-227C66D92C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EE8F1-BD7B-4A85-9DD5-9EFC55D52D4E}"/>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70358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C2A48-D93D-4CC6-BA93-AACD821CF4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85D26-21E4-4372-9783-BDB0AC8CD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323579-0217-444B-AA19-D4A60DAA9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C5D09-C3E4-4C75-85BA-AC2A8C8F5486}"/>
              </a:ext>
            </a:extLst>
          </p:cNvPr>
          <p:cNvSpPr>
            <a:spLocks noGrp="1"/>
          </p:cNvSpPr>
          <p:nvPr>
            <p:ph type="dt" sz="half" idx="10"/>
          </p:nvPr>
        </p:nvSpPr>
        <p:spPr/>
        <p:txBody>
          <a:bodyPr/>
          <a:lstStyle/>
          <a:p>
            <a:fld id="{6D9EE1AD-29F2-4366-BBF6-593AFC5537F1}" type="datetimeFigureOut">
              <a:rPr lang="en-US" smtClean="0"/>
              <a:t>10/3/2020</a:t>
            </a:fld>
            <a:endParaRPr lang="en-US"/>
          </a:p>
        </p:txBody>
      </p:sp>
      <p:sp>
        <p:nvSpPr>
          <p:cNvPr id="6" name="Footer Placeholder 5">
            <a:extLst>
              <a:ext uri="{FF2B5EF4-FFF2-40B4-BE49-F238E27FC236}">
                <a16:creationId xmlns:a16="http://schemas.microsoft.com/office/drawing/2014/main" id="{F7C664CC-4998-4F77-B45A-000FFBE0E2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4DC3E-D84C-45F0-B7BC-57EFB0D24C96}"/>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309860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172D7-5015-403C-80A0-23B6F943E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B803581-9C83-447F-932D-7D8598121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B1A173B-91CE-494D-97AC-6077B90A4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EE1AD-29F2-4366-BBF6-593AFC5537F1}" type="datetimeFigureOut">
              <a:rPr lang="en-US" smtClean="0"/>
              <a:t>10/3/2020</a:t>
            </a:fld>
            <a:endParaRPr lang="en-US"/>
          </a:p>
        </p:txBody>
      </p:sp>
      <p:sp>
        <p:nvSpPr>
          <p:cNvPr id="5" name="Footer Placeholder 4">
            <a:extLst>
              <a:ext uri="{FF2B5EF4-FFF2-40B4-BE49-F238E27FC236}">
                <a16:creationId xmlns:a16="http://schemas.microsoft.com/office/drawing/2014/main" id="{7349FF3D-59B9-4379-A32C-BC2665CDD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838CBF-55EC-4096-8E9A-D059D92B7C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9B0AE-B0E1-4EA0-83E6-017635C029DB}" type="slidenum">
              <a:rPr lang="en-US" smtClean="0"/>
              <a:t>‹#›</a:t>
            </a:fld>
            <a:endParaRPr lang="en-US"/>
          </a:p>
        </p:txBody>
      </p:sp>
    </p:spTree>
    <p:extLst>
      <p:ext uri="{BB962C8B-B14F-4D97-AF65-F5344CB8AC3E}">
        <p14:creationId xmlns:p14="http://schemas.microsoft.com/office/powerpoint/2010/main" val="411679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480721" y="290708"/>
            <a:ext cx="10983422" cy="4648040"/>
          </a:xfrm>
        </p:spPr>
        <p:txBody>
          <a:bodyPr>
            <a:noAutofit/>
          </a:bodyPr>
          <a:lstStyle/>
          <a:p>
            <a:pPr marL="0" indent="0">
              <a:lnSpc>
                <a:spcPct val="100000"/>
              </a:lnSpc>
              <a:spcBef>
                <a:spcPts val="0"/>
              </a:spcBef>
              <a:buNone/>
            </a:pPr>
            <a:r>
              <a:rPr lang="en-US" sz="5000" dirty="0"/>
              <a:t>[Based on Matthew 6:9-13]</a:t>
            </a:r>
          </a:p>
          <a:p>
            <a:pPr marL="0" indent="0">
              <a:lnSpc>
                <a:spcPct val="100000"/>
              </a:lnSpc>
              <a:spcBef>
                <a:spcPts val="0"/>
              </a:spcBef>
              <a:buNone/>
            </a:pPr>
            <a:endParaRPr lang="en-US" sz="2500" dirty="0"/>
          </a:p>
          <a:p>
            <a:pPr marL="0" indent="0">
              <a:lnSpc>
                <a:spcPct val="100000"/>
              </a:lnSpc>
              <a:spcBef>
                <a:spcPts val="0"/>
              </a:spcBef>
              <a:buNone/>
            </a:pPr>
            <a:r>
              <a:rPr lang="en-US" sz="5000" dirty="0"/>
              <a:t>Our Father, which art in Heaven, </a:t>
            </a:r>
          </a:p>
          <a:p>
            <a:pPr marL="0" indent="0">
              <a:lnSpc>
                <a:spcPct val="100000"/>
              </a:lnSpc>
              <a:spcBef>
                <a:spcPts val="0"/>
              </a:spcBef>
              <a:buNone/>
            </a:pPr>
            <a:r>
              <a:rPr lang="en-US" sz="5000" dirty="0"/>
              <a:t>hallowed be Your Name. </a:t>
            </a:r>
          </a:p>
          <a:p>
            <a:pPr marL="0" indent="0">
              <a:lnSpc>
                <a:spcPct val="100000"/>
              </a:lnSpc>
              <a:spcBef>
                <a:spcPts val="0"/>
              </a:spcBef>
              <a:buNone/>
            </a:pPr>
            <a:r>
              <a:rPr lang="en-US" sz="5000" dirty="0"/>
              <a:t>Your Kingdom come, Your will be done, </a:t>
            </a:r>
          </a:p>
          <a:p>
            <a:pPr marL="0" indent="0">
              <a:lnSpc>
                <a:spcPct val="100000"/>
              </a:lnSpc>
              <a:spcBef>
                <a:spcPts val="0"/>
              </a:spcBef>
              <a:buNone/>
            </a:pPr>
            <a:r>
              <a:rPr lang="en-US" sz="5000" dirty="0"/>
              <a:t>on earth as it is in Heaven. </a:t>
            </a:r>
          </a:p>
          <a:p>
            <a:pPr marL="0" indent="0">
              <a:lnSpc>
                <a:spcPct val="100000"/>
              </a:lnSpc>
              <a:spcBef>
                <a:spcPts val="0"/>
              </a:spcBef>
              <a:buNone/>
            </a:pPr>
            <a:r>
              <a:rPr lang="en-US" sz="5000" dirty="0"/>
              <a:t>Give us this day our daily bread. </a:t>
            </a:r>
          </a:p>
        </p:txBody>
      </p:sp>
    </p:spTree>
    <p:extLst>
      <p:ext uri="{BB962C8B-B14F-4D97-AF65-F5344CB8AC3E}">
        <p14:creationId xmlns:p14="http://schemas.microsoft.com/office/powerpoint/2010/main" val="1885034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When the other servants saw what had happened, they were greatly distressed and went and told their master everything that had happened.  “Then the master called the servant in. ‘You wicked servant,’ he said…</a:t>
            </a:r>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32180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Matthew 18:31-32a</a:t>
            </a:r>
          </a:p>
        </p:txBody>
      </p:sp>
    </p:spTree>
    <p:extLst>
      <p:ext uri="{BB962C8B-B14F-4D97-AF65-F5344CB8AC3E}">
        <p14:creationId xmlns:p14="http://schemas.microsoft.com/office/powerpoint/2010/main" val="1949473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a:t>
            </a:r>
            <a:r>
              <a:rPr lang="en-US" sz="5000" b="1" dirty="0">
                <a:solidFill>
                  <a:srgbClr val="FFFF00"/>
                </a:solidFill>
              </a:rPr>
              <a:t>I</a:t>
            </a:r>
            <a:r>
              <a:rPr lang="en-US" sz="5000" dirty="0"/>
              <a:t> </a:t>
            </a:r>
            <a:r>
              <a:rPr lang="en-US" sz="5000" b="1" dirty="0">
                <a:solidFill>
                  <a:srgbClr val="FFFF00"/>
                </a:solidFill>
              </a:rPr>
              <a:t>canceled all that debt </a:t>
            </a:r>
            <a:r>
              <a:rPr lang="en-US" sz="5000" dirty="0"/>
              <a:t>of yours because you begged me to. Shouldn’t you have had mercy on your fellow servant just as I had on you?’ In anger his master turned him over to the jailers to be tortured, until he should pay back all he </a:t>
            </a:r>
            <a:r>
              <a:rPr lang="en-US" sz="5000" b="1" dirty="0">
                <a:solidFill>
                  <a:srgbClr val="FFFF00"/>
                </a:solidFill>
              </a:rPr>
              <a:t>owed</a:t>
            </a:r>
            <a:r>
              <a:rPr lang="en-US" sz="5000" dirty="0"/>
              <a:t>.</a:t>
            </a:r>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32180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Matthew 18:32b-34</a:t>
            </a:r>
          </a:p>
        </p:txBody>
      </p:sp>
    </p:spTree>
    <p:extLst>
      <p:ext uri="{BB962C8B-B14F-4D97-AF65-F5344CB8AC3E}">
        <p14:creationId xmlns:p14="http://schemas.microsoft.com/office/powerpoint/2010/main" val="3517080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“This is how my heavenly Father will treat each of you </a:t>
            </a:r>
            <a:r>
              <a:rPr lang="en-US" sz="5000" b="1" dirty="0">
                <a:solidFill>
                  <a:srgbClr val="FFFF00"/>
                </a:solidFill>
              </a:rPr>
              <a:t>unless you forgive your brother from your heart</a:t>
            </a:r>
            <a:r>
              <a:rPr lang="en-US" sz="5000" dirty="0"/>
              <a:t>.” </a:t>
            </a:r>
          </a:p>
          <a:p>
            <a:pPr marL="0" indent="0">
              <a:lnSpc>
                <a:spcPct val="100000"/>
              </a:lnSpc>
              <a:spcBef>
                <a:spcPts val="0"/>
              </a:spcBef>
              <a:buNone/>
            </a:pPr>
            <a:endParaRPr lang="en-US" sz="5000" dirty="0"/>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29894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Matthew 18:35</a:t>
            </a:r>
          </a:p>
        </p:txBody>
      </p:sp>
    </p:spTree>
    <p:extLst>
      <p:ext uri="{BB962C8B-B14F-4D97-AF65-F5344CB8AC3E}">
        <p14:creationId xmlns:p14="http://schemas.microsoft.com/office/powerpoint/2010/main" val="4175705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62940" y="877993"/>
            <a:ext cx="10924770" cy="5487024"/>
          </a:xfrm>
        </p:spPr>
        <p:txBody>
          <a:bodyPr>
            <a:noAutofit/>
          </a:bodyPr>
          <a:lstStyle/>
          <a:p>
            <a:pPr marL="0" indent="0">
              <a:lnSpc>
                <a:spcPct val="100000"/>
              </a:lnSpc>
              <a:spcBef>
                <a:spcPts val="0"/>
              </a:spcBef>
              <a:buNone/>
            </a:pPr>
            <a:r>
              <a:rPr lang="en-US" sz="5000" b="1" dirty="0"/>
              <a:t>We follow Jesus together in forgiving others because . .  .</a:t>
            </a:r>
          </a:p>
          <a:p>
            <a:pPr marL="0" indent="0">
              <a:lnSpc>
                <a:spcPct val="100000"/>
              </a:lnSpc>
              <a:spcBef>
                <a:spcPts val="0"/>
              </a:spcBef>
              <a:buNone/>
            </a:pPr>
            <a:endParaRPr lang="en-US" sz="5000" b="1" dirty="0"/>
          </a:p>
          <a:p>
            <a:pPr marL="0" indent="0">
              <a:lnSpc>
                <a:spcPct val="100000"/>
              </a:lnSpc>
              <a:spcBef>
                <a:spcPts val="0"/>
              </a:spcBef>
              <a:buNone/>
            </a:pPr>
            <a:r>
              <a:rPr lang="en-US" sz="5000" b="1" dirty="0"/>
              <a:t>1. </a:t>
            </a:r>
            <a:r>
              <a:rPr lang="en-US" sz="5000" b="1" dirty="0">
                <a:solidFill>
                  <a:srgbClr val="FFFF00"/>
                </a:solidFill>
              </a:rPr>
              <a:t>Unforgiveness is a trap.</a:t>
            </a:r>
          </a:p>
          <a:p>
            <a:pPr marL="0" indent="0">
              <a:lnSpc>
                <a:spcPct val="100000"/>
              </a:lnSpc>
              <a:spcBef>
                <a:spcPts val="0"/>
              </a:spcBef>
              <a:buNone/>
            </a:pPr>
            <a:endParaRPr lang="en-US" sz="5000" b="1" dirty="0"/>
          </a:p>
        </p:txBody>
      </p:sp>
    </p:spTree>
    <p:extLst>
      <p:ext uri="{BB962C8B-B14F-4D97-AF65-F5344CB8AC3E}">
        <p14:creationId xmlns:p14="http://schemas.microsoft.com/office/powerpoint/2010/main" val="2142730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62940" y="877993"/>
            <a:ext cx="10924770" cy="5487024"/>
          </a:xfrm>
        </p:spPr>
        <p:txBody>
          <a:bodyPr>
            <a:noAutofit/>
          </a:bodyPr>
          <a:lstStyle/>
          <a:p>
            <a:pPr marL="0" indent="0">
              <a:lnSpc>
                <a:spcPct val="100000"/>
              </a:lnSpc>
              <a:spcBef>
                <a:spcPts val="0"/>
              </a:spcBef>
              <a:buNone/>
            </a:pPr>
            <a:r>
              <a:rPr lang="en-US" sz="5000" dirty="0"/>
              <a:t>In our pain, Satan offers us </a:t>
            </a:r>
            <a:r>
              <a:rPr lang="en-US" sz="5000" dirty="0">
                <a:solidFill>
                  <a:srgbClr val="FFFF00"/>
                </a:solidFill>
              </a:rPr>
              <a:t>unforgiveness</a:t>
            </a:r>
            <a:r>
              <a:rPr lang="en-US" sz="5000" u="sng" dirty="0">
                <a:solidFill>
                  <a:srgbClr val="FFFF00"/>
                </a:solidFill>
              </a:rPr>
              <a:t> </a:t>
            </a:r>
            <a:r>
              <a:rPr lang="en-US" sz="5000" dirty="0"/>
              <a:t>to close us off from being hurt again.</a:t>
            </a:r>
          </a:p>
          <a:p>
            <a:pPr marL="0" indent="0">
              <a:lnSpc>
                <a:spcPct val="100000"/>
              </a:lnSpc>
              <a:spcBef>
                <a:spcPts val="0"/>
              </a:spcBef>
              <a:buNone/>
            </a:pPr>
            <a:endParaRPr lang="en-US" sz="5000" dirty="0"/>
          </a:p>
          <a:p>
            <a:pPr marL="0" indent="0">
              <a:lnSpc>
                <a:spcPct val="100000"/>
              </a:lnSpc>
              <a:spcBef>
                <a:spcPts val="0"/>
              </a:spcBef>
              <a:buNone/>
            </a:pPr>
            <a:r>
              <a:rPr lang="en-US" sz="5000" dirty="0"/>
              <a:t>Instead, we are closed off to God’s healing and the future God has for us.</a:t>
            </a:r>
          </a:p>
          <a:p>
            <a:pPr marL="0" indent="0">
              <a:lnSpc>
                <a:spcPct val="100000"/>
              </a:lnSpc>
              <a:spcBef>
                <a:spcPts val="0"/>
              </a:spcBef>
              <a:buNone/>
            </a:pPr>
            <a:endParaRPr lang="en-US" sz="2000" dirty="0">
              <a:solidFill>
                <a:srgbClr val="FFFF00"/>
              </a:solidFill>
            </a:endParaRPr>
          </a:p>
          <a:p>
            <a:pPr marL="0" indent="0">
              <a:lnSpc>
                <a:spcPct val="100000"/>
              </a:lnSpc>
              <a:spcBef>
                <a:spcPts val="0"/>
              </a:spcBef>
              <a:buNone/>
            </a:pPr>
            <a:endParaRPr lang="en-US" sz="2500" u="sng" dirty="0">
              <a:solidFill>
                <a:srgbClr val="FFFF00"/>
              </a:solidFill>
            </a:endParaRPr>
          </a:p>
          <a:p>
            <a:pPr marL="0" indent="0">
              <a:lnSpc>
                <a:spcPct val="100000"/>
              </a:lnSpc>
              <a:spcBef>
                <a:spcPts val="0"/>
              </a:spcBef>
              <a:buNone/>
            </a:pPr>
            <a:endParaRPr lang="en-US" sz="4800" dirty="0">
              <a:solidFill>
                <a:srgbClr val="FFFF00"/>
              </a:solidFill>
            </a:endParaRPr>
          </a:p>
        </p:txBody>
      </p:sp>
    </p:spTree>
    <p:extLst>
      <p:ext uri="{BB962C8B-B14F-4D97-AF65-F5344CB8AC3E}">
        <p14:creationId xmlns:p14="http://schemas.microsoft.com/office/powerpoint/2010/main" val="3970477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62940" y="877993"/>
            <a:ext cx="10924770" cy="5487024"/>
          </a:xfrm>
        </p:spPr>
        <p:txBody>
          <a:bodyPr>
            <a:noAutofit/>
          </a:bodyPr>
          <a:lstStyle/>
          <a:p>
            <a:pPr marL="0" indent="0">
              <a:lnSpc>
                <a:spcPct val="100000"/>
              </a:lnSpc>
              <a:spcBef>
                <a:spcPts val="0"/>
              </a:spcBef>
              <a:buNone/>
            </a:pPr>
            <a:r>
              <a:rPr lang="en-US" sz="5000" dirty="0"/>
              <a:t>It treats our offenders as god instead of people blinded and manipulated by the god of this world.</a:t>
            </a:r>
          </a:p>
          <a:p>
            <a:pPr marL="0" indent="0">
              <a:lnSpc>
                <a:spcPct val="100000"/>
              </a:lnSpc>
              <a:spcBef>
                <a:spcPts val="0"/>
              </a:spcBef>
              <a:buNone/>
            </a:pPr>
            <a:endParaRPr lang="en-US" sz="5000" dirty="0"/>
          </a:p>
          <a:p>
            <a:pPr marL="0" indent="0">
              <a:lnSpc>
                <a:spcPct val="100000"/>
              </a:lnSpc>
              <a:spcBef>
                <a:spcPts val="0"/>
              </a:spcBef>
              <a:buNone/>
            </a:pPr>
            <a:r>
              <a:rPr lang="en-US" sz="5000" dirty="0"/>
              <a:t>You can’t follow Jesus and bitterness.</a:t>
            </a:r>
          </a:p>
          <a:p>
            <a:pPr marL="0" indent="0">
              <a:lnSpc>
                <a:spcPct val="100000"/>
              </a:lnSpc>
              <a:spcBef>
                <a:spcPts val="0"/>
              </a:spcBef>
              <a:buNone/>
            </a:pPr>
            <a:endParaRPr lang="en-US" sz="2000" dirty="0">
              <a:solidFill>
                <a:srgbClr val="FFFF00"/>
              </a:solidFill>
            </a:endParaRPr>
          </a:p>
          <a:p>
            <a:pPr marL="0" indent="0">
              <a:lnSpc>
                <a:spcPct val="100000"/>
              </a:lnSpc>
              <a:spcBef>
                <a:spcPts val="0"/>
              </a:spcBef>
              <a:buNone/>
            </a:pPr>
            <a:endParaRPr lang="en-US" sz="2500" u="sng" dirty="0">
              <a:solidFill>
                <a:srgbClr val="FFFF00"/>
              </a:solidFill>
            </a:endParaRPr>
          </a:p>
          <a:p>
            <a:pPr marL="0" indent="0">
              <a:lnSpc>
                <a:spcPct val="100000"/>
              </a:lnSpc>
              <a:spcBef>
                <a:spcPts val="0"/>
              </a:spcBef>
              <a:buNone/>
            </a:pPr>
            <a:endParaRPr lang="en-US" sz="4800" dirty="0">
              <a:solidFill>
                <a:srgbClr val="FFFF00"/>
              </a:solidFill>
            </a:endParaRPr>
          </a:p>
        </p:txBody>
      </p:sp>
    </p:spTree>
    <p:extLst>
      <p:ext uri="{BB962C8B-B14F-4D97-AF65-F5344CB8AC3E}">
        <p14:creationId xmlns:p14="http://schemas.microsoft.com/office/powerpoint/2010/main" val="3807680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85800" y="877993"/>
            <a:ext cx="10901910" cy="5487024"/>
          </a:xfrm>
        </p:spPr>
        <p:txBody>
          <a:bodyPr>
            <a:noAutofit/>
          </a:bodyPr>
          <a:lstStyle/>
          <a:p>
            <a:pPr marL="0" indent="0">
              <a:lnSpc>
                <a:spcPct val="100000"/>
              </a:lnSpc>
              <a:spcBef>
                <a:spcPts val="0"/>
              </a:spcBef>
              <a:buNone/>
            </a:pPr>
            <a:r>
              <a:rPr lang="en-US" sz="5000" b="1" dirty="0"/>
              <a:t>We follow Jesus together</a:t>
            </a:r>
          </a:p>
          <a:p>
            <a:pPr marL="0" indent="0">
              <a:lnSpc>
                <a:spcPct val="100000"/>
              </a:lnSpc>
              <a:spcBef>
                <a:spcPts val="0"/>
              </a:spcBef>
              <a:buNone/>
            </a:pPr>
            <a:r>
              <a:rPr lang="en-US" sz="5000" b="1" dirty="0"/>
              <a:t>in forgiving others because . .  .</a:t>
            </a:r>
          </a:p>
          <a:p>
            <a:pPr marL="0" indent="0">
              <a:lnSpc>
                <a:spcPct val="100000"/>
              </a:lnSpc>
              <a:spcBef>
                <a:spcPts val="0"/>
              </a:spcBef>
              <a:buNone/>
            </a:pPr>
            <a:endParaRPr lang="en-US" sz="5000" b="1" dirty="0"/>
          </a:p>
          <a:p>
            <a:pPr marL="0" indent="0">
              <a:lnSpc>
                <a:spcPct val="100000"/>
              </a:lnSpc>
              <a:spcBef>
                <a:spcPts val="0"/>
              </a:spcBef>
              <a:buNone/>
            </a:pPr>
            <a:r>
              <a:rPr lang="en-US" sz="5000" b="1" dirty="0"/>
              <a:t>1. Unforgiveness is a trap.</a:t>
            </a:r>
          </a:p>
          <a:p>
            <a:pPr marL="0" indent="0">
              <a:lnSpc>
                <a:spcPct val="100000"/>
              </a:lnSpc>
              <a:spcBef>
                <a:spcPts val="0"/>
              </a:spcBef>
              <a:buNone/>
            </a:pPr>
            <a:r>
              <a:rPr lang="en-US" sz="5000" b="1" dirty="0"/>
              <a:t>2. </a:t>
            </a:r>
            <a:r>
              <a:rPr lang="en-US" sz="5000" b="1" dirty="0">
                <a:solidFill>
                  <a:srgbClr val="FFFF00"/>
                </a:solidFill>
              </a:rPr>
              <a:t>Forgiveness is a miracle.</a:t>
            </a:r>
          </a:p>
        </p:txBody>
      </p:sp>
    </p:spTree>
    <p:extLst>
      <p:ext uri="{BB962C8B-B14F-4D97-AF65-F5344CB8AC3E}">
        <p14:creationId xmlns:p14="http://schemas.microsoft.com/office/powerpoint/2010/main" val="1795785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Jesus replied, “I tell you the truth, everyone who sins is a slave to sin. Now a slave has </a:t>
            </a:r>
            <a:r>
              <a:rPr lang="en-US" sz="5000" dirty="0">
                <a:solidFill>
                  <a:srgbClr val="FFFF00"/>
                </a:solidFill>
              </a:rPr>
              <a:t>no permanent place in the family</a:t>
            </a:r>
            <a:r>
              <a:rPr lang="en-US" sz="5000" dirty="0"/>
              <a:t>, but a son belongs to it forever. So if the Son sets you free, you will be free indeed.</a:t>
            </a:r>
          </a:p>
          <a:p>
            <a:pPr marL="0" indent="0">
              <a:lnSpc>
                <a:spcPct val="100000"/>
              </a:lnSpc>
              <a:spcBef>
                <a:spcPts val="0"/>
              </a:spcBef>
              <a:buNone/>
            </a:pPr>
            <a:endParaRPr lang="en-US" sz="5000" dirty="0"/>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29894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John 8:34-36</a:t>
            </a:r>
          </a:p>
        </p:txBody>
      </p:sp>
    </p:spTree>
    <p:extLst>
      <p:ext uri="{BB962C8B-B14F-4D97-AF65-F5344CB8AC3E}">
        <p14:creationId xmlns:p14="http://schemas.microsoft.com/office/powerpoint/2010/main" val="4276420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85800" y="877993"/>
            <a:ext cx="10901910" cy="5487024"/>
          </a:xfrm>
        </p:spPr>
        <p:txBody>
          <a:bodyPr>
            <a:noAutofit/>
          </a:bodyPr>
          <a:lstStyle/>
          <a:p>
            <a:pPr marL="0" indent="0">
              <a:lnSpc>
                <a:spcPct val="100000"/>
              </a:lnSpc>
              <a:spcBef>
                <a:spcPts val="0"/>
              </a:spcBef>
              <a:buNone/>
            </a:pPr>
            <a:r>
              <a:rPr lang="en-US" sz="5000" dirty="0"/>
              <a:t>The miracle of forgiving others is possible because Jesus has . . .</a:t>
            </a:r>
          </a:p>
          <a:p>
            <a:pPr marL="0" indent="0">
              <a:lnSpc>
                <a:spcPct val="100000"/>
              </a:lnSpc>
              <a:spcBef>
                <a:spcPts val="0"/>
              </a:spcBef>
              <a:buNone/>
            </a:pPr>
            <a:endParaRPr lang="en-US" sz="5000" dirty="0"/>
          </a:p>
          <a:p>
            <a:pPr marL="0" indent="0">
              <a:lnSpc>
                <a:spcPct val="100000"/>
              </a:lnSpc>
              <a:spcBef>
                <a:spcPts val="0"/>
              </a:spcBef>
              <a:buNone/>
            </a:pPr>
            <a:r>
              <a:rPr lang="en-US" sz="5000" dirty="0"/>
              <a:t>a. forgiven an unpayable debt</a:t>
            </a:r>
          </a:p>
          <a:p>
            <a:pPr marL="0" indent="0">
              <a:lnSpc>
                <a:spcPct val="100000"/>
              </a:lnSpc>
              <a:spcBef>
                <a:spcPts val="0"/>
              </a:spcBef>
              <a:buNone/>
            </a:pPr>
            <a:r>
              <a:rPr lang="en-US" sz="5000" dirty="0"/>
              <a:t>b. filled with a different spirit</a:t>
            </a:r>
          </a:p>
          <a:p>
            <a:pPr marL="0" indent="0">
              <a:lnSpc>
                <a:spcPct val="100000"/>
              </a:lnSpc>
              <a:spcBef>
                <a:spcPts val="0"/>
              </a:spcBef>
              <a:buNone/>
            </a:pPr>
            <a:endParaRPr lang="en-US" sz="5000" dirty="0"/>
          </a:p>
        </p:txBody>
      </p:sp>
    </p:spTree>
    <p:extLst>
      <p:ext uri="{BB962C8B-B14F-4D97-AF65-F5344CB8AC3E}">
        <p14:creationId xmlns:p14="http://schemas.microsoft.com/office/powerpoint/2010/main" val="1866202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85800" y="877993"/>
            <a:ext cx="10901910" cy="5487024"/>
          </a:xfrm>
        </p:spPr>
        <p:txBody>
          <a:bodyPr>
            <a:noAutofit/>
          </a:bodyPr>
          <a:lstStyle/>
          <a:p>
            <a:pPr marL="0" indent="0">
              <a:lnSpc>
                <a:spcPct val="100000"/>
              </a:lnSpc>
              <a:spcBef>
                <a:spcPts val="0"/>
              </a:spcBef>
              <a:buNone/>
            </a:pPr>
            <a:r>
              <a:rPr lang="en-US" sz="5000" dirty="0"/>
              <a:t>The miracle of forgiving others is possible because Jesus has . . .</a:t>
            </a:r>
          </a:p>
          <a:p>
            <a:pPr marL="0" indent="0">
              <a:lnSpc>
                <a:spcPct val="100000"/>
              </a:lnSpc>
              <a:spcBef>
                <a:spcPts val="0"/>
              </a:spcBef>
              <a:buNone/>
            </a:pPr>
            <a:endParaRPr lang="en-US" sz="5000" dirty="0"/>
          </a:p>
          <a:p>
            <a:pPr marL="0" indent="0">
              <a:lnSpc>
                <a:spcPct val="100000"/>
              </a:lnSpc>
              <a:spcBef>
                <a:spcPts val="0"/>
              </a:spcBef>
              <a:buNone/>
            </a:pPr>
            <a:r>
              <a:rPr lang="en-US" sz="5000" dirty="0"/>
              <a:t>a. forgiven our unpayable debt</a:t>
            </a:r>
          </a:p>
          <a:p>
            <a:pPr marL="0" indent="0">
              <a:lnSpc>
                <a:spcPct val="100000"/>
              </a:lnSpc>
              <a:spcBef>
                <a:spcPts val="0"/>
              </a:spcBef>
              <a:buNone/>
            </a:pPr>
            <a:r>
              <a:rPr lang="en-US" sz="5000" dirty="0"/>
              <a:t>b. Filled us with a different spirit</a:t>
            </a:r>
          </a:p>
          <a:p>
            <a:pPr marL="0" indent="0">
              <a:lnSpc>
                <a:spcPct val="100000"/>
              </a:lnSpc>
              <a:spcBef>
                <a:spcPts val="0"/>
              </a:spcBef>
              <a:buNone/>
            </a:pPr>
            <a:r>
              <a:rPr lang="en-US" sz="5000" dirty="0">
                <a:solidFill>
                  <a:srgbClr val="FFFF00"/>
                </a:solidFill>
              </a:rPr>
              <a:t>c. given me eternally more than we lost</a:t>
            </a:r>
          </a:p>
          <a:p>
            <a:pPr marL="0" indent="0">
              <a:lnSpc>
                <a:spcPct val="100000"/>
              </a:lnSpc>
              <a:spcBef>
                <a:spcPts val="0"/>
              </a:spcBef>
              <a:buNone/>
            </a:pPr>
            <a:endParaRPr lang="en-US" sz="5000" dirty="0"/>
          </a:p>
        </p:txBody>
      </p:sp>
    </p:spTree>
    <p:extLst>
      <p:ext uri="{BB962C8B-B14F-4D97-AF65-F5344CB8AC3E}">
        <p14:creationId xmlns:p14="http://schemas.microsoft.com/office/powerpoint/2010/main" val="203501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468364" y="784978"/>
            <a:ext cx="10983422" cy="4648040"/>
          </a:xfrm>
        </p:spPr>
        <p:txBody>
          <a:bodyPr>
            <a:noAutofit/>
          </a:bodyPr>
          <a:lstStyle/>
          <a:p>
            <a:pPr marL="0" indent="0">
              <a:lnSpc>
                <a:spcPct val="100000"/>
              </a:lnSpc>
              <a:spcBef>
                <a:spcPts val="0"/>
              </a:spcBef>
              <a:buNone/>
            </a:pPr>
            <a:r>
              <a:rPr lang="en-US" sz="5000" dirty="0">
                <a:solidFill>
                  <a:srgbClr val="FFFF00"/>
                </a:solidFill>
              </a:rPr>
              <a:t>And forgive us our debts, </a:t>
            </a:r>
          </a:p>
          <a:p>
            <a:pPr marL="0" indent="0">
              <a:lnSpc>
                <a:spcPct val="100000"/>
              </a:lnSpc>
              <a:spcBef>
                <a:spcPts val="0"/>
              </a:spcBef>
              <a:buNone/>
            </a:pPr>
            <a:r>
              <a:rPr lang="en-US" sz="5000" dirty="0">
                <a:solidFill>
                  <a:srgbClr val="FFFF00"/>
                </a:solidFill>
              </a:rPr>
              <a:t>as we have forgiven our debtors.</a:t>
            </a:r>
          </a:p>
          <a:p>
            <a:pPr marL="0" indent="0">
              <a:lnSpc>
                <a:spcPct val="100000"/>
              </a:lnSpc>
              <a:spcBef>
                <a:spcPts val="0"/>
              </a:spcBef>
              <a:buNone/>
            </a:pPr>
            <a:r>
              <a:rPr lang="en-US" sz="5000" dirty="0"/>
              <a:t>And lead us not into temptation,</a:t>
            </a:r>
          </a:p>
          <a:p>
            <a:pPr marL="0" indent="0">
              <a:lnSpc>
                <a:spcPct val="100000"/>
              </a:lnSpc>
              <a:spcBef>
                <a:spcPts val="0"/>
              </a:spcBef>
              <a:buNone/>
            </a:pPr>
            <a:r>
              <a:rPr lang="en-US" sz="5000" dirty="0"/>
              <a:t>but deliver us from evil.</a:t>
            </a:r>
          </a:p>
          <a:p>
            <a:pPr marL="0" indent="0">
              <a:lnSpc>
                <a:spcPct val="100000"/>
              </a:lnSpc>
              <a:spcBef>
                <a:spcPts val="0"/>
              </a:spcBef>
              <a:buNone/>
            </a:pPr>
            <a:r>
              <a:rPr lang="en-US" sz="5000" dirty="0"/>
              <a:t>For Yours is the Kingdom, </a:t>
            </a:r>
          </a:p>
          <a:p>
            <a:pPr marL="0" indent="0">
              <a:lnSpc>
                <a:spcPct val="100000"/>
              </a:lnSpc>
              <a:spcBef>
                <a:spcPts val="0"/>
              </a:spcBef>
              <a:buNone/>
            </a:pPr>
            <a:r>
              <a:rPr lang="en-US" sz="5000" dirty="0"/>
              <a:t>The Power and The Glory forever. Amen.</a:t>
            </a:r>
          </a:p>
        </p:txBody>
      </p:sp>
    </p:spTree>
    <p:extLst>
      <p:ext uri="{BB962C8B-B14F-4D97-AF65-F5344CB8AC3E}">
        <p14:creationId xmlns:p14="http://schemas.microsoft.com/office/powerpoint/2010/main" val="3339545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“Do not judge, and you will not be judged. Do not condemn, and you will not be condemned. Forgive, and you will be forgiven. </a:t>
            </a:r>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32180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Luke 6:37</a:t>
            </a:r>
          </a:p>
        </p:txBody>
      </p:sp>
    </p:spTree>
    <p:extLst>
      <p:ext uri="{BB962C8B-B14F-4D97-AF65-F5344CB8AC3E}">
        <p14:creationId xmlns:p14="http://schemas.microsoft.com/office/powerpoint/2010/main" val="1716384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Give, and it will be given to you. A good measure, pressed down, shaken together and running over, will be poured into your lap. For with the measure you use, it will be measured to you.”</a:t>
            </a:r>
          </a:p>
          <a:p>
            <a:pPr marL="0" indent="0">
              <a:lnSpc>
                <a:spcPct val="100000"/>
              </a:lnSpc>
              <a:spcBef>
                <a:spcPts val="0"/>
              </a:spcBef>
              <a:buNone/>
            </a:pPr>
            <a:endParaRPr lang="en-US" sz="5000" dirty="0"/>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32180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Luke 6:38</a:t>
            </a:r>
          </a:p>
        </p:txBody>
      </p:sp>
    </p:spTree>
    <p:extLst>
      <p:ext uri="{BB962C8B-B14F-4D97-AF65-F5344CB8AC3E}">
        <p14:creationId xmlns:p14="http://schemas.microsoft.com/office/powerpoint/2010/main" val="2101285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753762" y="877993"/>
            <a:ext cx="10833948" cy="5487024"/>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5000" b="1" i="0" u="none" strike="noStrike" kern="1200" cap="none" spc="0" normalizeH="0" baseline="0" noProof="0" dirty="0">
                <a:ln>
                  <a:noFill/>
                </a:ln>
                <a:solidFill>
                  <a:prstClr val="white"/>
                </a:solidFill>
                <a:effectLst/>
                <a:uLnTx/>
                <a:uFillTx/>
                <a:latin typeface="Calibri" panose="020F0502020204030204"/>
                <a:ea typeface="+mn-ea"/>
                <a:cs typeface="+mn-cs"/>
              </a:rPr>
              <a:t>We follow Jesus together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5000" b="1" i="0" u="none" strike="noStrike" kern="1200" cap="none" spc="0" normalizeH="0" baseline="0" noProof="0" dirty="0">
                <a:ln>
                  <a:noFill/>
                </a:ln>
                <a:solidFill>
                  <a:prstClr val="white"/>
                </a:solidFill>
                <a:effectLst/>
                <a:uLnTx/>
                <a:uFillTx/>
                <a:latin typeface="Calibri" panose="020F0502020204030204"/>
                <a:ea typeface="+mn-ea"/>
                <a:cs typeface="+mn-cs"/>
              </a:rPr>
              <a:t>in forgiving others because . .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5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5000" b="1" i="0" u="none" strike="noStrike" kern="1200" cap="none" spc="0" normalizeH="0" baseline="0" noProof="0" dirty="0">
                <a:ln>
                  <a:noFill/>
                </a:ln>
                <a:solidFill>
                  <a:prstClr val="white"/>
                </a:solidFill>
                <a:effectLst/>
                <a:uLnTx/>
                <a:uFillTx/>
                <a:latin typeface="Calibri" panose="020F0502020204030204"/>
                <a:ea typeface="+mn-ea"/>
                <a:cs typeface="+mn-cs"/>
              </a:rPr>
              <a:t>1. Unforgiveness is a trap.</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5000" b="1" i="0" u="none" strike="noStrike" kern="1200" cap="none" spc="0" normalizeH="0" baseline="0" noProof="0" dirty="0">
                <a:ln>
                  <a:noFill/>
                </a:ln>
                <a:solidFill>
                  <a:prstClr val="white"/>
                </a:solidFill>
                <a:effectLst/>
                <a:uLnTx/>
                <a:uFillTx/>
                <a:latin typeface="Calibri" panose="020F0502020204030204"/>
                <a:ea typeface="+mn-ea"/>
                <a:cs typeface="+mn-cs"/>
              </a:rPr>
              <a:t>2. Forgiveness is a miracle.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5000" b="1" dirty="0">
                <a:solidFill>
                  <a:prstClr val="white"/>
                </a:solidFill>
                <a:latin typeface="Calibri" panose="020F0502020204030204"/>
              </a:rPr>
              <a:t>3. </a:t>
            </a:r>
            <a:r>
              <a:rPr lang="en-US" sz="5000" b="1" dirty="0">
                <a:solidFill>
                  <a:srgbClr val="FFFF00"/>
                </a:solidFill>
                <a:latin typeface="Calibri" panose="020F0502020204030204"/>
              </a:rPr>
              <a:t>Your heart is your future.</a:t>
            </a:r>
            <a:endParaRPr kumimoji="0" lang="en-US" sz="5000" b="1" i="0" u="none" strike="noStrike" kern="1200" cap="none" spc="0" normalizeH="0" baseline="0" noProof="0" dirty="0">
              <a:ln>
                <a:noFill/>
              </a:ln>
              <a:solidFill>
                <a:srgbClr val="FFFF00"/>
              </a:solidFill>
              <a:effectLst/>
              <a:uLnTx/>
              <a:uFillTx/>
              <a:latin typeface="Calibri" panose="020F0502020204030204"/>
              <a:ea typeface="+mn-ea"/>
              <a:cs typeface="+mn-cs"/>
            </a:endParaRPr>
          </a:p>
          <a:p>
            <a:pPr marL="0" indent="0">
              <a:lnSpc>
                <a:spcPct val="100000"/>
              </a:lnSpc>
              <a:spcBef>
                <a:spcPts val="0"/>
              </a:spcBef>
              <a:buNone/>
            </a:pPr>
            <a:endParaRPr lang="en-US" sz="5000" dirty="0"/>
          </a:p>
        </p:txBody>
      </p:sp>
    </p:spTree>
    <p:extLst>
      <p:ext uri="{BB962C8B-B14F-4D97-AF65-F5344CB8AC3E}">
        <p14:creationId xmlns:p14="http://schemas.microsoft.com/office/powerpoint/2010/main" val="2083422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“This is how my heavenly Father will treat each of you </a:t>
            </a:r>
            <a:r>
              <a:rPr lang="en-US" sz="5000" b="1" dirty="0">
                <a:solidFill>
                  <a:srgbClr val="FFFF00"/>
                </a:solidFill>
              </a:rPr>
              <a:t>unless you forgive your brother from your heart</a:t>
            </a:r>
            <a:r>
              <a:rPr lang="en-US" sz="5000" dirty="0"/>
              <a:t>.” </a:t>
            </a:r>
          </a:p>
          <a:p>
            <a:pPr marL="0" indent="0">
              <a:lnSpc>
                <a:spcPct val="100000"/>
              </a:lnSpc>
              <a:spcBef>
                <a:spcPts val="0"/>
              </a:spcBef>
              <a:buNone/>
            </a:pPr>
            <a:endParaRPr lang="en-US" sz="5000" dirty="0"/>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29894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Matthew 18:35</a:t>
            </a:r>
          </a:p>
        </p:txBody>
      </p:sp>
    </p:spTree>
    <p:extLst>
      <p:ext uri="{BB962C8B-B14F-4D97-AF65-F5344CB8AC3E}">
        <p14:creationId xmlns:p14="http://schemas.microsoft.com/office/powerpoint/2010/main" val="2016227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94944" y="877993"/>
            <a:ext cx="10892766" cy="5487024"/>
          </a:xfrm>
        </p:spPr>
        <p:txBody>
          <a:bodyPr>
            <a:noAutofit/>
          </a:bodyPr>
          <a:lstStyle/>
          <a:p>
            <a:pPr marL="0" indent="0">
              <a:lnSpc>
                <a:spcPct val="100000"/>
              </a:lnSpc>
              <a:spcBef>
                <a:spcPts val="0"/>
              </a:spcBef>
              <a:buNone/>
            </a:pPr>
            <a:r>
              <a:rPr lang="en-US" sz="5000" b="1" dirty="0"/>
              <a:t>Who owes you?  </a:t>
            </a:r>
          </a:p>
          <a:p>
            <a:pPr marL="0" indent="0">
              <a:lnSpc>
                <a:spcPct val="100000"/>
              </a:lnSpc>
              <a:spcBef>
                <a:spcPts val="0"/>
              </a:spcBef>
              <a:buNone/>
            </a:pPr>
            <a:endParaRPr lang="en-US" sz="3000" dirty="0"/>
          </a:p>
          <a:p>
            <a:pPr marL="0" indent="0">
              <a:lnSpc>
                <a:spcPct val="100000"/>
              </a:lnSpc>
              <a:spcBef>
                <a:spcPts val="0"/>
              </a:spcBef>
              <a:buNone/>
            </a:pPr>
            <a:r>
              <a:rPr lang="en-US" sz="5000" b="1" dirty="0"/>
              <a:t>Will follow them or Jesus?</a:t>
            </a:r>
          </a:p>
          <a:p>
            <a:pPr marL="0" indent="0">
              <a:lnSpc>
                <a:spcPct val="100000"/>
              </a:lnSpc>
              <a:spcBef>
                <a:spcPts val="0"/>
              </a:spcBef>
              <a:buNone/>
            </a:pPr>
            <a:endParaRPr lang="en-US" sz="2000" b="1" dirty="0"/>
          </a:p>
          <a:p>
            <a:pPr marL="0" indent="0">
              <a:lnSpc>
                <a:spcPct val="100000"/>
              </a:lnSpc>
              <a:spcBef>
                <a:spcPts val="0"/>
              </a:spcBef>
              <a:buNone/>
            </a:pPr>
            <a:r>
              <a:rPr lang="en-US" sz="5000" b="1" dirty="0"/>
              <a:t>Will you cancel their debt so you can accept the riches of Christ?</a:t>
            </a:r>
          </a:p>
          <a:p>
            <a:pPr marL="0" indent="0">
              <a:lnSpc>
                <a:spcPct val="100000"/>
              </a:lnSpc>
              <a:spcBef>
                <a:spcPts val="0"/>
              </a:spcBef>
              <a:buNone/>
            </a:pPr>
            <a:endParaRPr lang="en-US" sz="2000" b="1" dirty="0"/>
          </a:p>
          <a:p>
            <a:pPr marL="0" indent="0">
              <a:lnSpc>
                <a:spcPct val="100000"/>
              </a:lnSpc>
              <a:spcBef>
                <a:spcPts val="0"/>
              </a:spcBef>
              <a:buNone/>
            </a:pPr>
            <a:r>
              <a:rPr lang="en-US" sz="5000" b="1" dirty="0"/>
              <a:t>Will you take the next step with Jesus?</a:t>
            </a:r>
          </a:p>
        </p:txBody>
      </p:sp>
    </p:spTree>
    <p:extLst>
      <p:ext uri="{BB962C8B-B14F-4D97-AF65-F5344CB8AC3E}">
        <p14:creationId xmlns:p14="http://schemas.microsoft.com/office/powerpoint/2010/main" val="375313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85800" y="877993"/>
            <a:ext cx="10901910" cy="5487024"/>
          </a:xfrm>
        </p:spPr>
        <p:txBody>
          <a:bodyPr>
            <a:noAutofit/>
          </a:bodyPr>
          <a:lstStyle/>
          <a:p>
            <a:pPr marL="0" indent="0">
              <a:lnSpc>
                <a:spcPct val="100000"/>
              </a:lnSpc>
              <a:spcBef>
                <a:spcPts val="0"/>
              </a:spcBef>
              <a:buNone/>
            </a:pPr>
            <a:r>
              <a:rPr lang="en-US" sz="5000" b="1" dirty="0">
                <a:solidFill>
                  <a:srgbClr val="FFFF00"/>
                </a:solidFill>
              </a:rPr>
              <a:t>Forgiveness is</a:t>
            </a:r>
          </a:p>
          <a:p>
            <a:pPr marL="0" indent="0">
              <a:lnSpc>
                <a:spcPct val="100000"/>
              </a:lnSpc>
              <a:spcBef>
                <a:spcPts val="0"/>
              </a:spcBef>
              <a:buNone/>
            </a:pPr>
            <a:r>
              <a:rPr lang="en-US" sz="5000" b="1" dirty="0">
                <a:solidFill>
                  <a:srgbClr val="FFFF00"/>
                </a:solidFill>
              </a:rPr>
              <a:t>cancelling a debt owed</a:t>
            </a:r>
          </a:p>
          <a:p>
            <a:pPr marL="0" indent="0">
              <a:lnSpc>
                <a:spcPct val="100000"/>
              </a:lnSpc>
              <a:spcBef>
                <a:spcPts val="0"/>
              </a:spcBef>
              <a:buNone/>
            </a:pPr>
            <a:r>
              <a:rPr lang="en-US" sz="5000" b="1" dirty="0"/>
              <a:t>in order to receive </a:t>
            </a:r>
          </a:p>
          <a:p>
            <a:pPr marL="0" indent="0">
              <a:lnSpc>
                <a:spcPct val="100000"/>
              </a:lnSpc>
              <a:spcBef>
                <a:spcPts val="0"/>
              </a:spcBef>
              <a:buNone/>
            </a:pPr>
            <a:r>
              <a:rPr lang="en-US" sz="5000" b="1" dirty="0"/>
              <a:t>God’s greater healing and future</a:t>
            </a:r>
          </a:p>
          <a:p>
            <a:pPr marL="0" indent="0">
              <a:lnSpc>
                <a:spcPct val="100000"/>
              </a:lnSpc>
              <a:spcBef>
                <a:spcPts val="0"/>
              </a:spcBef>
              <a:buNone/>
            </a:pPr>
            <a:endParaRPr lang="en-US" sz="5000" dirty="0"/>
          </a:p>
        </p:txBody>
      </p:sp>
    </p:spTree>
    <p:extLst>
      <p:ext uri="{BB962C8B-B14F-4D97-AF65-F5344CB8AC3E}">
        <p14:creationId xmlns:p14="http://schemas.microsoft.com/office/powerpoint/2010/main" val="183334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932688" y="925950"/>
            <a:ext cx="10750295" cy="5584578"/>
          </a:xfrm>
        </p:spPr>
        <p:txBody>
          <a:bodyPr>
            <a:noAutofit/>
          </a:bodyPr>
          <a:lstStyle/>
          <a:p>
            <a:pPr marL="0" indent="0">
              <a:lnSpc>
                <a:spcPct val="100000"/>
              </a:lnSpc>
              <a:spcBef>
                <a:spcPts val="0"/>
              </a:spcBef>
              <a:buNone/>
            </a:pPr>
            <a:r>
              <a:rPr lang="en-US" sz="5000" b="1" dirty="0">
                <a:solidFill>
                  <a:srgbClr val="FFFF00"/>
                </a:solidFill>
              </a:rPr>
              <a:t>Clinging to unforgiveness </a:t>
            </a:r>
          </a:p>
          <a:p>
            <a:pPr marL="0" indent="0">
              <a:lnSpc>
                <a:spcPct val="100000"/>
              </a:lnSpc>
              <a:spcBef>
                <a:spcPts val="0"/>
              </a:spcBef>
              <a:buNone/>
            </a:pPr>
            <a:r>
              <a:rPr lang="en-US" sz="5000" b="1" dirty="0">
                <a:solidFill>
                  <a:srgbClr val="FFFF00"/>
                </a:solidFill>
              </a:rPr>
              <a:t>will cancel God’s new freedom</a:t>
            </a:r>
          </a:p>
          <a:p>
            <a:pPr marL="0" indent="0">
              <a:lnSpc>
                <a:spcPct val="100000"/>
              </a:lnSpc>
              <a:spcBef>
                <a:spcPts val="0"/>
              </a:spcBef>
              <a:buNone/>
            </a:pPr>
            <a:r>
              <a:rPr lang="en-US" sz="5000" b="1" dirty="0">
                <a:solidFill>
                  <a:srgbClr val="FFFF00"/>
                </a:solidFill>
              </a:rPr>
              <a:t>in your life.</a:t>
            </a:r>
            <a:endParaRPr lang="en-US" sz="5000" b="1" dirty="0"/>
          </a:p>
          <a:p>
            <a:pPr marL="0" indent="0">
              <a:lnSpc>
                <a:spcPct val="100000"/>
              </a:lnSpc>
              <a:spcBef>
                <a:spcPts val="0"/>
              </a:spcBef>
              <a:buNone/>
            </a:pPr>
            <a:endParaRPr lang="en-US" sz="5000" b="1" dirty="0"/>
          </a:p>
          <a:p>
            <a:pPr marL="0" indent="0">
              <a:lnSpc>
                <a:spcPct val="100000"/>
              </a:lnSpc>
              <a:spcBef>
                <a:spcPts val="0"/>
              </a:spcBef>
              <a:buNone/>
            </a:pPr>
            <a:r>
              <a:rPr lang="en-US" sz="5000" b="1" dirty="0">
                <a:solidFill>
                  <a:schemeClr val="bg1">
                    <a:lumMod val="85000"/>
                  </a:schemeClr>
                </a:solidFill>
              </a:rPr>
              <a:t>Matthew 18:21-53</a:t>
            </a:r>
          </a:p>
          <a:p>
            <a:pPr marL="0" indent="0">
              <a:lnSpc>
                <a:spcPct val="100000"/>
              </a:lnSpc>
              <a:spcBef>
                <a:spcPts val="0"/>
              </a:spcBef>
              <a:buNone/>
            </a:pPr>
            <a:endParaRPr lang="en-US" sz="5000" b="1" dirty="0"/>
          </a:p>
        </p:txBody>
      </p:sp>
    </p:spTree>
    <p:extLst>
      <p:ext uri="{BB962C8B-B14F-4D97-AF65-F5344CB8AC3E}">
        <p14:creationId xmlns:p14="http://schemas.microsoft.com/office/powerpoint/2010/main" val="2204074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“the kingdom of heaven is like a king who wanted to settle accounts with his servants. As he began the settlement, a man who </a:t>
            </a:r>
            <a:r>
              <a:rPr lang="en-US" sz="5000" b="1" dirty="0">
                <a:solidFill>
                  <a:srgbClr val="FFFF00"/>
                </a:solidFill>
              </a:rPr>
              <a:t>owed</a:t>
            </a:r>
            <a:r>
              <a:rPr lang="en-US" sz="5000" dirty="0"/>
              <a:t> him ten thousand talents ($3.48 billion) was brought to him. </a:t>
            </a:r>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32180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Matthew 18:23-24</a:t>
            </a:r>
          </a:p>
        </p:txBody>
      </p:sp>
    </p:spTree>
    <p:extLst>
      <p:ext uri="{BB962C8B-B14F-4D97-AF65-F5344CB8AC3E}">
        <p14:creationId xmlns:p14="http://schemas.microsoft.com/office/powerpoint/2010/main" val="5832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Since he was not able to pay, the master ordered that he and his wife and his children and all that he had be sold to repay the </a:t>
            </a:r>
            <a:r>
              <a:rPr lang="en-US" sz="5000" b="1" dirty="0">
                <a:solidFill>
                  <a:srgbClr val="FFFF00"/>
                </a:solidFill>
              </a:rPr>
              <a:t>debt</a:t>
            </a:r>
            <a:r>
              <a:rPr lang="en-US" sz="5000" dirty="0"/>
              <a:t>. “The servant fell on his knees before him. ‘</a:t>
            </a:r>
            <a:r>
              <a:rPr lang="en-US" sz="5000" b="1" dirty="0">
                <a:solidFill>
                  <a:srgbClr val="FFFF00"/>
                </a:solidFill>
              </a:rPr>
              <a:t>Be patient with me,’ </a:t>
            </a:r>
            <a:r>
              <a:rPr lang="en-US" sz="5000" b="1" dirty="0"/>
              <a:t>he begged, </a:t>
            </a:r>
            <a:r>
              <a:rPr lang="en-US" sz="5000" b="1" dirty="0">
                <a:solidFill>
                  <a:srgbClr val="FFFF00"/>
                </a:solidFill>
              </a:rPr>
              <a:t>‘and I will pay back everything.’</a:t>
            </a:r>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32180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Matthew 18:25-26</a:t>
            </a:r>
          </a:p>
        </p:txBody>
      </p:sp>
    </p:spTree>
    <p:extLst>
      <p:ext uri="{BB962C8B-B14F-4D97-AF65-F5344CB8AC3E}">
        <p14:creationId xmlns:p14="http://schemas.microsoft.com/office/powerpoint/2010/main" val="2354059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The servant’s master took pity on him, </a:t>
            </a:r>
            <a:r>
              <a:rPr lang="en-US" sz="5000" b="1" dirty="0">
                <a:solidFill>
                  <a:srgbClr val="FFFF00"/>
                </a:solidFill>
              </a:rPr>
              <a:t>canceled the debt </a:t>
            </a:r>
            <a:r>
              <a:rPr lang="en-US" sz="5000" dirty="0"/>
              <a:t>and let him go.</a:t>
            </a:r>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32180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Matthew 18:27</a:t>
            </a:r>
          </a:p>
        </p:txBody>
      </p:sp>
    </p:spTree>
    <p:extLst>
      <p:ext uri="{BB962C8B-B14F-4D97-AF65-F5344CB8AC3E}">
        <p14:creationId xmlns:p14="http://schemas.microsoft.com/office/powerpoint/2010/main" val="57804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“But when that forgiven servant went out, he found one of his fellow servants who </a:t>
            </a:r>
            <a:r>
              <a:rPr lang="en-US" sz="5000" b="1" dirty="0">
                <a:solidFill>
                  <a:srgbClr val="FFFF00"/>
                </a:solidFill>
              </a:rPr>
              <a:t>owed </a:t>
            </a:r>
            <a:r>
              <a:rPr lang="en-US" sz="5000" dirty="0"/>
              <a:t>him a hundred denarii ($5,800). He grabbed him and began to choke him. ‘Pay back </a:t>
            </a:r>
            <a:r>
              <a:rPr lang="en-US" sz="5000" b="1" dirty="0">
                <a:solidFill>
                  <a:srgbClr val="FFFF00"/>
                </a:solidFill>
              </a:rPr>
              <a:t>what you owe me</a:t>
            </a:r>
            <a:r>
              <a:rPr lang="en-US" sz="5000" dirty="0"/>
              <a:t>!’ he demanded.</a:t>
            </a:r>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32180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Matthew 18:28</a:t>
            </a:r>
          </a:p>
        </p:txBody>
      </p:sp>
    </p:spTree>
    <p:extLst>
      <p:ext uri="{BB962C8B-B14F-4D97-AF65-F5344CB8AC3E}">
        <p14:creationId xmlns:p14="http://schemas.microsoft.com/office/powerpoint/2010/main" val="279425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4648040"/>
          </a:xfrm>
        </p:spPr>
        <p:txBody>
          <a:bodyPr>
            <a:noAutofit/>
          </a:bodyPr>
          <a:lstStyle/>
          <a:p>
            <a:pPr marL="0" indent="0">
              <a:lnSpc>
                <a:spcPct val="100000"/>
              </a:lnSpc>
              <a:spcBef>
                <a:spcPts val="0"/>
              </a:spcBef>
              <a:buNone/>
            </a:pPr>
            <a:r>
              <a:rPr lang="en-US" sz="5000" dirty="0"/>
              <a:t>“His fellow servant fell to his knees and begged him, </a:t>
            </a:r>
            <a:r>
              <a:rPr lang="en-US" sz="5000" b="1" dirty="0">
                <a:solidFill>
                  <a:srgbClr val="FFFF00"/>
                </a:solidFill>
              </a:rPr>
              <a:t>‘Be patient with me, and I will pay you back.’  </a:t>
            </a:r>
            <a:r>
              <a:rPr lang="en-US" sz="5000" dirty="0"/>
              <a:t>“But he refused. Instead, he went off and had the man thrown into prison until he could pay the </a:t>
            </a:r>
            <a:r>
              <a:rPr lang="en-US" sz="5000" b="1" dirty="0">
                <a:solidFill>
                  <a:srgbClr val="FFFF00"/>
                </a:solidFill>
              </a:rPr>
              <a:t>debt.</a:t>
            </a:r>
          </a:p>
        </p:txBody>
      </p:sp>
      <p:sp>
        <p:nvSpPr>
          <p:cNvPr id="4" name="TextBox 3">
            <a:extLst>
              <a:ext uri="{FF2B5EF4-FFF2-40B4-BE49-F238E27FC236}">
                <a16:creationId xmlns:a16="http://schemas.microsoft.com/office/drawing/2014/main" id="{C1696010-03DF-4329-BB18-971D91B78121}"/>
              </a:ext>
            </a:extLst>
          </p:cNvPr>
          <p:cNvSpPr txBox="1"/>
          <p:nvPr/>
        </p:nvSpPr>
        <p:spPr>
          <a:xfrm>
            <a:off x="452627" y="5321808"/>
            <a:ext cx="11135083" cy="923330"/>
          </a:xfrm>
          <a:prstGeom prst="rect">
            <a:avLst/>
          </a:prstGeom>
          <a:noFill/>
        </p:spPr>
        <p:txBody>
          <a:bodyPr wrap="square">
            <a:spAutoFit/>
          </a:bodyPr>
          <a:lstStyle/>
          <a:p>
            <a:pPr marL="0" indent="0">
              <a:lnSpc>
                <a:spcPct val="100000"/>
              </a:lnSpc>
              <a:spcBef>
                <a:spcPts val="0"/>
              </a:spcBef>
              <a:buNone/>
            </a:pPr>
            <a:endParaRPr lang="en-US" sz="1400" dirty="0"/>
          </a:p>
          <a:p>
            <a:pPr marL="0" indent="0">
              <a:lnSpc>
                <a:spcPct val="100000"/>
              </a:lnSpc>
              <a:spcBef>
                <a:spcPts val="0"/>
              </a:spcBef>
              <a:buNone/>
            </a:pPr>
            <a:r>
              <a:rPr lang="en-US" sz="4000" dirty="0"/>
              <a:t>						</a:t>
            </a:r>
            <a:r>
              <a:rPr lang="en-US" sz="4000" dirty="0">
                <a:solidFill>
                  <a:schemeClr val="bg1">
                    <a:lumMod val="75000"/>
                  </a:schemeClr>
                </a:solidFill>
              </a:rPr>
              <a:t>	- Matthew 18:29-30</a:t>
            </a:r>
          </a:p>
        </p:txBody>
      </p:sp>
    </p:spTree>
    <p:extLst>
      <p:ext uri="{BB962C8B-B14F-4D97-AF65-F5344CB8AC3E}">
        <p14:creationId xmlns:p14="http://schemas.microsoft.com/office/powerpoint/2010/main" val="1344729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5736</TotalTime>
  <Words>1684</Words>
  <Application>Microsoft Office PowerPoint</Application>
  <PresentationFormat>Widescreen</PresentationFormat>
  <Paragraphs>215</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Franco</dc:creator>
  <cp:lastModifiedBy>Shawn Franco</cp:lastModifiedBy>
  <cp:revision>368</cp:revision>
  <cp:lastPrinted>2020-08-27T14:29:49Z</cp:lastPrinted>
  <dcterms:created xsi:type="dcterms:W3CDTF">2019-12-30T14:33:52Z</dcterms:created>
  <dcterms:modified xsi:type="dcterms:W3CDTF">2020-10-04T00:05:22Z</dcterms:modified>
</cp:coreProperties>
</file>