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82" r:id="rId2"/>
    <p:sldId id="259" r:id="rId3"/>
    <p:sldId id="256" r:id="rId4"/>
    <p:sldId id="264" r:id="rId5"/>
    <p:sldId id="270" r:id="rId6"/>
    <p:sldId id="267" r:id="rId7"/>
    <p:sldId id="268" r:id="rId8"/>
    <p:sldId id="271" r:id="rId9"/>
    <p:sldId id="261" r:id="rId10"/>
    <p:sldId id="273" r:id="rId11"/>
    <p:sldId id="274" r:id="rId12"/>
    <p:sldId id="275" r:id="rId13"/>
    <p:sldId id="276" r:id="rId14"/>
    <p:sldId id="277" r:id="rId15"/>
    <p:sldId id="278" r:id="rId16"/>
    <p:sldId id="283" r:id="rId17"/>
    <p:sldId id="284" r:id="rId18"/>
    <p:sldId id="285" r:id="rId19"/>
  </p:sldIdLst>
  <p:sldSz cx="12192000" cy="6858000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59" autoAdjust="0"/>
    <p:restoredTop sz="87965" autoAdjust="0"/>
  </p:normalViewPr>
  <p:slideViewPr>
    <p:cSldViewPr snapToGrid="0" snapToObjects="1">
      <p:cViewPr varScale="1">
        <p:scale>
          <a:sx n="67" d="100"/>
          <a:sy n="67" d="100"/>
        </p:scale>
        <p:origin x="-81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9466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917BC099-A704-40B0-91BD-E91A16797969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9466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26C5CBE3-30A7-452C-B88D-E6CC6D764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529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14B723CE-6FC1-F344-AF3E-8329AFF5A5B6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63638"/>
            <a:ext cx="5583238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80004"/>
            <a:ext cx="5563870" cy="3665458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E66E2491-363B-364C-91E5-8CCC793F5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95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matter how the building goes – the foundation has to stay the same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55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125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r>
              <a:rPr lang="en-US" dirty="0"/>
              <a:t>If anyone does not provide for his relatives, and especially for his immediate family, he has denied the faith and is worse than an unbeliever. (1 </a:t>
            </a:r>
            <a:r>
              <a:rPr lang="en-US" dirty="0" err="1"/>
              <a:t>Ti</a:t>
            </a:r>
            <a:r>
              <a:rPr lang="en-US" dirty="0"/>
              <a:t> 5:8)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834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11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r>
              <a:rPr lang="en-US" dirty="0"/>
              <a:t>If anyone does not provide for his relatives, and especially for his immediate family, he has denied the faith and is worse than an unbeliever. (1 </a:t>
            </a:r>
            <a:r>
              <a:rPr lang="en-US" dirty="0" err="1"/>
              <a:t>Ti</a:t>
            </a:r>
            <a:r>
              <a:rPr lang="en-US" dirty="0"/>
              <a:t> 5:8)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628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17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3F483E-59A3-964F-BF78-E51D8C7F5A70}" type="datetimeFigureOut">
              <a:rPr lang="en-US" smtClean="0"/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A43EEB-7072-6740-B72E-72C8EF839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000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  <a:lvl2pPr>
              <a:defRPr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2pPr>
            <a:lvl3pPr>
              <a:defRPr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  <a:lvl2pPr>
              <a:defRPr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2pPr>
            <a:lvl3pPr>
              <a:defRPr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fld id="{CC3F483E-59A3-964F-BF78-E51D8C7F5A70}" type="datetimeFigureOut">
              <a:rPr lang="en-US" smtClean="0"/>
              <a:pPr/>
              <a:t>3/5/2017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fld id="{2CA43EEB-7072-6740-B72E-72C8EF8390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13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916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748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61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7200" b="1" i="0" kern="1200">
          <a:solidFill>
            <a:schemeClr val="accent1">
              <a:lumMod val="50000"/>
            </a:schemeClr>
          </a:solidFill>
          <a:latin typeface="Myriad Pro" charset="0"/>
          <a:ea typeface="Myriad Pro" charset="0"/>
          <a:cs typeface="Myriad Pro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4400" b="0" i="0" kern="1200">
          <a:solidFill>
            <a:schemeClr val="accent1">
              <a:lumMod val="50000"/>
            </a:schemeClr>
          </a:solidFill>
          <a:latin typeface="Myriad Pro" charset="0"/>
          <a:ea typeface="Myriad Pro" charset="0"/>
          <a:cs typeface="Myriad Pro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4000" b="0" i="0" kern="1200">
          <a:solidFill>
            <a:schemeClr val="accent1">
              <a:lumMod val="50000"/>
            </a:schemeClr>
          </a:solidFill>
          <a:latin typeface="Myriad Pro" charset="0"/>
          <a:ea typeface="Myriad Pro" charset="0"/>
          <a:cs typeface="Myriad Pro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3600" b="0" i="0" kern="1200">
          <a:solidFill>
            <a:schemeClr val="accent1">
              <a:lumMod val="50000"/>
            </a:schemeClr>
          </a:solidFill>
          <a:latin typeface="Myriad Pro" charset="0"/>
          <a:ea typeface="Myriad Pro" charset="0"/>
          <a:cs typeface="Myriad Pro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35222"/>
          <a:stretch/>
        </p:blipFill>
        <p:spPr>
          <a:xfrm>
            <a:off x="-420129" y="-654909"/>
            <a:ext cx="6499653" cy="75252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24368" y="362967"/>
            <a:ext cx="514041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u="sng" dirty="0">
                <a:solidFill>
                  <a:srgbClr val="000000"/>
                </a:solidFill>
              </a:rPr>
              <a:t>Foundation</a:t>
            </a:r>
          </a:p>
          <a:p>
            <a:r>
              <a:rPr lang="en-US" sz="4400" dirty="0">
                <a:solidFill>
                  <a:srgbClr val="000000"/>
                </a:solidFill>
              </a:rPr>
              <a:t>the core load-bearing part of a building, usually underground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  <a:p>
            <a:endParaRPr lang="en-US" b="0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24368" y="3453722"/>
            <a:ext cx="566763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 dirty="0"/>
              <a:t>the church of the living God, the pillar and foundation of the truth</a:t>
            </a:r>
            <a:r>
              <a:rPr lang="en-US" sz="4400" dirty="0"/>
              <a:t>. 1 </a:t>
            </a:r>
            <a:r>
              <a:rPr lang="en-US" sz="4400" dirty="0" err="1"/>
              <a:t>Ti</a:t>
            </a:r>
            <a:r>
              <a:rPr lang="en-US" sz="4400" dirty="0"/>
              <a:t> 3:15</a:t>
            </a:r>
            <a:endParaRPr lang="en-US" sz="4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59772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30155"/>
            <a:ext cx="10515600" cy="1325563"/>
          </a:xfrm>
        </p:spPr>
        <p:txBody>
          <a:bodyPr/>
          <a:lstStyle/>
          <a:p>
            <a:r>
              <a:rPr lang="en-US" b="0" dirty="0"/>
              <a:t>1) Serving God’s greater purpose </a:t>
            </a:r>
            <a:r>
              <a:rPr lang="en-US" dirty="0"/>
              <a:t>matures</a:t>
            </a:r>
            <a:r>
              <a:rPr lang="en-US" b="0" dirty="0"/>
              <a:t> you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021459"/>
            <a:ext cx="10515600" cy="14411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Your maturity level is equal to your responsibility level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4695568"/>
            <a:ext cx="10515600" cy="14411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400" b="0" i="0" kern="1200">
                <a:solidFill>
                  <a:srgbClr val="002060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4000" b="0" i="0" kern="1200">
                <a:solidFill>
                  <a:srgbClr val="002060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3600" b="0" i="0" kern="1200">
                <a:solidFill>
                  <a:srgbClr val="002060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/>
              <a:t>You can only hold as much blessing as you can be responsible for</a:t>
            </a:r>
          </a:p>
        </p:txBody>
      </p:sp>
    </p:spTree>
    <p:extLst>
      <p:ext uri="{BB962C8B-B14F-4D97-AF65-F5344CB8AC3E}">
        <p14:creationId xmlns:p14="http://schemas.microsoft.com/office/powerpoint/2010/main" val="249273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070" y="124785"/>
            <a:ext cx="10515600" cy="1325563"/>
          </a:xfrm>
        </p:spPr>
        <p:txBody>
          <a:bodyPr/>
          <a:lstStyle/>
          <a:p>
            <a:r>
              <a:rPr lang="en-US" sz="6000" dirty="0"/>
              <a:t>Order Matters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070" y="3370220"/>
            <a:ext cx="10935730" cy="3487780"/>
          </a:xfrm>
        </p:spPr>
        <p:txBody>
          <a:bodyPr>
            <a:normAutofit/>
          </a:bodyPr>
          <a:lstStyle/>
          <a:p>
            <a:r>
              <a:rPr lang="en-US" dirty="0"/>
              <a:t> First serve: Jesus in you</a:t>
            </a:r>
          </a:p>
          <a:p>
            <a:r>
              <a:rPr lang="en-US" dirty="0"/>
              <a:t> Second serve: Jesus in your family</a:t>
            </a:r>
          </a:p>
          <a:p>
            <a:r>
              <a:rPr lang="en-US" dirty="0"/>
              <a:t> Third serve: Jesus in your church</a:t>
            </a:r>
          </a:p>
          <a:p>
            <a:r>
              <a:rPr lang="en-US" dirty="0"/>
              <a:t> Fourth serve: Jesus in the world</a:t>
            </a:r>
          </a:p>
        </p:txBody>
      </p:sp>
      <p:sp>
        <p:nvSpPr>
          <p:cNvPr id="4" name="Rectangle 3"/>
          <p:cNvSpPr/>
          <p:nvPr/>
        </p:nvSpPr>
        <p:spPr>
          <a:xfrm>
            <a:off x="389238" y="1181937"/>
            <a:ext cx="11201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 dirty="0"/>
              <a:t>‘Well done, my good servant!’ his master replied. ‘Because you have been trustworthy in a very small matter, take charge of ten cities.’ </a:t>
            </a:r>
            <a:r>
              <a:rPr lang="en-US" sz="4000" dirty="0"/>
              <a:t>Lk 19:17</a:t>
            </a:r>
            <a:endParaRPr lang="en-US" sz="4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6597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30155"/>
            <a:ext cx="10515600" cy="1325563"/>
          </a:xfrm>
        </p:spPr>
        <p:txBody>
          <a:bodyPr/>
          <a:lstStyle/>
          <a:p>
            <a:r>
              <a:rPr lang="en-US" b="0" dirty="0"/>
              <a:t>2) Serving God’s greater purpose </a:t>
            </a:r>
            <a:r>
              <a:rPr lang="en-US" dirty="0"/>
              <a:t>protects</a:t>
            </a:r>
            <a:r>
              <a:rPr lang="en-US" b="0" dirty="0"/>
              <a:t> you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021459"/>
            <a:ext cx="10515600" cy="14411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Serving God’s greater purposes keeps lesser things from having power over you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4695568"/>
            <a:ext cx="10515600" cy="14411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400" b="0" i="0" kern="1200">
                <a:solidFill>
                  <a:srgbClr val="002060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4000" b="0" i="0" kern="1200">
                <a:solidFill>
                  <a:srgbClr val="002060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3600" b="0" i="0" kern="1200">
                <a:solidFill>
                  <a:srgbClr val="002060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/>
              <a:t>God’s great plan for your life will stop growing when you stop serving</a:t>
            </a:r>
          </a:p>
        </p:txBody>
      </p:sp>
    </p:spTree>
    <p:extLst>
      <p:ext uri="{BB962C8B-B14F-4D97-AF65-F5344CB8AC3E}">
        <p14:creationId xmlns:p14="http://schemas.microsoft.com/office/powerpoint/2010/main" val="377198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30155"/>
            <a:ext cx="10515600" cy="1325563"/>
          </a:xfrm>
        </p:spPr>
        <p:txBody>
          <a:bodyPr/>
          <a:lstStyle/>
          <a:p>
            <a:r>
              <a:rPr lang="en-US" b="0" dirty="0"/>
              <a:t>3) Serving God’s greater purpose </a:t>
            </a:r>
            <a:r>
              <a:rPr lang="en-US" dirty="0"/>
              <a:t>fulfills</a:t>
            </a:r>
            <a:r>
              <a:rPr lang="en-US" b="0" dirty="0"/>
              <a:t> you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021459"/>
            <a:ext cx="10515600" cy="14411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Only Jesus is eternally faithful and full of more than enough for all you need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4695568"/>
            <a:ext cx="10515600" cy="14411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400" b="0" i="0" kern="1200">
                <a:solidFill>
                  <a:srgbClr val="002060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4000" b="0" i="0" kern="1200">
                <a:solidFill>
                  <a:srgbClr val="002060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3600" b="0" i="0" kern="1200">
                <a:solidFill>
                  <a:srgbClr val="002060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/>
              <a:t>Serving anything above Jesus will lead to frustration, fatigue and fear</a:t>
            </a:r>
          </a:p>
        </p:txBody>
      </p:sp>
    </p:spTree>
    <p:extLst>
      <p:ext uri="{BB962C8B-B14F-4D97-AF65-F5344CB8AC3E}">
        <p14:creationId xmlns:p14="http://schemas.microsoft.com/office/powerpoint/2010/main" val="233417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069" y="787566"/>
            <a:ext cx="11419703" cy="1325563"/>
          </a:xfrm>
        </p:spPr>
        <p:txBody>
          <a:bodyPr/>
          <a:lstStyle/>
          <a:p>
            <a:r>
              <a:rPr lang="en-US" sz="5500" b="0" dirty="0"/>
              <a:t>Only Jesus Can Make This Promise</a:t>
            </a:r>
          </a:p>
        </p:txBody>
      </p:sp>
      <p:sp>
        <p:nvSpPr>
          <p:cNvPr id="4" name="Rectangle 3"/>
          <p:cNvSpPr/>
          <p:nvPr/>
        </p:nvSpPr>
        <p:spPr>
          <a:xfrm>
            <a:off x="1135790" y="2315321"/>
            <a:ext cx="998426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 dirty="0">
                <a:solidFill>
                  <a:srgbClr val="002060"/>
                </a:solidFill>
              </a:rPr>
              <a:t>“Give, and it will be given to you. A good measure, pressed down, shaken together and running over, will be poured into your lap. For with the measure you use, it will be measured to you.” - Luke 6:38</a:t>
            </a:r>
            <a:endParaRPr lang="en-US" sz="4000" i="1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16667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713946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91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49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18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691978"/>
            <a:ext cx="10282881" cy="59806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>
                <a:effectLst/>
              </a:rPr>
              <a:t>whoever would be great among you must be your servant, </a:t>
            </a:r>
            <a:r>
              <a:rPr lang="en-US" b="1" i="1" baseline="30000" dirty="0">
                <a:effectLst/>
              </a:rPr>
              <a:t>44 </a:t>
            </a:r>
            <a:r>
              <a:rPr lang="en-US" i="1" dirty="0">
                <a:effectLst/>
              </a:rPr>
              <a:t>and whoever would be first among you must be a servant for life of all. </a:t>
            </a:r>
            <a:r>
              <a:rPr lang="en-US" b="1" i="1" baseline="30000" dirty="0">
                <a:effectLst/>
              </a:rPr>
              <a:t>45 </a:t>
            </a:r>
            <a:r>
              <a:rPr lang="en-US" i="1" dirty="0">
                <a:effectLst/>
              </a:rPr>
              <a:t>For even </a:t>
            </a:r>
            <a:r>
              <a:rPr lang="en-US" b="1" i="1" dirty="0">
                <a:effectLst/>
              </a:rPr>
              <a:t>the Son of Man came not to be served but to serve</a:t>
            </a:r>
            <a:r>
              <a:rPr lang="en-US" i="1" dirty="0">
                <a:effectLst/>
              </a:rPr>
              <a:t>, and to give his life as a ransom for many.”</a:t>
            </a:r>
            <a:r>
              <a:rPr lang="en-US" dirty="0">
                <a:effectLst/>
              </a:rPr>
              <a:t>  </a:t>
            </a:r>
          </a:p>
          <a:p>
            <a:pPr marL="0" indent="0">
              <a:buNone/>
            </a:pPr>
            <a:endParaRPr lang="en-US" dirty="0">
              <a:effectLst/>
            </a:endParaRPr>
          </a:p>
          <a:p>
            <a:pPr marL="0" indent="0">
              <a:buNone/>
            </a:pPr>
            <a:r>
              <a:rPr lang="en-US" dirty="0">
                <a:effectLst/>
              </a:rPr>
              <a:t>Mark 10:43-45</a:t>
            </a:r>
          </a:p>
        </p:txBody>
      </p:sp>
    </p:spTree>
    <p:extLst>
      <p:ext uri="{BB962C8B-B14F-4D97-AF65-F5344CB8AC3E}">
        <p14:creationId xmlns:p14="http://schemas.microsoft.com/office/powerpoint/2010/main" val="3267115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  <a:sym typeface="Wingdings" panose="05000000000000000000" pitchFamily="2" charset="2"/>
              </a:rPr>
              <a:t>THE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effectLst/>
              </a:rPr>
              <a:t>Most people </a:t>
            </a:r>
            <a:r>
              <a:rPr lang="en-US" b="1" dirty="0">
                <a:effectLst/>
              </a:rPr>
              <a:t>hope </a:t>
            </a:r>
            <a:r>
              <a:rPr lang="en-US" dirty="0">
                <a:effectLst/>
              </a:rPr>
              <a:t>that God will make their lives better but never </a:t>
            </a:r>
            <a:r>
              <a:rPr lang="en-US" b="1" dirty="0">
                <a:effectLst/>
              </a:rPr>
              <a:t>change </a:t>
            </a:r>
            <a:r>
              <a:rPr lang="en-US" dirty="0">
                <a:effectLst/>
              </a:rPr>
              <a:t>to follow God’s </a:t>
            </a:r>
            <a:r>
              <a:rPr lang="en-US" b="1" dirty="0">
                <a:effectLst/>
              </a:rPr>
              <a:t>plan </a:t>
            </a:r>
            <a:r>
              <a:rPr lang="en-US" dirty="0">
                <a:effectLst/>
              </a:rPr>
              <a:t>to use the church as the </a:t>
            </a:r>
            <a:r>
              <a:rPr lang="en-US" b="1" dirty="0">
                <a:effectLst/>
              </a:rPr>
              <a:t>foundation </a:t>
            </a:r>
            <a:r>
              <a:rPr lang="en-US" dirty="0">
                <a:effectLst/>
              </a:rPr>
              <a:t>for that better life</a:t>
            </a:r>
          </a:p>
        </p:txBody>
      </p:sp>
    </p:spTree>
    <p:extLst>
      <p:ext uri="{BB962C8B-B14F-4D97-AF65-F5344CB8AC3E}">
        <p14:creationId xmlns:p14="http://schemas.microsoft.com/office/powerpoint/2010/main" val="1636357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849" y="543696"/>
            <a:ext cx="6524367" cy="1325563"/>
          </a:xfrm>
        </p:spPr>
        <p:txBody>
          <a:bodyPr/>
          <a:lstStyle/>
          <a:p>
            <a:r>
              <a:rPr lang="en-US" sz="4000" dirty="0"/>
              <a:t>Pattern Of Jesus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1849" y="1611955"/>
            <a:ext cx="11664778" cy="286994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700" dirty="0">
                <a:effectLst/>
              </a:rPr>
              <a:t>Daily Relationship With God	    1. Daily Habits</a:t>
            </a:r>
          </a:p>
          <a:p>
            <a:pPr marL="0" indent="0">
              <a:buNone/>
            </a:pPr>
            <a:r>
              <a:rPr lang="en-US" sz="3700" dirty="0">
                <a:effectLst/>
              </a:rPr>
              <a:t>A Passion for God’s House		    2. Sunday Worship</a:t>
            </a:r>
          </a:p>
          <a:p>
            <a:pPr marL="0" indent="0">
              <a:buNone/>
            </a:pPr>
            <a:r>
              <a:rPr lang="en-US" sz="3700" dirty="0">
                <a:effectLst/>
              </a:rPr>
              <a:t>A Small Group to Share Life 	    3. Small Group</a:t>
            </a:r>
          </a:p>
          <a:p>
            <a:pPr marL="0" indent="0">
              <a:buNone/>
            </a:pPr>
            <a:r>
              <a:rPr lang="en-US" sz="3700" u="sng" dirty="0">
                <a:effectLst/>
              </a:rPr>
              <a:t>Serving God’s Greater Purpose</a:t>
            </a:r>
            <a:r>
              <a:rPr lang="en-US" sz="3700" dirty="0">
                <a:effectLst/>
              </a:rPr>
              <a:t>	    4. Serving Team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796216" y="536145"/>
            <a:ext cx="51404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1" i="0" kern="120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sz="4000" dirty="0"/>
              <a:t>Practices Of Church</a:t>
            </a:r>
          </a:p>
        </p:txBody>
      </p:sp>
    </p:spTree>
    <p:extLst>
      <p:ext uri="{BB962C8B-B14F-4D97-AF65-F5344CB8AC3E}">
        <p14:creationId xmlns:p14="http://schemas.microsoft.com/office/powerpoint/2010/main" val="193108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0067" b="34450"/>
          <a:stretch/>
        </p:blipFill>
        <p:spPr>
          <a:xfrm>
            <a:off x="944379" y="0"/>
            <a:ext cx="104481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607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6985"/>
            <a:ext cx="12192000" cy="813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51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547" y="-531341"/>
            <a:ext cx="10824518" cy="811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7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486" y="0"/>
            <a:ext cx="11071654" cy="830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571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518" y="-1244183"/>
            <a:ext cx="10802911" cy="810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71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88196"/>
            <a:ext cx="10515600" cy="1325563"/>
          </a:xfrm>
        </p:spPr>
        <p:txBody>
          <a:bodyPr/>
          <a:lstStyle/>
          <a:p>
            <a:pPr algn="ctr"/>
            <a:r>
              <a:rPr lang="en-US" b="0" dirty="0">
                <a:effectLst/>
              </a:rPr>
              <a:t>Three reasons why</a:t>
            </a:r>
            <a:br>
              <a:rPr lang="en-US" b="0" dirty="0">
                <a:effectLst/>
              </a:rPr>
            </a:br>
            <a:r>
              <a:rPr lang="en-US" b="0" dirty="0">
                <a:effectLst/>
              </a:rPr>
              <a:t>we grow when </a:t>
            </a:r>
            <a:r>
              <a:rPr lang="en-US" b="0">
                <a:effectLst/>
              </a:rPr>
              <a:t>we serve</a:t>
            </a:r>
            <a:r>
              <a:rPr lang="en-US" b="0" dirty="0">
                <a:effectLst/>
              </a:rPr>
              <a:t/>
            </a:r>
            <a:br>
              <a:rPr lang="en-US" b="0" dirty="0">
                <a:effectLst/>
              </a:rPr>
            </a:br>
            <a:r>
              <a:rPr lang="en-US" sz="3500" b="0" dirty="0">
                <a:effectLst/>
              </a:rPr>
              <a:t>(and why the local church is all about serving others)</a:t>
            </a:r>
          </a:p>
        </p:txBody>
      </p:sp>
    </p:spTree>
    <p:extLst>
      <p:ext uri="{BB962C8B-B14F-4D97-AF65-F5344CB8AC3E}">
        <p14:creationId xmlns:p14="http://schemas.microsoft.com/office/powerpoint/2010/main" val="15674939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9410</TotalTime>
  <Words>387</Words>
  <Application>Microsoft Office PowerPoint</Application>
  <PresentationFormat>Custom</PresentationFormat>
  <Paragraphs>40</Paragraphs>
  <Slides>18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THE PROBLEM</vt:lpstr>
      <vt:lpstr>Pattern Of Jesus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Three reasons why we grow when we serve (and why the local church is all about serving others)</vt:lpstr>
      <vt:lpstr>1) Serving God’s greater purpose matures you </vt:lpstr>
      <vt:lpstr>Order Matters</vt:lpstr>
      <vt:lpstr>2) Serving God’s greater purpose protects you </vt:lpstr>
      <vt:lpstr>3) Serving God’s greater purpose fulfills you </vt:lpstr>
      <vt:lpstr>Only Jesus Can Make This Promise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Windows User</cp:lastModifiedBy>
  <cp:revision>69</cp:revision>
  <cp:lastPrinted>2017-03-04T22:51:05Z</cp:lastPrinted>
  <dcterms:created xsi:type="dcterms:W3CDTF">2016-05-25T19:25:35Z</dcterms:created>
  <dcterms:modified xsi:type="dcterms:W3CDTF">2017-03-05T13:18:04Z</dcterms:modified>
</cp:coreProperties>
</file>