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57" r:id="rId3"/>
    <p:sldId id="260" r:id="rId4"/>
    <p:sldId id="261" r:id="rId5"/>
    <p:sldId id="262" r:id="rId6"/>
    <p:sldId id="263" r:id="rId7"/>
    <p:sldId id="265" r:id="rId8"/>
    <p:sldId id="264" r:id="rId9"/>
    <p:sldId id="258" r:id="rId10"/>
    <p:sldId id="282" r:id="rId11"/>
    <p:sldId id="267" r:id="rId12"/>
    <p:sldId id="268" r:id="rId13"/>
    <p:sldId id="269" r:id="rId14"/>
    <p:sldId id="270" r:id="rId15"/>
    <p:sldId id="266" r:id="rId16"/>
    <p:sldId id="283" r:id="rId17"/>
    <p:sldId id="271" r:id="rId18"/>
    <p:sldId id="272" r:id="rId19"/>
    <p:sldId id="284" r:id="rId20"/>
    <p:sldId id="274" r:id="rId21"/>
    <p:sldId id="275" r:id="rId22"/>
    <p:sldId id="276" r:id="rId23"/>
    <p:sldId id="277" r:id="rId24"/>
    <p:sldId id="285" r:id="rId25"/>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24" autoAdjust="0"/>
    <p:restoredTop sz="63838" autoAdjust="0"/>
  </p:normalViewPr>
  <p:slideViewPr>
    <p:cSldViewPr snapToGrid="0" snapToObjects="1">
      <p:cViewPr varScale="1">
        <p:scale>
          <a:sx n="46" d="100"/>
          <a:sy n="46" d="100"/>
        </p:scale>
        <p:origin x="12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40175" y="0"/>
            <a:ext cx="3013075" cy="466725"/>
          </a:xfrm>
          <a:prstGeom prst="rect">
            <a:avLst/>
          </a:prstGeom>
        </p:spPr>
        <p:txBody>
          <a:bodyPr vert="horz" lIns="91440" tIns="45720" rIns="91440" bIns="45720" rtlCol="0"/>
          <a:lstStyle>
            <a:lvl1pPr algn="r">
              <a:defRPr sz="1200"/>
            </a:lvl1pPr>
          </a:lstStyle>
          <a:p>
            <a:fld id="{F08DB9F3-28B6-478C-909B-C7D382AF5FC9}" type="datetimeFigureOut">
              <a:rPr lang="en-US" smtClean="0"/>
              <a:t>10/29/2016</a:t>
            </a:fld>
            <a:endParaRPr lang="en-US"/>
          </a:p>
        </p:txBody>
      </p:sp>
      <p:sp>
        <p:nvSpPr>
          <p:cNvPr id="4" name="Footer Placeholder 3"/>
          <p:cNvSpPr>
            <a:spLocks noGrp="1"/>
          </p:cNvSpPr>
          <p:nvPr>
            <p:ph type="ftr" sz="quarter" idx="2"/>
          </p:nvPr>
        </p:nvSpPr>
        <p:spPr>
          <a:xfrm>
            <a:off x="0" y="8842375"/>
            <a:ext cx="30130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40175" y="8842375"/>
            <a:ext cx="3013075" cy="466725"/>
          </a:xfrm>
          <a:prstGeom prst="rect">
            <a:avLst/>
          </a:prstGeom>
        </p:spPr>
        <p:txBody>
          <a:bodyPr vert="horz" lIns="91440" tIns="45720" rIns="91440" bIns="45720" rtlCol="0" anchor="b"/>
          <a:lstStyle>
            <a:lvl1pPr algn="r">
              <a:defRPr sz="1200"/>
            </a:lvl1pPr>
          </a:lstStyle>
          <a:p>
            <a:fld id="{D521894C-04EF-4D17-B278-A1668D35B5AA}" type="slidenum">
              <a:rPr lang="en-US" smtClean="0"/>
              <a:t>‹#›</a:t>
            </a:fld>
            <a:endParaRPr lang="en-US"/>
          </a:p>
        </p:txBody>
      </p:sp>
    </p:spTree>
    <p:extLst>
      <p:ext uri="{BB962C8B-B14F-4D97-AF65-F5344CB8AC3E}">
        <p14:creationId xmlns:p14="http://schemas.microsoft.com/office/powerpoint/2010/main" val="236542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112B1762-7C9F-4CBD-AAE1-90A44B350512}" type="datetimeFigureOut">
              <a:rPr lang="en-US" smtClean="0"/>
              <a:t>10/29/2016</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EDE33563-0B2D-4BFF-BC83-17840383C735}" type="slidenum">
              <a:rPr lang="en-US" smtClean="0"/>
              <a:t>‹#›</a:t>
            </a:fld>
            <a:endParaRPr lang="en-US"/>
          </a:p>
        </p:txBody>
      </p:sp>
    </p:spTree>
    <p:extLst>
      <p:ext uri="{BB962C8B-B14F-4D97-AF65-F5344CB8AC3E}">
        <p14:creationId xmlns:p14="http://schemas.microsoft.com/office/powerpoint/2010/main" val="370915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2</a:t>
            </a:fld>
            <a:endParaRPr lang="en-US"/>
          </a:p>
        </p:txBody>
      </p:sp>
    </p:spTree>
    <p:extLst>
      <p:ext uri="{BB962C8B-B14F-4D97-AF65-F5344CB8AC3E}">
        <p14:creationId xmlns:p14="http://schemas.microsoft.com/office/powerpoint/2010/main" val="783197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18</a:t>
            </a:fld>
            <a:endParaRPr lang="en-US"/>
          </a:p>
        </p:txBody>
      </p:sp>
    </p:spTree>
    <p:extLst>
      <p:ext uri="{BB962C8B-B14F-4D97-AF65-F5344CB8AC3E}">
        <p14:creationId xmlns:p14="http://schemas.microsoft.com/office/powerpoint/2010/main" val="1198343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20</a:t>
            </a:fld>
            <a:endParaRPr lang="en-US"/>
          </a:p>
        </p:txBody>
      </p:sp>
    </p:spTree>
    <p:extLst>
      <p:ext uri="{BB962C8B-B14F-4D97-AF65-F5344CB8AC3E}">
        <p14:creationId xmlns:p14="http://schemas.microsoft.com/office/powerpoint/2010/main" val="3236382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you do that this week?</a:t>
            </a:r>
          </a:p>
          <a:p>
            <a:endParaRPr lang="en-US" dirty="0"/>
          </a:p>
          <a:p>
            <a:r>
              <a:rPr lang="en-US" dirty="0"/>
              <a:t>Wednesday</a:t>
            </a:r>
            <a:r>
              <a:rPr lang="en-US" baseline="0" dirty="0"/>
              <a:t> – First Wednesday</a:t>
            </a:r>
          </a:p>
          <a:p>
            <a:endParaRPr lang="en-US" baseline="0" dirty="0"/>
          </a:p>
          <a:p>
            <a:r>
              <a:rPr lang="en-US" baseline="0" dirty="0"/>
              <a:t>Salvation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24</a:t>
            </a:fld>
            <a:endParaRPr lang="en-US"/>
          </a:p>
        </p:txBody>
      </p:sp>
    </p:spTree>
    <p:extLst>
      <p:ext uri="{BB962C8B-B14F-4D97-AF65-F5344CB8AC3E}">
        <p14:creationId xmlns:p14="http://schemas.microsoft.com/office/powerpoint/2010/main" val="297538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a:t>
            </a:r>
            <a:r>
              <a:rPr lang="en-US" baseline="0" dirty="0"/>
              <a:t> 4 – King </a:t>
            </a:r>
            <a:r>
              <a:rPr lang="en-US" baseline="0" dirty="0" err="1"/>
              <a:t>Nebuchandnezzer</a:t>
            </a:r>
            <a:endParaRPr lang="en-US" baseline="0" dirty="0"/>
          </a:p>
          <a:p>
            <a:endParaRPr lang="en-US" baseline="0" dirty="0"/>
          </a:p>
          <a:p>
            <a:r>
              <a:rPr lang="en-US" baseline="0" dirty="0"/>
              <a:t>King of Babylon – symbol of pride</a:t>
            </a:r>
          </a:p>
          <a:p>
            <a:endParaRPr lang="en-US" baseline="0" dirty="0"/>
          </a:p>
          <a:p>
            <a:r>
              <a:rPr lang="en-US" baseline="0" dirty="0"/>
              <a:t>[next slide]</a:t>
            </a:r>
          </a:p>
        </p:txBody>
      </p:sp>
      <p:sp>
        <p:nvSpPr>
          <p:cNvPr id="4" name="Slide Number Placeholder 3"/>
          <p:cNvSpPr>
            <a:spLocks noGrp="1"/>
          </p:cNvSpPr>
          <p:nvPr>
            <p:ph type="sldNum" sz="quarter" idx="10"/>
          </p:nvPr>
        </p:nvSpPr>
        <p:spPr/>
        <p:txBody>
          <a:bodyPr/>
          <a:lstStyle/>
          <a:p>
            <a:fld id="{EDE33563-0B2D-4BFF-BC83-17840383C735}" type="slidenum">
              <a:rPr lang="en-US" smtClean="0"/>
              <a:t>3</a:t>
            </a:fld>
            <a:endParaRPr lang="en-US"/>
          </a:p>
        </p:txBody>
      </p:sp>
    </p:spTree>
    <p:extLst>
      <p:ext uri="{BB962C8B-B14F-4D97-AF65-F5344CB8AC3E}">
        <p14:creationId xmlns:p14="http://schemas.microsoft.com/office/powerpoint/2010/main" val="120108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4</a:t>
            </a:fld>
            <a:endParaRPr lang="en-US"/>
          </a:p>
        </p:txBody>
      </p:sp>
    </p:spTree>
    <p:extLst>
      <p:ext uri="{BB962C8B-B14F-4D97-AF65-F5344CB8AC3E}">
        <p14:creationId xmlns:p14="http://schemas.microsoft.com/office/powerpoint/2010/main" val="1085435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 pride</a:t>
            </a:r>
            <a:r>
              <a:rPr lang="en-US" baseline="0" dirty="0"/>
              <a:t> (in us, </a:t>
            </a:r>
            <a:r>
              <a:rPr lang="en-US" baseline="0" dirty="0" err="1"/>
              <a:t>nebuchudnezzar</a:t>
            </a:r>
            <a:r>
              <a:rPr lang="en-US" baseline="0" dirty="0"/>
              <a:t>, in our culture)</a:t>
            </a:r>
          </a:p>
          <a:p>
            <a:endParaRPr lang="en-US" baseline="0" dirty="0"/>
          </a:p>
          <a:p>
            <a:r>
              <a:rPr lang="en-US" baseline="0" dirty="0"/>
              <a:t>Leads to our greatest problem</a:t>
            </a:r>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5</a:t>
            </a:fld>
            <a:endParaRPr lang="en-US"/>
          </a:p>
        </p:txBody>
      </p:sp>
    </p:spTree>
    <p:extLst>
      <p:ext uri="{BB962C8B-B14F-4D97-AF65-F5344CB8AC3E}">
        <p14:creationId xmlns:p14="http://schemas.microsoft.com/office/powerpoint/2010/main" val="731385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Pride</a:t>
            </a:r>
            <a:r>
              <a:rPr lang="en-US" baseline="0" dirty="0"/>
              <a:t> leads to insanity</a:t>
            </a:r>
          </a:p>
          <a:p>
            <a:endParaRPr lang="en-US" baseline="0" dirty="0"/>
          </a:p>
          <a:p>
            <a:r>
              <a:rPr lang="en-US" baseline="0" dirty="0"/>
              <a:t>A cycle of wrong order that leads to wrong experience to wrong thinking</a:t>
            </a:r>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6</a:t>
            </a:fld>
            <a:endParaRPr lang="en-US"/>
          </a:p>
        </p:txBody>
      </p:sp>
    </p:spTree>
    <p:extLst>
      <p:ext uri="{BB962C8B-B14F-4D97-AF65-F5344CB8AC3E}">
        <p14:creationId xmlns:p14="http://schemas.microsoft.com/office/powerpoint/2010/main" val="296096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8</a:t>
            </a:fld>
            <a:endParaRPr lang="en-US"/>
          </a:p>
        </p:txBody>
      </p:sp>
    </p:spTree>
    <p:extLst>
      <p:ext uri="{BB962C8B-B14F-4D97-AF65-F5344CB8AC3E}">
        <p14:creationId xmlns:p14="http://schemas.microsoft.com/office/powerpoint/2010/main" val="1693237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Recording our prayer times – encourage one another to pray</a:t>
            </a:r>
          </a:p>
          <a:p>
            <a:r>
              <a:rPr lang="en-US" dirty="0"/>
              <a:t>First</a:t>
            </a:r>
            <a:r>
              <a:rPr lang="en-US" baseline="0" dirty="0"/>
              <a:t> Wednesday – appointed times to pray</a:t>
            </a:r>
          </a:p>
          <a:p>
            <a:endParaRPr lang="en-US" baseline="0" dirty="0"/>
          </a:p>
          <a:p>
            <a:r>
              <a:rPr lang="en-US" baseline="0" dirty="0"/>
              <a:t>If my people will humble themselves and pray – not been a Sunday people haven’t come to Christ</a:t>
            </a:r>
          </a:p>
          <a:p>
            <a:r>
              <a:rPr lang="en-US" baseline="0" dirty="0"/>
              <a:t>Looking for humble and dependent hearts</a:t>
            </a:r>
          </a:p>
          <a:p>
            <a:endParaRPr lang="en-US" baseline="0" dirty="0"/>
          </a:p>
          <a:p>
            <a:r>
              <a:rPr lang="en-US" baseline="0" dirty="0"/>
              <a:t>Finishing a month of prayer</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9</a:t>
            </a:fld>
            <a:endParaRPr lang="en-US"/>
          </a:p>
        </p:txBody>
      </p:sp>
    </p:spTree>
    <p:extLst>
      <p:ext uri="{BB962C8B-B14F-4D97-AF65-F5344CB8AC3E}">
        <p14:creationId xmlns:p14="http://schemas.microsoft.com/office/powerpoint/2010/main" val="741346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96% unchurched come if a friend invited them</a:t>
            </a:r>
          </a:p>
        </p:txBody>
      </p:sp>
      <p:sp>
        <p:nvSpPr>
          <p:cNvPr id="4" name="Slide Number Placeholder 3"/>
          <p:cNvSpPr>
            <a:spLocks noGrp="1"/>
          </p:cNvSpPr>
          <p:nvPr>
            <p:ph type="sldNum" sz="quarter" idx="10"/>
          </p:nvPr>
        </p:nvSpPr>
        <p:spPr/>
        <p:txBody>
          <a:bodyPr/>
          <a:lstStyle/>
          <a:p>
            <a:fld id="{EDE33563-0B2D-4BFF-BC83-17840383C735}" type="slidenum">
              <a:rPr lang="en-US" smtClean="0"/>
              <a:t>11</a:t>
            </a:fld>
            <a:endParaRPr lang="en-US"/>
          </a:p>
        </p:txBody>
      </p:sp>
    </p:spTree>
    <p:extLst>
      <p:ext uri="{BB962C8B-B14F-4D97-AF65-F5344CB8AC3E}">
        <p14:creationId xmlns:p14="http://schemas.microsoft.com/office/powerpoint/2010/main" val="495301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14</a:t>
            </a:fld>
            <a:endParaRPr lang="en-US"/>
          </a:p>
        </p:txBody>
      </p:sp>
    </p:spTree>
    <p:extLst>
      <p:ext uri="{BB962C8B-B14F-4D97-AF65-F5344CB8AC3E}">
        <p14:creationId xmlns:p14="http://schemas.microsoft.com/office/powerpoint/2010/main" val="3921732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529015" cy="7047571"/>
          </a:xfrm>
          <a:prstGeom prst="rect">
            <a:avLst/>
          </a:prstGeom>
        </p:spPr>
      </p:pic>
    </p:spTree>
    <p:extLst>
      <p:ext uri="{BB962C8B-B14F-4D97-AF65-F5344CB8AC3E}">
        <p14:creationId xmlns:p14="http://schemas.microsoft.com/office/powerpoint/2010/main" val="226017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Edit Master title style</a:t>
            </a:r>
          </a:p>
        </p:txBody>
      </p:sp>
    </p:spTree>
    <p:extLst>
      <p:ext uri="{BB962C8B-B14F-4D97-AF65-F5344CB8AC3E}">
        <p14:creationId xmlns:p14="http://schemas.microsoft.com/office/powerpoint/2010/main" val="184643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91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665" y="-335491"/>
            <a:ext cx="15467658" cy="8700557"/>
          </a:xfrm>
          <a:prstGeom prst="rect">
            <a:avLst/>
          </a:prstGeom>
        </p:spPr>
      </p:pic>
    </p:spTree>
    <p:extLst>
      <p:ext uri="{BB962C8B-B14F-4D97-AF65-F5344CB8AC3E}">
        <p14:creationId xmlns:p14="http://schemas.microsoft.com/office/powerpoint/2010/main" val="65724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10/29/2016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991000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10/29/2016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88551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t>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10/29/2016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54880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10/29/2016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03362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10/29/2016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151230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t>Edit Master title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10/29/2016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204629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10/29/2016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20991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Edit Master title style</a:t>
            </a:r>
          </a:p>
        </p:txBody>
      </p:sp>
      <p:sp>
        <p:nvSpPr>
          <p:cNvPr id="3" name="Text Placeholder 2"/>
          <p:cNvSpPr>
            <a:spLocks noGrp="1"/>
          </p:cNvSpPr>
          <p:nvPr>
            <p:ph type="body" idx="1"/>
          </p:nvPr>
        </p:nvSpPr>
        <p:spPr>
          <a:xfrm>
            <a:off x="838200" y="1825625"/>
            <a:ext cx="10515600" cy="37484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016193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200" b="1" i="0" kern="1200">
          <a:solidFill>
            <a:schemeClr val="bg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4400" b="0" i="0" kern="1200">
          <a:solidFill>
            <a:schemeClr val="bg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a:solidFill>
            <a:schemeClr val="bg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a:solidFill>
            <a:schemeClr val="bg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085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1188" y="-473292"/>
            <a:ext cx="13033406" cy="7331292"/>
          </a:xfrm>
        </p:spPr>
      </p:pic>
      <p:sp>
        <p:nvSpPr>
          <p:cNvPr id="5" name="TextBox 4"/>
          <p:cNvSpPr txBox="1"/>
          <p:nvPr/>
        </p:nvSpPr>
        <p:spPr>
          <a:xfrm>
            <a:off x="2033778" y="4488872"/>
            <a:ext cx="8003473" cy="707886"/>
          </a:xfrm>
          <a:prstGeom prst="rect">
            <a:avLst/>
          </a:prstGeom>
          <a:noFill/>
        </p:spPr>
        <p:txBody>
          <a:bodyPr wrap="none" rtlCol="0">
            <a:spAutoFit/>
          </a:bodyPr>
          <a:lstStyle/>
          <a:p>
            <a:r>
              <a:rPr lang="en-US" sz="4000" dirty="0">
                <a:solidFill>
                  <a:srgbClr val="FFFF00"/>
                </a:solidFill>
              </a:rPr>
              <a:t>This Wednesday, 7-8p / Childcare to 8</a:t>
            </a:r>
          </a:p>
        </p:txBody>
      </p:sp>
    </p:spTree>
    <p:extLst>
      <p:ext uri="{BB962C8B-B14F-4D97-AF65-F5344CB8AC3E}">
        <p14:creationId xmlns:p14="http://schemas.microsoft.com/office/powerpoint/2010/main" val="3391157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17807"/>
            <a:ext cx="10515600" cy="2974976"/>
          </a:xfrm>
        </p:spPr>
        <p:txBody>
          <a:bodyPr>
            <a:noAutofit/>
          </a:bodyPr>
          <a:lstStyle/>
          <a:p>
            <a:pPr marL="0" indent="0">
              <a:buNone/>
            </a:pPr>
            <a:r>
              <a:rPr lang="en-US" i="1" dirty="0"/>
              <a:t>I had a dream that made me afraid. As I was lying in my bed, the images and visions that passed through my mind terrified me.</a:t>
            </a:r>
            <a:endParaRPr lang="en-US" dirty="0"/>
          </a:p>
          <a:p>
            <a:pPr marL="0" indent="0">
              <a:buNone/>
            </a:pPr>
            <a:endParaRPr lang="en-US" dirty="0"/>
          </a:p>
          <a:p>
            <a:pPr marL="0" indent="0">
              <a:buNone/>
            </a:pPr>
            <a:r>
              <a:rPr lang="en-US" dirty="0"/>
              <a:t>Dream: Great tree cut to the stump</a:t>
            </a:r>
          </a:p>
        </p:txBody>
      </p:sp>
      <p:sp>
        <p:nvSpPr>
          <p:cNvPr id="4" name="TextBox 3"/>
          <p:cNvSpPr txBox="1"/>
          <p:nvPr/>
        </p:nvSpPr>
        <p:spPr>
          <a:xfrm>
            <a:off x="759651" y="633588"/>
            <a:ext cx="2489784" cy="769441"/>
          </a:xfrm>
          <a:prstGeom prst="rect">
            <a:avLst/>
          </a:prstGeom>
          <a:noFill/>
        </p:spPr>
        <p:txBody>
          <a:bodyPr wrap="none" rtlCol="0">
            <a:spAutoFit/>
          </a:bodyPr>
          <a:lstStyle/>
          <a:p>
            <a:r>
              <a:rPr lang="en-US" sz="4400" dirty="0">
                <a:solidFill>
                  <a:schemeClr val="accent2">
                    <a:lumMod val="60000"/>
                    <a:lumOff val="40000"/>
                  </a:schemeClr>
                </a:solidFill>
              </a:rPr>
              <a:t>Daniel 4:5</a:t>
            </a:r>
          </a:p>
        </p:txBody>
      </p:sp>
    </p:spTree>
    <p:extLst>
      <p:ext uri="{BB962C8B-B14F-4D97-AF65-F5344CB8AC3E}">
        <p14:creationId xmlns:p14="http://schemas.microsoft.com/office/powerpoint/2010/main" val="4212478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575175"/>
          </a:xfrm>
        </p:spPr>
        <p:txBody>
          <a:bodyPr>
            <a:normAutofit/>
          </a:bodyPr>
          <a:lstStyle/>
          <a:p>
            <a:pPr marL="0" indent="0">
              <a:buNone/>
            </a:pPr>
            <a:r>
              <a:rPr lang="en-US" i="1" dirty="0"/>
              <a:t>“Therefore, O king, let my counsel be acceptable to you: break off your sins by practicing righteousness, and your iniquities by showing mercy to the oppressed, that there may perhaps be a lengthening of your prosperity.”</a:t>
            </a:r>
          </a:p>
        </p:txBody>
      </p:sp>
      <p:sp>
        <p:nvSpPr>
          <p:cNvPr id="5" name="TextBox 4"/>
          <p:cNvSpPr txBox="1"/>
          <p:nvPr/>
        </p:nvSpPr>
        <p:spPr>
          <a:xfrm>
            <a:off x="759651" y="633588"/>
            <a:ext cx="6658105" cy="769441"/>
          </a:xfrm>
          <a:prstGeom prst="rect">
            <a:avLst/>
          </a:prstGeom>
          <a:noFill/>
        </p:spPr>
        <p:txBody>
          <a:bodyPr wrap="none" rtlCol="0">
            <a:spAutoFit/>
          </a:bodyPr>
          <a:lstStyle/>
          <a:p>
            <a:r>
              <a:rPr lang="en-US" sz="4400" dirty="0">
                <a:solidFill>
                  <a:schemeClr val="accent2">
                    <a:lumMod val="60000"/>
                    <a:lumOff val="40000"/>
                  </a:schemeClr>
                </a:solidFill>
              </a:rPr>
              <a:t>Daniel 4:27 – God’s Warning</a:t>
            </a:r>
          </a:p>
        </p:txBody>
      </p:sp>
    </p:spTree>
    <p:extLst>
      <p:ext uri="{BB962C8B-B14F-4D97-AF65-F5344CB8AC3E}">
        <p14:creationId xmlns:p14="http://schemas.microsoft.com/office/powerpoint/2010/main" val="3200934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651" y="1825625"/>
            <a:ext cx="10961294" cy="4575175"/>
          </a:xfrm>
        </p:spPr>
        <p:txBody>
          <a:bodyPr>
            <a:noAutofit/>
          </a:bodyPr>
          <a:lstStyle/>
          <a:p>
            <a:pPr marL="0" indent="0">
              <a:buNone/>
            </a:pPr>
            <a:r>
              <a:rPr lang="en-US" i="1" dirty="0"/>
              <a:t>“</a:t>
            </a:r>
            <a:r>
              <a:rPr lang="en-US" i="1" dirty="0">
                <a:solidFill>
                  <a:schemeClr val="accent2">
                    <a:lumMod val="60000"/>
                    <a:lumOff val="40000"/>
                  </a:schemeClr>
                </a:solidFill>
              </a:rPr>
              <a:t>At the end of twelve months </a:t>
            </a:r>
            <a:r>
              <a:rPr lang="en-US" i="1" dirty="0"/>
              <a:t>he was walking on the roof of the royal palace of Babylon, and the king answered and said, “Is not this great Babylon, which I have built by my mighty power as a royal residence and for the glory of my majesty?”</a:t>
            </a:r>
            <a:endParaRPr lang="en-US" dirty="0"/>
          </a:p>
        </p:txBody>
      </p:sp>
      <p:sp>
        <p:nvSpPr>
          <p:cNvPr id="5" name="TextBox 4"/>
          <p:cNvSpPr txBox="1"/>
          <p:nvPr/>
        </p:nvSpPr>
        <p:spPr>
          <a:xfrm>
            <a:off x="759651" y="633588"/>
            <a:ext cx="10163360" cy="769441"/>
          </a:xfrm>
          <a:prstGeom prst="rect">
            <a:avLst/>
          </a:prstGeom>
          <a:noFill/>
        </p:spPr>
        <p:txBody>
          <a:bodyPr wrap="none" rtlCol="0">
            <a:spAutoFit/>
          </a:bodyPr>
          <a:lstStyle/>
          <a:p>
            <a:r>
              <a:rPr lang="en-US" sz="4400" dirty="0">
                <a:solidFill>
                  <a:schemeClr val="accent2">
                    <a:lumMod val="60000"/>
                    <a:lumOff val="40000"/>
                  </a:schemeClr>
                </a:solidFill>
              </a:rPr>
              <a:t>Daniel 4:29-30 / He doesn’t humble himself</a:t>
            </a:r>
          </a:p>
        </p:txBody>
      </p:sp>
    </p:spTree>
    <p:extLst>
      <p:ext uri="{BB962C8B-B14F-4D97-AF65-F5344CB8AC3E}">
        <p14:creationId xmlns:p14="http://schemas.microsoft.com/office/powerpoint/2010/main" val="3857000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019" y="1472333"/>
            <a:ext cx="11118272" cy="4575175"/>
          </a:xfrm>
        </p:spPr>
        <p:txBody>
          <a:bodyPr>
            <a:noAutofit/>
          </a:bodyPr>
          <a:lstStyle/>
          <a:p>
            <a:pPr marL="0" indent="0">
              <a:buNone/>
            </a:pPr>
            <a:r>
              <a:rPr lang="en-US" i="1" dirty="0"/>
              <a:t>“There fell a voice from heaven, “O King Nebuchadnezzar, to you it is spoken: The kingdom has departed from you”  . . . He was driven away from people and ate grass like cattle. His body was drenched with the dew of heaven until his hair grew like the feathers”</a:t>
            </a:r>
            <a:endParaRPr lang="en-US" sz="4000" dirty="0"/>
          </a:p>
        </p:txBody>
      </p:sp>
      <p:sp>
        <p:nvSpPr>
          <p:cNvPr id="4" name="TextBox 3"/>
          <p:cNvSpPr txBox="1"/>
          <p:nvPr/>
        </p:nvSpPr>
        <p:spPr>
          <a:xfrm>
            <a:off x="665019" y="633588"/>
            <a:ext cx="9926692" cy="769441"/>
          </a:xfrm>
          <a:prstGeom prst="rect">
            <a:avLst/>
          </a:prstGeom>
          <a:noFill/>
        </p:spPr>
        <p:txBody>
          <a:bodyPr wrap="none" rtlCol="0">
            <a:spAutoFit/>
          </a:bodyPr>
          <a:lstStyle/>
          <a:p>
            <a:r>
              <a:rPr lang="en-US" sz="4400" dirty="0">
                <a:solidFill>
                  <a:schemeClr val="accent2">
                    <a:lumMod val="60000"/>
                    <a:lumOff val="40000"/>
                  </a:schemeClr>
                </a:solidFill>
              </a:rPr>
              <a:t>Daniel 4:31-33 / God’s Time of Mercy Ends</a:t>
            </a:r>
          </a:p>
        </p:txBody>
      </p:sp>
    </p:spTree>
    <p:extLst>
      <p:ext uri="{BB962C8B-B14F-4D97-AF65-F5344CB8AC3E}">
        <p14:creationId xmlns:p14="http://schemas.microsoft.com/office/powerpoint/2010/main" val="1706399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69761"/>
          </a:xfrm>
        </p:spPr>
        <p:txBody>
          <a:bodyPr>
            <a:noAutofit/>
          </a:bodyPr>
          <a:lstStyle/>
          <a:p>
            <a:r>
              <a:rPr lang="en-US" sz="5000" dirty="0"/>
              <a:t>[2] In times of God’s mercy:</a:t>
            </a:r>
          </a:p>
        </p:txBody>
      </p:sp>
      <p:sp>
        <p:nvSpPr>
          <p:cNvPr id="4" name="Rectangle 3"/>
          <p:cNvSpPr/>
          <p:nvPr/>
        </p:nvSpPr>
        <p:spPr>
          <a:xfrm>
            <a:off x="581892" y="1534886"/>
            <a:ext cx="10260280" cy="1384995"/>
          </a:xfrm>
          <a:prstGeom prst="rect">
            <a:avLst/>
          </a:prstGeom>
        </p:spPr>
        <p:txBody>
          <a:bodyPr wrap="square">
            <a:spAutoFit/>
          </a:bodyPr>
          <a:lstStyle/>
          <a:p>
            <a:pPr marR="0" lvl="0" indent="-342900">
              <a:tabLst>
                <a:tab pos="457200" algn="l"/>
              </a:tabLst>
            </a:pPr>
            <a:r>
              <a:rPr lang="en-US" sz="4200" dirty="0">
                <a:solidFill>
                  <a:schemeClr val="bg1"/>
                </a:solidFill>
                <a:latin typeface="Myriad Pro"/>
                <a:ea typeface="Times New Roman" panose="02020603050405020304" pitchFamily="18" charset="0"/>
              </a:rPr>
              <a:t>We give ourselves the </a:t>
            </a:r>
            <a:r>
              <a:rPr lang="en-US" sz="4200" u="sng" dirty="0">
                <a:solidFill>
                  <a:schemeClr val="accent2">
                    <a:lumMod val="60000"/>
                    <a:lumOff val="40000"/>
                  </a:schemeClr>
                </a:solidFill>
                <a:latin typeface="Myriad Pro"/>
                <a:ea typeface="Times New Roman" panose="02020603050405020304" pitchFamily="18" charset="0"/>
              </a:rPr>
              <a:t>credit</a:t>
            </a:r>
            <a:r>
              <a:rPr lang="en-US" sz="4200" dirty="0">
                <a:solidFill>
                  <a:schemeClr val="accent2">
                    <a:lumMod val="40000"/>
                    <a:lumOff val="60000"/>
                  </a:schemeClr>
                </a:solidFill>
                <a:latin typeface="Myriad Pro"/>
                <a:ea typeface="Times New Roman" panose="02020603050405020304" pitchFamily="18" charset="0"/>
              </a:rPr>
              <a:t> </a:t>
            </a:r>
            <a:r>
              <a:rPr lang="en-US" sz="4200" dirty="0">
                <a:solidFill>
                  <a:schemeClr val="bg1"/>
                </a:solidFill>
                <a:latin typeface="Myriad Pro"/>
                <a:ea typeface="Times New Roman" panose="02020603050405020304" pitchFamily="18" charset="0"/>
              </a:rPr>
              <a:t>instead of being </a:t>
            </a:r>
            <a:r>
              <a:rPr lang="en-US" sz="4200" u="sng" dirty="0">
                <a:solidFill>
                  <a:schemeClr val="accent2">
                    <a:lumMod val="60000"/>
                    <a:lumOff val="40000"/>
                  </a:schemeClr>
                </a:solidFill>
                <a:latin typeface="Myriad Pro"/>
                <a:ea typeface="Times New Roman" panose="02020603050405020304" pitchFamily="18" charset="0"/>
              </a:rPr>
              <a:t>grateful</a:t>
            </a:r>
            <a:r>
              <a:rPr lang="en-US" sz="4200" dirty="0">
                <a:solidFill>
                  <a:schemeClr val="accent2">
                    <a:lumMod val="40000"/>
                    <a:lumOff val="60000"/>
                  </a:schemeClr>
                </a:solidFill>
                <a:latin typeface="Myriad Pro"/>
                <a:ea typeface="Times New Roman" panose="02020603050405020304" pitchFamily="18" charset="0"/>
              </a:rPr>
              <a:t> </a:t>
            </a:r>
            <a:r>
              <a:rPr lang="en-US" sz="4200" dirty="0">
                <a:solidFill>
                  <a:schemeClr val="bg1"/>
                </a:solidFill>
                <a:latin typeface="Myriad Pro"/>
                <a:ea typeface="Times New Roman" panose="02020603050405020304" pitchFamily="18" charset="0"/>
              </a:rPr>
              <a:t>to God</a:t>
            </a:r>
          </a:p>
        </p:txBody>
      </p:sp>
      <p:sp>
        <p:nvSpPr>
          <p:cNvPr id="7" name="Rectangle 6"/>
          <p:cNvSpPr/>
          <p:nvPr/>
        </p:nvSpPr>
        <p:spPr>
          <a:xfrm>
            <a:off x="581891" y="3358735"/>
            <a:ext cx="10646723" cy="738664"/>
          </a:xfrm>
          <a:prstGeom prst="rect">
            <a:avLst/>
          </a:prstGeom>
        </p:spPr>
        <p:txBody>
          <a:bodyPr wrap="square">
            <a:spAutoFit/>
          </a:bodyPr>
          <a:lstStyle/>
          <a:p>
            <a:r>
              <a:rPr lang="en-US" sz="4200" dirty="0">
                <a:solidFill>
                  <a:schemeClr val="bg1"/>
                </a:solidFill>
                <a:latin typeface="Myriad Pro"/>
                <a:ea typeface="Cambria" panose="02040503050406030204" pitchFamily="18" charset="0"/>
                <a:cs typeface="Times New Roman" panose="02020603050405020304" pitchFamily="18" charset="0"/>
              </a:rPr>
              <a:t>Personal (soul) sign: </a:t>
            </a:r>
            <a:r>
              <a:rPr lang="en-US" sz="4200" dirty="0">
                <a:solidFill>
                  <a:schemeClr val="accent2">
                    <a:lumMod val="60000"/>
                    <a:lumOff val="40000"/>
                  </a:schemeClr>
                </a:solidFill>
                <a:latin typeface="Myriad Pro"/>
                <a:ea typeface="Cambria" panose="02040503050406030204" pitchFamily="18" charset="0"/>
                <a:cs typeface="Times New Roman" panose="02020603050405020304" pitchFamily="18" charset="0"/>
              </a:rPr>
              <a:t>Complaining</a:t>
            </a:r>
          </a:p>
        </p:txBody>
      </p:sp>
      <p:sp>
        <p:nvSpPr>
          <p:cNvPr id="5" name="Rectangle 4"/>
          <p:cNvSpPr/>
          <p:nvPr/>
        </p:nvSpPr>
        <p:spPr>
          <a:xfrm>
            <a:off x="581891" y="4574059"/>
            <a:ext cx="11326091" cy="1384995"/>
          </a:xfrm>
          <a:prstGeom prst="rect">
            <a:avLst/>
          </a:prstGeom>
        </p:spPr>
        <p:txBody>
          <a:bodyPr wrap="square">
            <a:spAutoFit/>
          </a:bodyPr>
          <a:lstStyle/>
          <a:p>
            <a:r>
              <a:rPr lang="en-US" sz="4200" dirty="0">
                <a:solidFill>
                  <a:schemeClr val="bg1"/>
                </a:solidFill>
                <a:latin typeface="Myriad Pro"/>
                <a:ea typeface="Cambria" panose="02040503050406030204" pitchFamily="18" charset="0"/>
                <a:cs typeface="Times New Roman" panose="02020603050405020304" pitchFamily="18" charset="0"/>
              </a:rPr>
              <a:t>SO WE HUMBLE OURSELVES AND . . . </a:t>
            </a:r>
          </a:p>
          <a:p>
            <a:r>
              <a:rPr lang="en-US" sz="4200" b="1" dirty="0">
                <a:solidFill>
                  <a:schemeClr val="accent2">
                    <a:lumMod val="60000"/>
                    <a:lumOff val="40000"/>
                  </a:schemeClr>
                </a:solidFill>
                <a:latin typeface="Myriad Pro"/>
                <a:ea typeface="Cambria" panose="02040503050406030204" pitchFamily="18" charset="0"/>
                <a:cs typeface="Times New Roman" panose="02020603050405020304" pitchFamily="18" charset="0"/>
              </a:rPr>
              <a:t>GIVE THANKS IN THE GOOD PLACES</a:t>
            </a:r>
          </a:p>
        </p:txBody>
      </p:sp>
    </p:spTree>
    <p:extLst>
      <p:ext uri="{BB962C8B-B14F-4D97-AF65-F5344CB8AC3E}">
        <p14:creationId xmlns:p14="http://schemas.microsoft.com/office/powerpoint/2010/main" val="272447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2182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891" y="1187326"/>
            <a:ext cx="11118273" cy="5525201"/>
          </a:xfrm>
        </p:spPr>
        <p:txBody>
          <a:bodyPr>
            <a:noAutofit/>
          </a:bodyPr>
          <a:lstStyle/>
          <a:p>
            <a:pPr marL="0" indent="0">
              <a:buNone/>
            </a:pPr>
            <a:r>
              <a:rPr lang="en-US" i="1" dirty="0"/>
              <a:t>“Seven times will pass by for you until you acknowledge that the Most High is sovereign over the kingdoms of men and gives them to anyone he wishes.  ﻿The command to leave the stump of the tree with its roots means that your kingdom will be restored to you </a:t>
            </a:r>
            <a:r>
              <a:rPr lang="en-US" i="1" dirty="0">
                <a:solidFill>
                  <a:schemeClr val="accent2">
                    <a:lumMod val="60000"/>
                    <a:lumOff val="40000"/>
                  </a:schemeClr>
                </a:solidFill>
              </a:rPr>
              <a:t>when you acknowledge that Heaven rules.”</a:t>
            </a:r>
            <a:endParaRPr lang="en-US" dirty="0">
              <a:solidFill>
                <a:schemeClr val="accent2">
                  <a:lumMod val="60000"/>
                  <a:lumOff val="40000"/>
                </a:schemeClr>
              </a:solidFill>
            </a:endParaRPr>
          </a:p>
        </p:txBody>
      </p:sp>
      <p:sp>
        <p:nvSpPr>
          <p:cNvPr id="4" name="TextBox 3"/>
          <p:cNvSpPr txBox="1"/>
          <p:nvPr/>
        </p:nvSpPr>
        <p:spPr>
          <a:xfrm>
            <a:off x="1009033" y="248867"/>
            <a:ext cx="3518912" cy="769441"/>
          </a:xfrm>
          <a:prstGeom prst="rect">
            <a:avLst/>
          </a:prstGeom>
          <a:noFill/>
        </p:spPr>
        <p:txBody>
          <a:bodyPr wrap="none" rtlCol="0">
            <a:spAutoFit/>
          </a:bodyPr>
          <a:lstStyle/>
          <a:p>
            <a:r>
              <a:rPr lang="en-US" sz="4400" dirty="0">
                <a:solidFill>
                  <a:schemeClr val="accent2">
                    <a:lumMod val="60000"/>
                    <a:lumOff val="40000"/>
                  </a:schemeClr>
                </a:solidFill>
              </a:rPr>
              <a:t>Daniel 4:25-27</a:t>
            </a:r>
          </a:p>
        </p:txBody>
      </p:sp>
    </p:spTree>
    <p:extLst>
      <p:ext uri="{BB962C8B-B14F-4D97-AF65-F5344CB8AC3E}">
        <p14:creationId xmlns:p14="http://schemas.microsoft.com/office/powerpoint/2010/main" val="4132680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20400" cy="1169761"/>
          </a:xfrm>
        </p:spPr>
        <p:txBody>
          <a:bodyPr>
            <a:noAutofit/>
          </a:bodyPr>
          <a:lstStyle/>
          <a:p>
            <a:r>
              <a:rPr lang="en-US" sz="5000" dirty="0"/>
              <a:t>In times of God’s judgment:</a:t>
            </a:r>
          </a:p>
        </p:txBody>
      </p:sp>
      <p:sp>
        <p:nvSpPr>
          <p:cNvPr id="4" name="Rectangle 3"/>
          <p:cNvSpPr/>
          <p:nvPr/>
        </p:nvSpPr>
        <p:spPr>
          <a:xfrm>
            <a:off x="581891" y="1714699"/>
            <a:ext cx="10646723" cy="1384995"/>
          </a:xfrm>
          <a:prstGeom prst="rect">
            <a:avLst/>
          </a:prstGeom>
        </p:spPr>
        <p:txBody>
          <a:bodyPr wrap="square">
            <a:spAutoFit/>
          </a:bodyPr>
          <a:lstStyle/>
          <a:p>
            <a:pPr marR="0" lvl="0" indent="-342900">
              <a:tabLst>
                <a:tab pos="457200" algn="l"/>
              </a:tabLst>
            </a:pPr>
            <a:r>
              <a:rPr lang="en-US" sz="4200" dirty="0">
                <a:solidFill>
                  <a:schemeClr val="bg1"/>
                </a:solidFill>
                <a:latin typeface="Myriad Pro"/>
                <a:ea typeface="Times New Roman" panose="02020603050405020304" pitchFamily="18" charset="0"/>
              </a:rPr>
              <a:t>We think we know best instead of </a:t>
            </a:r>
            <a:r>
              <a:rPr lang="en-US" sz="4200" dirty="0">
                <a:solidFill>
                  <a:schemeClr val="accent2">
                    <a:lumMod val="40000"/>
                    <a:lumOff val="60000"/>
                  </a:schemeClr>
                </a:solidFill>
                <a:latin typeface="Myriad Pro"/>
                <a:ea typeface="Times New Roman" panose="02020603050405020304" pitchFamily="18" charset="0"/>
              </a:rPr>
              <a:t>acknowledging</a:t>
            </a:r>
            <a:r>
              <a:rPr lang="en-US" sz="4200" dirty="0">
                <a:solidFill>
                  <a:schemeClr val="bg1"/>
                </a:solidFill>
                <a:latin typeface="Myriad Pro"/>
                <a:ea typeface="Times New Roman" panose="02020603050405020304" pitchFamily="18" charset="0"/>
              </a:rPr>
              <a:t> </a:t>
            </a:r>
            <a:r>
              <a:rPr lang="en-US" sz="4200" dirty="0">
                <a:solidFill>
                  <a:schemeClr val="accent2">
                    <a:lumMod val="40000"/>
                    <a:lumOff val="60000"/>
                  </a:schemeClr>
                </a:solidFill>
                <a:latin typeface="Myriad Pro"/>
                <a:ea typeface="Times New Roman" panose="02020603050405020304" pitchFamily="18" charset="0"/>
              </a:rPr>
              <a:t>Heaven rules! </a:t>
            </a:r>
            <a:endParaRPr lang="en-US" sz="4200" dirty="0">
              <a:solidFill>
                <a:schemeClr val="bg1"/>
              </a:solidFill>
              <a:latin typeface="Myriad Pro"/>
              <a:ea typeface="Times New Roman" panose="02020603050405020304" pitchFamily="18" charset="0"/>
            </a:endParaRPr>
          </a:p>
        </p:txBody>
      </p:sp>
      <p:sp>
        <p:nvSpPr>
          <p:cNvPr id="7" name="Rectangle 6"/>
          <p:cNvSpPr/>
          <p:nvPr/>
        </p:nvSpPr>
        <p:spPr>
          <a:xfrm>
            <a:off x="581892" y="3334669"/>
            <a:ext cx="10521538" cy="738664"/>
          </a:xfrm>
          <a:prstGeom prst="rect">
            <a:avLst/>
          </a:prstGeom>
        </p:spPr>
        <p:txBody>
          <a:bodyPr wrap="square">
            <a:spAutoFit/>
          </a:bodyPr>
          <a:lstStyle/>
          <a:p>
            <a:r>
              <a:rPr lang="en-US" sz="4200" dirty="0">
                <a:solidFill>
                  <a:schemeClr val="bg1"/>
                </a:solidFill>
                <a:latin typeface="Myriad Pro"/>
                <a:ea typeface="Cambria" panose="02040503050406030204" pitchFamily="18" charset="0"/>
                <a:cs typeface="Times New Roman" panose="02020603050405020304" pitchFamily="18" charset="0"/>
              </a:rPr>
              <a:t>Personal sign: </a:t>
            </a:r>
            <a:r>
              <a:rPr lang="en-US" sz="4200" dirty="0">
                <a:solidFill>
                  <a:schemeClr val="accent2">
                    <a:lumMod val="60000"/>
                    <a:lumOff val="40000"/>
                  </a:schemeClr>
                </a:solidFill>
                <a:latin typeface="Myriad Pro"/>
                <a:ea typeface="Cambria" panose="02040503050406030204" pitchFamily="18" charset="0"/>
                <a:cs typeface="Times New Roman" panose="02020603050405020304" pitchFamily="18" charset="0"/>
              </a:rPr>
              <a:t>Ignoring His Word </a:t>
            </a:r>
          </a:p>
        </p:txBody>
      </p:sp>
      <p:sp>
        <p:nvSpPr>
          <p:cNvPr id="6" name="Rectangle 5"/>
          <p:cNvSpPr/>
          <p:nvPr/>
        </p:nvSpPr>
        <p:spPr>
          <a:xfrm>
            <a:off x="581891" y="4574059"/>
            <a:ext cx="11610109" cy="2031325"/>
          </a:xfrm>
          <a:prstGeom prst="rect">
            <a:avLst/>
          </a:prstGeom>
        </p:spPr>
        <p:txBody>
          <a:bodyPr wrap="square">
            <a:spAutoFit/>
          </a:bodyPr>
          <a:lstStyle/>
          <a:p>
            <a:r>
              <a:rPr lang="en-US" sz="4200" dirty="0">
                <a:solidFill>
                  <a:schemeClr val="bg1"/>
                </a:solidFill>
                <a:latin typeface="Myriad Pro"/>
                <a:ea typeface="Cambria" panose="02040503050406030204" pitchFamily="18" charset="0"/>
                <a:cs typeface="Times New Roman" panose="02020603050405020304" pitchFamily="18" charset="0"/>
              </a:rPr>
              <a:t>SO WE HUMBLE OURSELVES AND . . . </a:t>
            </a:r>
          </a:p>
          <a:p>
            <a:r>
              <a:rPr lang="en-US" sz="4200" b="1" dirty="0">
                <a:solidFill>
                  <a:schemeClr val="accent2">
                    <a:lumMod val="60000"/>
                    <a:lumOff val="40000"/>
                  </a:schemeClr>
                </a:solidFill>
                <a:latin typeface="Myriad Pro"/>
                <a:ea typeface="Cambria" panose="02040503050406030204" pitchFamily="18" charset="0"/>
                <a:cs typeface="Times New Roman" panose="02020603050405020304" pitchFamily="18" charset="0"/>
              </a:rPr>
              <a:t>OBEY HIS WORD IN </a:t>
            </a:r>
          </a:p>
          <a:p>
            <a:r>
              <a:rPr lang="en-US" sz="4200" b="1" dirty="0">
                <a:solidFill>
                  <a:schemeClr val="accent2">
                    <a:lumMod val="60000"/>
                    <a:lumOff val="40000"/>
                  </a:schemeClr>
                </a:solidFill>
                <a:latin typeface="Myriad Pro"/>
                <a:ea typeface="Cambria" panose="02040503050406030204" pitchFamily="18" charset="0"/>
                <a:cs typeface="Times New Roman" panose="02020603050405020304" pitchFamily="18" charset="0"/>
              </a:rPr>
              <a:t>THE HARDEST PLACES</a:t>
            </a:r>
          </a:p>
        </p:txBody>
      </p:sp>
    </p:spTree>
    <p:extLst>
      <p:ext uri="{BB962C8B-B14F-4D97-AF65-F5344CB8AC3E}">
        <p14:creationId xmlns:p14="http://schemas.microsoft.com/office/powerpoint/2010/main" val="247010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1475509" y="2036618"/>
            <a:ext cx="9621982" cy="498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Read &amp; Obey: A Chapter A Day (1-6)</a:t>
            </a:r>
          </a:p>
        </p:txBody>
      </p:sp>
    </p:spTree>
    <p:extLst>
      <p:ext uri="{BB962C8B-B14F-4D97-AF65-F5344CB8AC3E}">
        <p14:creationId xmlns:p14="http://schemas.microsoft.com/office/powerpoint/2010/main" val="2607344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09" y="365125"/>
            <a:ext cx="11263745" cy="1325563"/>
          </a:xfrm>
        </p:spPr>
        <p:txBody>
          <a:bodyPr/>
          <a:lstStyle/>
          <a:p>
            <a:r>
              <a:rPr lang="en-US" sz="3000" b="0" dirty="0">
                <a:solidFill>
                  <a:schemeClr val="accent2">
                    <a:lumMod val="60000"/>
                    <a:lumOff val="40000"/>
                  </a:schemeClr>
                </a:solidFill>
              </a:rPr>
              <a:t>Week 1 / Oct 9</a:t>
            </a:r>
            <a:br>
              <a:rPr lang="en-US" sz="4500" b="0" dirty="0"/>
            </a:br>
            <a:r>
              <a:rPr lang="en-US" sz="4500" b="0" dirty="0"/>
              <a:t>Culture’s greatest plan – rename you</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56736" y="6062132"/>
            <a:ext cx="2532064" cy="575469"/>
          </a:xfrm>
        </p:spPr>
      </p:pic>
      <p:sp>
        <p:nvSpPr>
          <p:cNvPr id="4" name="Title 1"/>
          <p:cNvSpPr txBox="1">
            <a:spLocks/>
          </p:cNvSpPr>
          <p:nvPr/>
        </p:nvSpPr>
        <p:spPr>
          <a:xfrm>
            <a:off x="561109" y="1650547"/>
            <a:ext cx="1126374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i="0" kern="1200">
                <a:solidFill>
                  <a:schemeClr val="bg1"/>
                </a:solidFill>
                <a:latin typeface="Myriad Pro" charset="0"/>
                <a:ea typeface="Myriad Pro" charset="0"/>
                <a:cs typeface="Myriad Pro" charset="0"/>
              </a:defRPr>
            </a:lvl1pPr>
          </a:lstStyle>
          <a:p>
            <a:r>
              <a:rPr lang="en-US" sz="3000" b="0" dirty="0">
                <a:solidFill>
                  <a:schemeClr val="accent2">
                    <a:lumMod val="60000"/>
                    <a:lumOff val="40000"/>
                  </a:schemeClr>
                </a:solidFill>
              </a:rPr>
              <a:t>Week 2 / Oct 16</a:t>
            </a:r>
            <a:endParaRPr lang="en-US" sz="3000" b="0" dirty="0"/>
          </a:p>
          <a:p>
            <a:r>
              <a:rPr lang="en-US" sz="4500" b="0" dirty="0"/>
              <a:t>Culture’s greatest test – trust in God</a:t>
            </a:r>
          </a:p>
        </p:txBody>
      </p:sp>
      <p:sp>
        <p:nvSpPr>
          <p:cNvPr id="6" name="Title 1"/>
          <p:cNvSpPr txBox="1">
            <a:spLocks/>
          </p:cNvSpPr>
          <p:nvPr/>
        </p:nvSpPr>
        <p:spPr>
          <a:xfrm>
            <a:off x="561109" y="2968627"/>
            <a:ext cx="1079269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i="0" kern="1200">
                <a:solidFill>
                  <a:schemeClr val="bg1"/>
                </a:solidFill>
                <a:latin typeface="Myriad Pro" charset="0"/>
                <a:ea typeface="Myriad Pro" charset="0"/>
                <a:cs typeface="Myriad Pro" charset="0"/>
              </a:defRPr>
            </a:lvl1pPr>
          </a:lstStyle>
          <a:p>
            <a:r>
              <a:rPr lang="en-US" sz="3000" b="0" dirty="0">
                <a:solidFill>
                  <a:schemeClr val="accent2">
                    <a:lumMod val="60000"/>
                    <a:lumOff val="40000"/>
                  </a:schemeClr>
                </a:solidFill>
              </a:rPr>
              <a:t>Week 3 / Oct 23</a:t>
            </a:r>
            <a:endParaRPr lang="en-US" sz="3000" dirty="0"/>
          </a:p>
          <a:p>
            <a:r>
              <a:rPr lang="en-US" sz="4500" b="0" dirty="0"/>
              <a:t>God’s greatest gift – restore you</a:t>
            </a:r>
          </a:p>
        </p:txBody>
      </p:sp>
      <p:sp>
        <p:nvSpPr>
          <p:cNvPr id="7" name="Title 1"/>
          <p:cNvSpPr txBox="1">
            <a:spLocks/>
          </p:cNvSpPr>
          <p:nvPr/>
        </p:nvSpPr>
        <p:spPr>
          <a:xfrm>
            <a:off x="561109" y="4294190"/>
            <a:ext cx="1126374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i="0" kern="1200">
                <a:solidFill>
                  <a:schemeClr val="bg1"/>
                </a:solidFill>
                <a:latin typeface="Myriad Pro" charset="0"/>
                <a:ea typeface="Myriad Pro" charset="0"/>
                <a:cs typeface="Myriad Pro" charset="0"/>
              </a:defRPr>
            </a:lvl1pPr>
          </a:lstStyle>
          <a:p>
            <a:r>
              <a:rPr lang="en-US" sz="3000" b="0" dirty="0">
                <a:solidFill>
                  <a:schemeClr val="accent2">
                    <a:lumMod val="60000"/>
                    <a:lumOff val="40000"/>
                  </a:schemeClr>
                </a:solidFill>
              </a:rPr>
              <a:t>Week 4 / Oct 30</a:t>
            </a:r>
            <a:endParaRPr lang="en-US" sz="3000" dirty="0">
              <a:solidFill>
                <a:schemeClr val="accent2">
                  <a:lumMod val="40000"/>
                  <a:lumOff val="60000"/>
                </a:schemeClr>
              </a:solidFill>
            </a:endParaRPr>
          </a:p>
          <a:p>
            <a:r>
              <a:rPr lang="en-US" sz="4500" b="0" dirty="0"/>
              <a:t>Culture’s greatest problem is ours too</a:t>
            </a:r>
          </a:p>
        </p:txBody>
      </p:sp>
    </p:spTree>
    <p:extLst>
      <p:ext uri="{BB962C8B-B14F-4D97-AF65-F5344CB8AC3E}">
        <p14:creationId xmlns:p14="http://schemas.microsoft.com/office/powerpoint/2010/main" val="113645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13254"/>
            <a:ext cx="10515600" cy="4575175"/>
          </a:xfrm>
        </p:spPr>
        <p:txBody>
          <a:bodyPr>
            <a:noAutofit/>
          </a:bodyPr>
          <a:lstStyle/>
          <a:p>
            <a:pPr marL="0" indent="0">
              <a:buNone/>
            </a:pPr>
            <a:r>
              <a:rPr lang="en-US" dirty="0"/>
              <a:t>“At the end of that time (7 years), I, Nebuchadnezzar, </a:t>
            </a:r>
            <a:r>
              <a:rPr lang="en-US" dirty="0">
                <a:solidFill>
                  <a:schemeClr val="accent2">
                    <a:lumMod val="60000"/>
                    <a:lumOff val="40000"/>
                  </a:schemeClr>
                </a:solidFill>
              </a:rPr>
              <a:t>raised my eyes toward heaven [HE PRAYED]</a:t>
            </a:r>
            <a:r>
              <a:rPr lang="en-US" dirty="0"/>
              <a:t>, and </a:t>
            </a:r>
            <a:r>
              <a:rPr lang="en-US" b="1" dirty="0"/>
              <a:t>my sanity was restored</a:t>
            </a:r>
            <a:r>
              <a:rPr lang="en-US" dirty="0"/>
              <a:t>. Then I praised the Most High; I honored </a:t>
            </a:r>
            <a:r>
              <a:rPr lang="en-US" dirty="0">
                <a:solidFill>
                  <a:schemeClr val="accent2">
                    <a:lumMod val="60000"/>
                    <a:lumOff val="40000"/>
                  </a:schemeClr>
                </a:solidFill>
              </a:rPr>
              <a:t>[GIVE THANKS] </a:t>
            </a:r>
            <a:r>
              <a:rPr lang="en-US" dirty="0"/>
              <a:t>and glorified him </a:t>
            </a:r>
            <a:r>
              <a:rPr lang="en-US" dirty="0">
                <a:solidFill>
                  <a:schemeClr val="accent2">
                    <a:lumMod val="60000"/>
                    <a:lumOff val="40000"/>
                  </a:schemeClr>
                </a:solidFill>
              </a:rPr>
              <a:t>[OBEDIENCE] </a:t>
            </a:r>
            <a:r>
              <a:rPr lang="en-US" dirty="0"/>
              <a:t>who lives forever. </a:t>
            </a:r>
            <a:endParaRPr lang="en-US" i="1" dirty="0"/>
          </a:p>
          <a:p>
            <a:pPr marL="0" indent="0">
              <a:buNone/>
            </a:pPr>
            <a:r>
              <a:rPr lang="en-US" dirty="0"/>
              <a:t>	(Da 4:34)</a:t>
            </a:r>
          </a:p>
          <a:p>
            <a:pPr marL="0" indent="0">
              <a:buNone/>
            </a:pPr>
            <a:endParaRPr lang="en-US" dirty="0"/>
          </a:p>
        </p:txBody>
      </p:sp>
    </p:spTree>
    <p:extLst>
      <p:ext uri="{BB962C8B-B14F-4D97-AF65-F5344CB8AC3E}">
        <p14:creationId xmlns:p14="http://schemas.microsoft.com/office/powerpoint/2010/main" val="1686764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813254"/>
            <a:ext cx="10882745" cy="4575175"/>
          </a:xfrm>
        </p:spPr>
        <p:txBody>
          <a:bodyPr>
            <a:noAutofit/>
          </a:bodyPr>
          <a:lstStyle/>
          <a:p>
            <a:pPr marL="0" indent="0">
              <a:buNone/>
            </a:pPr>
            <a:r>
              <a:rPr lang="en-US" dirty="0"/>
              <a:t>“His dominion is an eternal dominion; his kingdom endures from generation to generation All the peoples of the earth are regarded as nothing. He does as he pleases with the powers of heaven and the peoples of the earth. No one can hold back his hand or say to him: “What have you done?”  (Da 4:34-35)</a:t>
            </a:r>
          </a:p>
        </p:txBody>
      </p:sp>
    </p:spTree>
    <p:extLst>
      <p:ext uri="{BB962C8B-B14F-4D97-AF65-F5344CB8AC3E}">
        <p14:creationId xmlns:p14="http://schemas.microsoft.com/office/powerpoint/2010/main" val="402993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13254"/>
            <a:ext cx="10515600" cy="4575175"/>
          </a:xfrm>
        </p:spPr>
        <p:txBody>
          <a:bodyPr>
            <a:noAutofit/>
          </a:bodyPr>
          <a:lstStyle/>
          <a:p>
            <a:pPr marL="0" indent="0">
              <a:buNone/>
            </a:pPr>
            <a:r>
              <a:rPr lang="en-US" dirty="0"/>
              <a:t>At the same time that </a:t>
            </a:r>
            <a:r>
              <a:rPr lang="en-US" dirty="0">
                <a:solidFill>
                  <a:schemeClr val="accent2">
                    <a:lumMod val="40000"/>
                    <a:lumOff val="60000"/>
                  </a:schemeClr>
                </a:solidFill>
              </a:rPr>
              <a:t>my sanity was restored</a:t>
            </a:r>
            <a:r>
              <a:rPr lang="en-US" dirty="0"/>
              <a:t>, </a:t>
            </a:r>
            <a:r>
              <a:rPr lang="en-US" dirty="0">
                <a:solidFill>
                  <a:schemeClr val="accent2">
                    <a:lumMod val="40000"/>
                    <a:lumOff val="60000"/>
                  </a:schemeClr>
                </a:solidFill>
              </a:rPr>
              <a:t>my honor </a:t>
            </a:r>
            <a:r>
              <a:rPr lang="en-US" dirty="0"/>
              <a:t>and splendor were </a:t>
            </a:r>
            <a:r>
              <a:rPr lang="en-US" dirty="0">
                <a:solidFill>
                  <a:schemeClr val="accent2">
                    <a:lumMod val="40000"/>
                    <a:lumOff val="60000"/>
                  </a:schemeClr>
                </a:solidFill>
              </a:rPr>
              <a:t>returned</a:t>
            </a:r>
            <a:r>
              <a:rPr lang="en-US" dirty="0"/>
              <a:t> to me for the glory of my kingdom. My advisers and nobles sought me out, and I was restored to my throne and became even greater than before. </a:t>
            </a:r>
          </a:p>
          <a:p>
            <a:pPr marL="0" indent="0">
              <a:buNone/>
            </a:pPr>
            <a:r>
              <a:rPr lang="en-US" dirty="0"/>
              <a:t>(Da 4:36)</a:t>
            </a:r>
          </a:p>
        </p:txBody>
      </p:sp>
    </p:spTree>
    <p:extLst>
      <p:ext uri="{BB962C8B-B14F-4D97-AF65-F5344CB8AC3E}">
        <p14:creationId xmlns:p14="http://schemas.microsoft.com/office/powerpoint/2010/main" val="3891520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13254"/>
            <a:ext cx="10515600" cy="4575175"/>
          </a:xfrm>
        </p:spPr>
        <p:txBody>
          <a:bodyPr>
            <a:noAutofit/>
          </a:bodyPr>
          <a:lstStyle/>
          <a:p>
            <a:pPr marL="0" indent="0">
              <a:buNone/>
            </a:pPr>
            <a:r>
              <a:rPr lang="en-US" dirty="0"/>
              <a:t>Now I, Nebuchadnezzar, praise and </a:t>
            </a:r>
            <a:r>
              <a:rPr lang="en-US" dirty="0">
                <a:solidFill>
                  <a:schemeClr val="accent2">
                    <a:lumMod val="40000"/>
                    <a:lumOff val="60000"/>
                  </a:schemeClr>
                </a:solidFill>
              </a:rPr>
              <a:t>exalt </a:t>
            </a:r>
            <a:r>
              <a:rPr lang="en-US" dirty="0"/>
              <a:t>and glorify the King of heaven, because </a:t>
            </a:r>
            <a:r>
              <a:rPr lang="en-US" dirty="0">
                <a:solidFill>
                  <a:schemeClr val="accent2">
                    <a:lumMod val="40000"/>
                    <a:lumOff val="60000"/>
                  </a:schemeClr>
                </a:solidFill>
              </a:rPr>
              <a:t>everything he does is right </a:t>
            </a:r>
            <a:r>
              <a:rPr lang="en-US" dirty="0"/>
              <a:t>and all his ways are just. And those who walk in pride </a:t>
            </a:r>
            <a:r>
              <a:rPr lang="en-US" dirty="0">
                <a:solidFill>
                  <a:schemeClr val="accent2">
                    <a:lumMod val="40000"/>
                    <a:lumOff val="60000"/>
                  </a:schemeClr>
                </a:solidFill>
              </a:rPr>
              <a:t>he is able to humble</a:t>
            </a:r>
            <a:r>
              <a:rPr lang="en-US" dirty="0"/>
              <a:t>. (Da 4:37)</a:t>
            </a:r>
          </a:p>
        </p:txBody>
      </p:sp>
    </p:spTree>
    <p:extLst>
      <p:ext uri="{BB962C8B-B14F-4D97-AF65-F5344CB8AC3E}">
        <p14:creationId xmlns:p14="http://schemas.microsoft.com/office/powerpoint/2010/main" val="2240713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455" y="477982"/>
            <a:ext cx="11055927" cy="4910447"/>
          </a:xfrm>
        </p:spPr>
        <p:txBody>
          <a:bodyPr>
            <a:noAutofit/>
          </a:bodyPr>
          <a:lstStyle/>
          <a:p>
            <a:pPr marL="0" indent="0" algn="ctr">
              <a:buNone/>
            </a:pPr>
            <a:r>
              <a:rPr lang="en-US" sz="7000" b="1" dirty="0">
                <a:solidFill>
                  <a:schemeClr val="accent2">
                    <a:lumMod val="60000"/>
                    <a:lumOff val="40000"/>
                  </a:schemeClr>
                </a:solidFill>
                <a:latin typeface="Placard Condensed" panose="020B0606030402050204" pitchFamily="34" charset="0"/>
              </a:rPr>
              <a:t>“SANITY STARTS IN ME &amp; MY HOME!”</a:t>
            </a:r>
          </a:p>
          <a:p>
            <a:pPr marL="0" indent="0" algn="ctr">
              <a:buNone/>
            </a:pPr>
            <a:r>
              <a:rPr lang="en-US" sz="4000" dirty="0"/>
              <a:t>Humble yourself &amp; follow God’s order</a:t>
            </a:r>
          </a:p>
          <a:p>
            <a:pPr marL="0" indent="0">
              <a:buNone/>
            </a:pPr>
            <a:endParaRPr lang="en-US" sz="4000" dirty="0"/>
          </a:p>
          <a:p>
            <a:pPr marL="0" indent="0">
              <a:buNone/>
            </a:pPr>
            <a:r>
              <a:rPr lang="en-US" sz="4000" dirty="0">
                <a:solidFill>
                  <a:schemeClr val="accent2">
                    <a:lumMod val="60000"/>
                    <a:lumOff val="40000"/>
                  </a:schemeClr>
                </a:solidFill>
              </a:rPr>
              <a:t>Pray</a:t>
            </a:r>
            <a:r>
              <a:rPr lang="en-US" sz="4000" dirty="0"/>
              <a:t> in the busiest places</a:t>
            </a:r>
          </a:p>
          <a:p>
            <a:pPr marL="0" indent="0">
              <a:buNone/>
            </a:pPr>
            <a:r>
              <a:rPr lang="en-US" sz="4000" dirty="0">
                <a:solidFill>
                  <a:schemeClr val="accent2">
                    <a:lumMod val="60000"/>
                    <a:lumOff val="40000"/>
                  </a:schemeClr>
                </a:solidFill>
              </a:rPr>
              <a:t>Give thanks </a:t>
            </a:r>
            <a:r>
              <a:rPr lang="en-US" sz="4000" dirty="0"/>
              <a:t>in the good places</a:t>
            </a:r>
          </a:p>
          <a:p>
            <a:pPr marL="0" indent="0">
              <a:buNone/>
            </a:pPr>
            <a:r>
              <a:rPr lang="en-US" sz="4000" dirty="0">
                <a:solidFill>
                  <a:schemeClr val="accent2">
                    <a:lumMod val="60000"/>
                    <a:lumOff val="40000"/>
                  </a:schemeClr>
                </a:solidFill>
              </a:rPr>
              <a:t>Obey His word </a:t>
            </a:r>
            <a:r>
              <a:rPr lang="en-US" sz="4000" dirty="0"/>
              <a:t>in the hardest places</a:t>
            </a:r>
          </a:p>
        </p:txBody>
      </p:sp>
    </p:spTree>
    <p:extLst>
      <p:ext uri="{BB962C8B-B14F-4D97-AF65-F5344CB8AC3E}">
        <p14:creationId xmlns:p14="http://schemas.microsoft.com/office/powerpoint/2010/main" val="134700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651" y="1705864"/>
            <a:ext cx="10515600" cy="4575175"/>
          </a:xfrm>
        </p:spPr>
        <p:txBody>
          <a:bodyPr>
            <a:normAutofit/>
          </a:bodyPr>
          <a:lstStyle/>
          <a:p>
            <a:pPr marL="0" indent="0">
              <a:buNone/>
            </a:pPr>
            <a:r>
              <a:rPr lang="en-US" i="1" dirty="0"/>
              <a:t>King [of the Babylon Empire] Nebuchadnezzar to all peoples, nations, and languages, that dwell in all the earth: Peace be multiplied to you! It has seemed good to me to show the signs and wonders that the Most High God has done </a:t>
            </a:r>
            <a:r>
              <a:rPr lang="en-US" i="1" dirty="0">
                <a:solidFill>
                  <a:schemeClr val="accent2">
                    <a:lumMod val="40000"/>
                    <a:lumOff val="60000"/>
                  </a:schemeClr>
                </a:solidFill>
              </a:rPr>
              <a:t>for me</a:t>
            </a:r>
            <a:r>
              <a:rPr lang="en-US" i="1" dirty="0"/>
              <a:t>. </a:t>
            </a:r>
            <a:endParaRPr lang="en-US" dirty="0"/>
          </a:p>
        </p:txBody>
      </p:sp>
      <p:sp>
        <p:nvSpPr>
          <p:cNvPr id="2" name="TextBox 1"/>
          <p:cNvSpPr txBox="1"/>
          <p:nvPr/>
        </p:nvSpPr>
        <p:spPr>
          <a:xfrm>
            <a:off x="759651" y="633588"/>
            <a:ext cx="2948243" cy="769441"/>
          </a:xfrm>
          <a:prstGeom prst="rect">
            <a:avLst/>
          </a:prstGeom>
          <a:noFill/>
        </p:spPr>
        <p:txBody>
          <a:bodyPr wrap="none" rtlCol="0">
            <a:spAutoFit/>
          </a:bodyPr>
          <a:lstStyle/>
          <a:p>
            <a:r>
              <a:rPr lang="en-US" sz="4400" dirty="0">
                <a:solidFill>
                  <a:schemeClr val="accent2">
                    <a:lumMod val="60000"/>
                    <a:lumOff val="40000"/>
                  </a:schemeClr>
                </a:solidFill>
              </a:rPr>
              <a:t>Daniel 4:1-2</a:t>
            </a:r>
          </a:p>
        </p:txBody>
      </p:sp>
    </p:spTree>
    <p:extLst>
      <p:ext uri="{BB962C8B-B14F-4D97-AF65-F5344CB8AC3E}">
        <p14:creationId xmlns:p14="http://schemas.microsoft.com/office/powerpoint/2010/main" val="1960812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575175"/>
          </a:xfrm>
        </p:spPr>
        <p:txBody>
          <a:bodyPr>
            <a:normAutofit/>
          </a:bodyPr>
          <a:lstStyle/>
          <a:p>
            <a:pPr marL="0" indent="0">
              <a:buNone/>
            </a:pPr>
            <a:r>
              <a:rPr lang="en-US" i="1" dirty="0"/>
              <a:t>How great are his signs, how mighty his wonders! His kingdom is an everlasting kingdom, and his dominion [rule] endures from </a:t>
            </a:r>
            <a:r>
              <a:rPr lang="en-US" i="1" dirty="0">
                <a:solidFill>
                  <a:schemeClr val="accent2">
                    <a:lumMod val="60000"/>
                    <a:lumOff val="40000"/>
                  </a:schemeClr>
                </a:solidFill>
              </a:rPr>
              <a:t>generation to generation</a:t>
            </a:r>
            <a:r>
              <a:rPr lang="en-US" i="1" dirty="0"/>
              <a:t>. </a:t>
            </a:r>
            <a:endParaRPr lang="en-US" dirty="0"/>
          </a:p>
        </p:txBody>
      </p:sp>
      <p:sp>
        <p:nvSpPr>
          <p:cNvPr id="4" name="TextBox 3"/>
          <p:cNvSpPr txBox="1"/>
          <p:nvPr/>
        </p:nvSpPr>
        <p:spPr>
          <a:xfrm>
            <a:off x="759651" y="633588"/>
            <a:ext cx="2489784" cy="769441"/>
          </a:xfrm>
          <a:prstGeom prst="rect">
            <a:avLst/>
          </a:prstGeom>
          <a:noFill/>
        </p:spPr>
        <p:txBody>
          <a:bodyPr wrap="none" rtlCol="0">
            <a:spAutoFit/>
          </a:bodyPr>
          <a:lstStyle/>
          <a:p>
            <a:r>
              <a:rPr lang="en-US" sz="4400" dirty="0">
                <a:solidFill>
                  <a:schemeClr val="accent2">
                    <a:lumMod val="60000"/>
                    <a:lumOff val="40000"/>
                  </a:schemeClr>
                </a:solidFill>
              </a:rPr>
              <a:t>Daniel 4:3</a:t>
            </a:r>
          </a:p>
        </p:txBody>
      </p:sp>
    </p:spTree>
    <p:extLst>
      <p:ext uri="{BB962C8B-B14F-4D97-AF65-F5344CB8AC3E}">
        <p14:creationId xmlns:p14="http://schemas.microsoft.com/office/powerpoint/2010/main" val="2688184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000" dirty="0"/>
              <a:t>Our greatest sin and culture’s is the same: </a:t>
            </a:r>
            <a:r>
              <a:rPr lang="en-US" sz="5000" u="sng" dirty="0">
                <a:solidFill>
                  <a:schemeClr val="accent2">
                    <a:lumMod val="60000"/>
                    <a:lumOff val="40000"/>
                  </a:schemeClr>
                </a:solidFill>
              </a:rPr>
              <a:t>pride</a:t>
            </a:r>
          </a:p>
        </p:txBody>
      </p:sp>
      <p:sp>
        <p:nvSpPr>
          <p:cNvPr id="3" name="Content Placeholder 2"/>
          <p:cNvSpPr>
            <a:spLocks noGrp="1"/>
          </p:cNvSpPr>
          <p:nvPr>
            <p:ph idx="1"/>
          </p:nvPr>
        </p:nvSpPr>
        <p:spPr>
          <a:xfrm>
            <a:off x="838199" y="2303607"/>
            <a:ext cx="10903528" cy="1668689"/>
          </a:xfrm>
        </p:spPr>
        <p:txBody>
          <a:bodyPr>
            <a:normAutofit fontScale="92500"/>
          </a:bodyPr>
          <a:lstStyle/>
          <a:p>
            <a:pPr marL="0" indent="0">
              <a:buNone/>
            </a:pPr>
            <a:r>
              <a:rPr lang="en-US" i="1" dirty="0"/>
              <a:t>“Pride goes before destruction, </a:t>
            </a:r>
          </a:p>
          <a:p>
            <a:pPr marL="0" indent="0">
              <a:buNone/>
            </a:pPr>
            <a:r>
              <a:rPr lang="en-US" i="1" dirty="0"/>
              <a:t>a haughty spirit before a fall.”  </a:t>
            </a:r>
            <a:r>
              <a:rPr lang="en-US" sz="3800" dirty="0"/>
              <a:t>(</a:t>
            </a:r>
            <a:r>
              <a:rPr lang="en-US" sz="3800" dirty="0" err="1"/>
              <a:t>Pr</a:t>
            </a:r>
            <a:r>
              <a:rPr lang="en-US" sz="3800" dirty="0"/>
              <a:t> 16:18)</a:t>
            </a:r>
          </a:p>
          <a:p>
            <a:endParaRPr lang="en-US" dirty="0"/>
          </a:p>
        </p:txBody>
      </p:sp>
      <p:sp>
        <p:nvSpPr>
          <p:cNvPr id="5" name="Rectangle 4"/>
          <p:cNvSpPr/>
          <p:nvPr/>
        </p:nvSpPr>
        <p:spPr>
          <a:xfrm>
            <a:off x="838199" y="4187521"/>
            <a:ext cx="11353801" cy="1046440"/>
          </a:xfrm>
          <a:prstGeom prst="rect">
            <a:avLst/>
          </a:prstGeom>
        </p:spPr>
        <p:txBody>
          <a:bodyPr wrap="square">
            <a:spAutoFit/>
          </a:bodyPr>
          <a:lstStyle/>
          <a:p>
            <a:endParaRPr lang="en-US" dirty="0"/>
          </a:p>
          <a:p>
            <a:r>
              <a:rPr lang="en-US" sz="4400" dirty="0">
                <a:solidFill>
                  <a:schemeClr val="bg1"/>
                </a:solidFill>
                <a:latin typeface="Myriad Pro"/>
              </a:rPr>
              <a:t>Definition: </a:t>
            </a:r>
            <a:r>
              <a:rPr lang="en-US" sz="4400" dirty="0">
                <a:solidFill>
                  <a:schemeClr val="accent2">
                    <a:lumMod val="60000"/>
                    <a:lumOff val="40000"/>
                  </a:schemeClr>
                </a:solidFill>
                <a:latin typeface="Myriad Pro"/>
              </a:rPr>
              <a:t>“I am greater than God”</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11633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4" y="365125"/>
            <a:ext cx="11105407" cy="1724932"/>
          </a:xfrm>
        </p:spPr>
        <p:txBody>
          <a:bodyPr>
            <a:noAutofit/>
          </a:bodyPr>
          <a:lstStyle/>
          <a:p>
            <a:r>
              <a:rPr lang="en-US" sz="4500" dirty="0"/>
              <a:t>Our greatest problem and culture’s is the same: </a:t>
            </a:r>
            <a:r>
              <a:rPr lang="en-US" sz="4500" u="sng" dirty="0">
                <a:solidFill>
                  <a:schemeClr val="accent2">
                    <a:lumMod val="60000"/>
                    <a:lumOff val="40000"/>
                  </a:schemeClr>
                </a:solidFill>
              </a:rPr>
              <a:t>Insanity</a:t>
            </a:r>
            <a:endParaRPr lang="en-US" sz="4500" dirty="0"/>
          </a:p>
        </p:txBody>
      </p:sp>
      <p:sp>
        <p:nvSpPr>
          <p:cNvPr id="4" name="Rectangle 3"/>
          <p:cNvSpPr/>
          <p:nvPr/>
        </p:nvSpPr>
        <p:spPr>
          <a:xfrm>
            <a:off x="498764" y="2262250"/>
            <a:ext cx="11367654" cy="1323439"/>
          </a:xfrm>
          <a:prstGeom prst="rect">
            <a:avLst/>
          </a:prstGeom>
        </p:spPr>
        <p:txBody>
          <a:bodyPr wrap="square">
            <a:spAutoFit/>
          </a:bodyPr>
          <a:lstStyle/>
          <a:p>
            <a:pPr marL="342900" marR="0" lvl="0" indent="-342900">
              <a:tabLst>
                <a:tab pos="457200" algn="l"/>
              </a:tabLst>
            </a:pPr>
            <a:r>
              <a:rPr lang="en-US" sz="4000" dirty="0">
                <a:solidFill>
                  <a:schemeClr val="bg1"/>
                </a:solidFill>
                <a:latin typeface="Myriad Pro"/>
                <a:ea typeface="Times New Roman" panose="02020603050405020304" pitchFamily="18" charset="0"/>
              </a:rPr>
              <a:t>“a deranged state of the mind usually occurring as a specific </a:t>
            </a:r>
            <a:r>
              <a:rPr lang="en-US" sz="4000" dirty="0">
                <a:solidFill>
                  <a:schemeClr val="accent2">
                    <a:lumMod val="60000"/>
                    <a:lumOff val="40000"/>
                  </a:schemeClr>
                </a:solidFill>
                <a:latin typeface="Myriad Pro"/>
                <a:ea typeface="Times New Roman" panose="02020603050405020304" pitchFamily="18" charset="0"/>
              </a:rPr>
              <a:t>disorder</a:t>
            </a:r>
            <a:r>
              <a:rPr lang="en-US" sz="4000" b="1" dirty="0">
                <a:solidFill>
                  <a:schemeClr val="bg1"/>
                </a:solidFill>
                <a:latin typeface="Myriad Pro"/>
                <a:ea typeface="Times New Roman" panose="02020603050405020304" pitchFamily="18" charset="0"/>
              </a:rPr>
              <a:t>”</a:t>
            </a:r>
            <a:endParaRPr lang="en-US" sz="4000" dirty="0">
              <a:solidFill>
                <a:schemeClr val="bg1"/>
              </a:solidFill>
              <a:latin typeface="Myriad Pro"/>
              <a:ea typeface="Times New Roman" panose="02020603050405020304" pitchFamily="18" charset="0"/>
            </a:endParaRPr>
          </a:p>
        </p:txBody>
      </p:sp>
      <p:sp>
        <p:nvSpPr>
          <p:cNvPr id="7" name="Rectangle 6"/>
          <p:cNvSpPr/>
          <p:nvPr/>
        </p:nvSpPr>
        <p:spPr>
          <a:xfrm>
            <a:off x="629887" y="4072807"/>
            <a:ext cx="11382003" cy="1938992"/>
          </a:xfrm>
          <a:prstGeom prst="rect">
            <a:avLst/>
          </a:prstGeom>
        </p:spPr>
        <p:txBody>
          <a:bodyPr wrap="square">
            <a:spAutoFit/>
          </a:bodyPr>
          <a:lstStyle/>
          <a:p>
            <a:r>
              <a:rPr lang="en-US" sz="4000" dirty="0">
                <a:solidFill>
                  <a:schemeClr val="bg1"/>
                </a:solidFill>
                <a:latin typeface="Myriad Pro"/>
                <a:ea typeface="Cambria" panose="02040503050406030204" pitchFamily="18" charset="0"/>
                <a:cs typeface="Times New Roman" panose="02020603050405020304" pitchFamily="18" charset="0"/>
              </a:rPr>
              <a:t>An irrational way of thinking that</a:t>
            </a:r>
          </a:p>
          <a:p>
            <a:r>
              <a:rPr lang="en-US" sz="4000" dirty="0">
                <a:solidFill>
                  <a:schemeClr val="bg1"/>
                </a:solidFill>
                <a:latin typeface="Myriad Pro"/>
                <a:ea typeface="Cambria" panose="02040503050406030204" pitchFamily="18" charset="0"/>
                <a:cs typeface="Times New Roman" panose="02020603050405020304" pitchFamily="18" charset="0"/>
              </a:rPr>
              <a:t>results from changing </a:t>
            </a:r>
            <a:r>
              <a:rPr lang="en-US" sz="4000" dirty="0">
                <a:solidFill>
                  <a:schemeClr val="accent2">
                    <a:lumMod val="60000"/>
                    <a:lumOff val="40000"/>
                  </a:schemeClr>
                </a:solidFill>
                <a:latin typeface="Myriad Pro"/>
                <a:ea typeface="Cambria" panose="02040503050406030204" pitchFamily="18" charset="0"/>
                <a:cs typeface="Times New Roman" panose="02020603050405020304" pitchFamily="18" charset="0"/>
              </a:rPr>
              <a:t>God’s rightful order </a:t>
            </a:r>
          </a:p>
          <a:p>
            <a:r>
              <a:rPr lang="en-US" sz="4000" dirty="0">
                <a:solidFill>
                  <a:schemeClr val="bg1"/>
                </a:solidFill>
                <a:latin typeface="Myriad Pro"/>
                <a:ea typeface="Cambria" panose="02040503050406030204" pitchFamily="18" charset="0"/>
                <a:cs typeface="Times New Roman" panose="02020603050405020304" pitchFamily="18" charset="0"/>
              </a:rPr>
              <a:t>&amp; leads to a </a:t>
            </a:r>
            <a:r>
              <a:rPr lang="en-US" sz="4000" dirty="0">
                <a:solidFill>
                  <a:schemeClr val="accent2">
                    <a:lumMod val="60000"/>
                    <a:lumOff val="40000"/>
                  </a:schemeClr>
                </a:solidFill>
                <a:latin typeface="Myriad Pro"/>
                <a:ea typeface="Cambria" panose="02040503050406030204" pitchFamily="18" charset="0"/>
                <a:cs typeface="Times New Roman" panose="02020603050405020304" pitchFamily="18" charset="0"/>
              </a:rPr>
              <a:t>tortured</a:t>
            </a:r>
            <a:r>
              <a:rPr lang="en-US" sz="4000" dirty="0">
                <a:solidFill>
                  <a:schemeClr val="bg1"/>
                </a:solidFill>
                <a:latin typeface="Myriad Pro"/>
                <a:ea typeface="Cambria" panose="02040503050406030204" pitchFamily="18" charset="0"/>
                <a:cs typeface="Times New Roman" panose="02020603050405020304" pitchFamily="18" charset="0"/>
              </a:rPr>
              <a:t> soul and society</a:t>
            </a:r>
          </a:p>
        </p:txBody>
      </p:sp>
    </p:spTree>
    <p:extLst>
      <p:ext uri="{BB962C8B-B14F-4D97-AF65-F5344CB8AC3E}">
        <p14:creationId xmlns:p14="http://schemas.microsoft.com/office/powerpoint/2010/main" val="171896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575175"/>
          </a:xfrm>
        </p:spPr>
        <p:txBody>
          <a:bodyPr>
            <a:normAutofit/>
          </a:bodyPr>
          <a:lstStyle/>
          <a:p>
            <a:pPr marL="0" indent="0">
              <a:buNone/>
            </a:pPr>
            <a:r>
              <a:rPr lang="en-US" i="1" dirty="0"/>
              <a:t>I, Nebuchadnezzar, was </a:t>
            </a:r>
            <a:r>
              <a:rPr lang="en-US" i="1" dirty="0">
                <a:solidFill>
                  <a:schemeClr val="accent2">
                    <a:lumMod val="60000"/>
                    <a:lumOff val="40000"/>
                  </a:schemeClr>
                </a:solidFill>
              </a:rPr>
              <a:t>at ease </a:t>
            </a:r>
            <a:r>
              <a:rPr lang="en-US" i="1" dirty="0"/>
              <a:t>in my house and </a:t>
            </a:r>
            <a:r>
              <a:rPr lang="en-US" i="1" dirty="0">
                <a:solidFill>
                  <a:schemeClr val="accent2">
                    <a:lumMod val="60000"/>
                    <a:lumOff val="40000"/>
                  </a:schemeClr>
                </a:solidFill>
              </a:rPr>
              <a:t>prospering</a:t>
            </a:r>
            <a:r>
              <a:rPr lang="en-US" i="1" dirty="0"/>
              <a:t> in my palace.</a:t>
            </a:r>
          </a:p>
        </p:txBody>
      </p:sp>
      <p:sp>
        <p:nvSpPr>
          <p:cNvPr id="4" name="TextBox 3"/>
          <p:cNvSpPr txBox="1"/>
          <p:nvPr/>
        </p:nvSpPr>
        <p:spPr>
          <a:xfrm>
            <a:off x="759651" y="633588"/>
            <a:ext cx="2489784" cy="769441"/>
          </a:xfrm>
          <a:prstGeom prst="rect">
            <a:avLst/>
          </a:prstGeom>
          <a:noFill/>
        </p:spPr>
        <p:txBody>
          <a:bodyPr wrap="none" rtlCol="0">
            <a:spAutoFit/>
          </a:bodyPr>
          <a:lstStyle/>
          <a:p>
            <a:r>
              <a:rPr lang="en-US" sz="4400" dirty="0">
                <a:solidFill>
                  <a:schemeClr val="accent2">
                    <a:lumMod val="60000"/>
                    <a:lumOff val="40000"/>
                  </a:schemeClr>
                </a:solidFill>
              </a:rPr>
              <a:t>Daniel 4:4</a:t>
            </a:r>
          </a:p>
        </p:txBody>
      </p:sp>
    </p:spTree>
    <p:extLst>
      <p:ext uri="{BB962C8B-B14F-4D97-AF65-F5344CB8AC3E}">
        <p14:creationId xmlns:p14="http://schemas.microsoft.com/office/powerpoint/2010/main" val="2272891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69761"/>
          </a:xfrm>
        </p:spPr>
        <p:txBody>
          <a:bodyPr>
            <a:noAutofit/>
          </a:bodyPr>
          <a:lstStyle/>
          <a:p>
            <a:r>
              <a:rPr lang="en-US" sz="5000" dirty="0"/>
              <a:t>[1] In times of prosperity:</a:t>
            </a:r>
          </a:p>
        </p:txBody>
      </p:sp>
      <p:sp>
        <p:nvSpPr>
          <p:cNvPr id="4" name="Rectangle 3"/>
          <p:cNvSpPr/>
          <p:nvPr/>
        </p:nvSpPr>
        <p:spPr>
          <a:xfrm>
            <a:off x="623456" y="1534886"/>
            <a:ext cx="10218716" cy="1384995"/>
          </a:xfrm>
          <a:prstGeom prst="rect">
            <a:avLst/>
          </a:prstGeom>
        </p:spPr>
        <p:txBody>
          <a:bodyPr wrap="square">
            <a:spAutoFit/>
          </a:bodyPr>
          <a:lstStyle/>
          <a:p>
            <a:pPr marR="0" lvl="0" indent="-342900">
              <a:tabLst>
                <a:tab pos="457200" algn="l"/>
              </a:tabLst>
            </a:pPr>
            <a:r>
              <a:rPr lang="en-US" sz="4200" dirty="0">
                <a:solidFill>
                  <a:schemeClr val="bg1"/>
                </a:solidFill>
                <a:latin typeface="Myriad Pro"/>
                <a:ea typeface="Times New Roman" panose="02020603050405020304" pitchFamily="18" charset="0"/>
              </a:rPr>
              <a:t>We live </a:t>
            </a:r>
            <a:r>
              <a:rPr lang="en-US" sz="4200" u="sng" dirty="0">
                <a:solidFill>
                  <a:schemeClr val="accent2">
                    <a:lumMod val="60000"/>
                    <a:lumOff val="40000"/>
                  </a:schemeClr>
                </a:solidFill>
                <a:latin typeface="Myriad Pro"/>
                <a:ea typeface="Times New Roman" panose="02020603050405020304" pitchFamily="18" charset="0"/>
              </a:rPr>
              <a:t>self-sufficient</a:t>
            </a:r>
            <a:r>
              <a:rPr lang="en-US" sz="4200" dirty="0">
                <a:solidFill>
                  <a:schemeClr val="accent2">
                    <a:lumMod val="40000"/>
                    <a:lumOff val="60000"/>
                  </a:schemeClr>
                </a:solidFill>
                <a:latin typeface="Myriad Pro"/>
                <a:ea typeface="Times New Roman" panose="02020603050405020304" pitchFamily="18" charset="0"/>
              </a:rPr>
              <a:t> </a:t>
            </a:r>
            <a:r>
              <a:rPr lang="en-US" sz="4200" dirty="0">
                <a:solidFill>
                  <a:schemeClr val="bg1"/>
                </a:solidFill>
                <a:latin typeface="Myriad Pro"/>
                <a:ea typeface="Times New Roman" panose="02020603050405020304" pitchFamily="18" charset="0"/>
              </a:rPr>
              <a:t>instead of</a:t>
            </a:r>
          </a:p>
          <a:p>
            <a:pPr marR="0" lvl="0" indent="-342900">
              <a:tabLst>
                <a:tab pos="457200" algn="l"/>
              </a:tabLst>
            </a:pPr>
            <a:r>
              <a:rPr lang="en-US" sz="4200" u="sng" dirty="0">
                <a:solidFill>
                  <a:schemeClr val="accent2">
                    <a:lumMod val="60000"/>
                    <a:lumOff val="40000"/>
                  </a:schemeClr>
                </a:solidFill>
                <a:latin typeface="Myriad Pro"/>
                <a:ea typeface="Times New Roman" panose="02020603050405020304" pitchFamily="18" charset="0"/>
              </a:rPr>
              <a:t>God-dependent</a:t>
            </a:r>
            <a:r>
              <a:rPr lang="en-US" sz="4200" dirty="0">
                <a:solidFill>
                  <a:schemeClr val="bg1"/>
                </a:solidFill>
                <a:latin typeface="Myriad Pro"/>
                <a:ea typeface="Times New Roman" panose="02020603050405020304" pitchFamily="18" charset="0"/>
              </a:rPr>
              <a:t> lives</a:t>
            </a:r>
          </a:p>
        </p:txBody>
      </p:sp>
      <p:sp>
        <p:nvSpPr>
          <p:cNvPr id="7" name="Rectangle 6"/>
          <p:cNvSpPr/>
          <p:nvPr/>
        </p:nvSpPr>
        <p:spPr>
          <a:xfrm>
            <a:off x="623455" y="3381756"/>
            <a:ext cx="10972305" cy="738664"/>
          </a:xfrm>
          <a:prstGeom prst="rect">
            <a:avLst/>
          </a:prstGeom>
        </p:spPr>
        <p:txBody>
          <a:bodyPr wrap="square">
            <a:spAutoFit/>
          </a:bodyPr>
          <a:lstStyle/>
          <a:p>
            <a:r>
              <a:rPr lang="en-US" sz="4200" dirty="0">
                <a:solidFill>
                  <a:schemeClr val="bg1"/>
                </a:solidFill>
                <a:latin typeface="Myriad Pro"/>
                <a:ea typeface="Cambria" panose="02040503050406030204" pitchFamily="18" charset="0"/>
                <a:cs typeface="Times New Roman" panose="02020603050405020304" pitchFamily="18" charset="0"/>
              </a:rPr>
              <a:t>Personal (soul) sign: </a:t>
            </a:r>
            <a:r>
              <a:rPr lang="en-US" sz="4200" dirty="0">
                <a:solidFill>
                  <a:schemeClr val="accent2">
                    <a:lumMod val="60000"/>
                    <a:lumOff val="40000"/>
                  </a:schemeClr>
                </a:solidFill>
                <a:latin typeface="Myriad Pro"/>
                <a:ea typeface="Cambria" panose="02040503050406030204" pitchFamily="18" charset="0"/>
                <a:cs typeface="Times New Roman" panose="02020603050405020304" pitchFamily="18" charset="0"/>
              </a:rPr>
              <a:t>Prayerlessness</a:t>
            </a:r>
          </a:p>
        </p:txBody>
      </p:sp>
      <p:sp>
        <p:nvSpPr>
          <p:cNvPr id="6" name="Rectangle 5"/>
          <p:cNvSpPr/>
          <p:nvPr/>
        </p:nvSpPr>
        <p:spPr>
          <a:xfrm>
            <a:off x="623455" y="4574059"/>
            <a:ext cx="11284527" cy="1384995"/>
          </a:xfrm>
          <a:prstGeom prst="rect">
            <a:avLst/>
          </a:prstGeom>
        </p:spPr>
        <p:txBody>
          <a:bodyPr wrap="square">
            <a:spAutoFit/>
          </a:bodyPr>
          <a:lstStyle/>
          <a:p>
            <a:r>
              <a:rPr lang="en-US" sz="4200" dirty="0">
                <a:solidFill>
                  <a:schemeClr val="bg1"/>
                </a:solidFill>
                <a:latin typeface="Myriad Pro"/>
                <a:ea typeface="Cambria" panose="02040503050406030204" pitchFamily="18" charset="0"/>
                <a:cs typeface="Times New Roman" panose="02020603050405020304" pitchFamily="18" charset="0"/>
              </a:rPr>
              <a:t>SO WE HUMBLE OURSELVES AND . . . </a:t>
            </a:r>
          </a:p>
          <a:p>
            <a:r>
              <a:rPr lang="en-US" sz="4200" b="1" u="sng" dirty="0">
                <a:solidFill>
                  <a:schemeClr val="accent2">
                    <a:lumMod val="60000"/>
                    <a:lumOff val="40000"/>
                  </a:schemeClr>
                </a:solidFill>
                <a:latin typeface="Myriad Pro"/>
                <a:ea typeface="Cambria" panose="02040503050406030204" pitchFamily="18" charset="0"/>
                <a:cs typeface="Times New Roman" panose="02020603050405020304" pitchFamily="18" charset="0"/>
              </a:rPr>
              <a:t>PRAY</a:t>
            </a:r>
            <a:r>
              <a:rPr lang="en-US" sz="4200" b="1" dirty="0">
                <a:solidFill>
                  <a:schemeClr val="accent2">
                    <a:lumMod val="60000"/>
                    <a:lumOff val="40000"/>
                  </a:schemeClr>
                </a:solidFill>
                <a:latin typeface="Myriad Pro"/>
                <a:ea typeface="Cambria" panose="02040503050406030204" pitchFamily="18" charset="0"/>
                <a:cs typeface="Times New Roman" panose="02020603050405020304" pitchFamily="18" charset="0"/>
              </a:rPr>
              <a:t> IN THE BUSIEST PLACES!</a:t>
            </a:r>
          </a:p>
        </p:txBody>
      </p:sp>
    </p:spTree>
    <p:extLst>
      <p:ext uri="{BB962C8B-B14F-4D97-AF65-F5344CB8AC3E}">
        <p14:creationId xmlns:p14="http://schemas.microsoft.com/office/powerpoint/2010/main" val="38256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00" y="-299823"/>
            <a:ext cx="12740420" cy="8089156"/>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1" y="-118534"/>
            <a:ext cx="6976534" cy="6976534"/>
          </a:xfrm>
          <a:prstGeom prst="rect">
            <a:avLst/>
          </a:prstGeom>
        </p:spPr>
      </p:pic>
    </p:spTree>
    <p:extLst>
      <p:ext uri="{BB962C8B-B14F-4D97-AF65-F5344CB8AC3E}">
        <p14:creationId xmlns:p14="http://schemas.microsoft.com/office/powerpoint/2010/main" val="1497144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980</Words>
  <Application>Microsoft Office PowerPoint</Application>
  <PresentationFormat>Widescreen</PresentationFormat>
  <Paragraphs>103</Paragraphs>
  <Slides>24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Cambria</vt:lpstr>
      <vt:lpstr>Myriad Pro</vt:lpstr>
      <vt:lpstr>Placard Condensed</vt:lpstr>
      <vt:lpstr>Times New Roman</vt:lpstr>
      <vt:lpstr>Office Theme</vt:lpstr>
      <vt:lpstr>PowerPoint Presentation</vt:lpstr>
      <vt:lpstr>Week 1 / Oct 9 Culture’s greatest plan – rename you</vt:lpstr>
      <vt:lpstr>PowerPoint Presentation</vt:lpstr>
      <vt:lpstr>PowerPoint Presentation</vt:lpstr>
      <vt:lpstr>Our greatest sin and culture’s is the same: pride</vt:lpstr>
      <vt:lpstr>Our greatest problem and culture’s is the same: Insanity</vt:lpstr>
      <vt:lpstr>PowerPoint Presentation</vt:lpstr>
      <vt:lpstr>[1] In times of prosperity:</vt:lpstr>
      <vt:lpstr>PowerPoint Presentation</vt:lpstr>
      <vt:lpstr>PowerPoint Presentation</vt:lpstr>
      <vt:lpstr>PowerPoint Presentation</vt:lpstr>
      <vt:lpstr>PowerPoint Presentation</vt:lpstr>
      <vt:lpstr>PowerPoint Presentation</vt:lpstr>
      <vt:lpstr>PowerPoint Presentation</vt:lpstr>
      <vt:lpstr>[2] In times of God’s mercy:</vt:lpstr>
      <vt:lpstr>PowerPoint Presentation</vt:lpstr>
      <vt:lpstr>PowerPoint Presentation</vt:lpstr>
      <vt:lpstr>In times of God’s judgment: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Shawn Franco</cp:lastModifiedBy>
  <cp:revision>44</cp:revision>
  <cp:lastPrinted>2016-10-29T20:13:41Z</cp:lastPrinted>
  <dcterms:created xsi:type="dcterms:W3CDTF">2016-05-25T19:25:35Z</dcterms:created>
  <dcterms:modified xsi:type="dcterms:W3CDTF">2016-10-29T20:17:21Z</dcterms:modified>
</cp:coreProperties>
</file>