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84" r:id="rId2"/>
    <p:sldId id="292" r:id="rId3"/>
    <p:sldId id="288" r:id="rId4"/>
    <p:sldId id="286" r:id="rId5"/>
    <p:sldId id="259" r:id="rId6"/>
    <p:sldId id="285" r:id="rId7"/>
    <p:sldId id="283" r:id="rId8"/>
    <p:sldId id="289" r:id="rId9"/>
    <p:sldId id="290" r:id="rId10"/>
    <p:sldId id="291" r:id="rId11"/>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49" autoAdjust="0"/>
    <p:restoredTop sz="63239" autoAdjust="0"/>
  </p:normalViewPr>
  <p:slideViewPr>
    <p:cSldViewPr snapToGrid="0" snapToObjects="1">
      <p:cViewPr varScale="1">
        <p:scale>
          <a:sx n="46" d="100"/>
          <a:sy n="46" d="100"/>
        </p:scale>
        <p:origin x="95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9F9C2974-A07A-40E4-A86C-A6E5C9C4ADE2}" type="datetimeFigureOut">
              <a:rPr lang="en-US" smtClean="0"/>
              <a:t>9/4/2016</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5E9BE56F-785C-4CD6-9ADB-1FF88A24AABA}" type="slidenum">
              <a:rPr lang="en-US" smtClean="0"/>
              <a:t>‹#›</a:t>
            </a:fld>
            <a:endParaRPr lang="en-US"/>
          </a:p>
        </p:txBody>
      </p:sp>
    </p:spTree>
    <p:extLst>
      <p:ext uri="{BB962C8B-B14F-4D97-AF65-F5344CB8AC3E}">
        <p14:creationId xmlns:p14="http://schemas.microsoft.com/office/powerpoint/2010/main" val="206536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5E9BE56F-785C-4CD6-9ADB-1FF88A24AABA}" type="slidenum">
              <a:rPr lang="en-US" smtClean="0"/>
              <a:t>1</a:t>
            </a:fld>
            <a:endParaRPr lang="en-US"/>
          </a:p>
        </p:txBody>
      </p:sp>
    </p:spTree>
    <p:extLst>
      <p:ext uri="{BB962C8B-B14F-4D97-AF65-F5344CB8AC3E}">
        <p14:creationId xmlns:p14="http://schemas.microsoft.com/office/powerpoint/2010/main" val="4127210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church is never what is supposed to be if it only focuses on him being lord and teacher, but forget about</a:t>
            </a:r>
            <a:r>
              <a:rPr lang="en-US" sz="1200" kern="1200" baseline="0" dirty="0">
                <a:solidFill>
                  <a:schemeClr val="tx1"/>
                </a:solidFill>
                <a:effectLst/>
                <a:latin typeface="+mn-lt"/>
                <a:ea typeface="+mn-ea"/>
                <a:cs typeface="+mn-cs"/>
              </a:rPr>
              <a:t> the </a:t>
            </a:r>
            <a:r>
              <a:rPr lang="en-US" sz="1200" kern="1200" baseline="0" dirty="0" err="1">
                <a:solidFill>
                  <a:schemeClr val="tx1"/>
                </a:solidFill>
                <a:effectLst/>
                <a:latin typeface="+mn-lt"/>
                <a:ea typeface="+mn-ea"/>
                <a:cs typeface="+mn-cs"/>
              </a:rPr>
              <a:t>footwashing</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It will never understand or live out the good news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If it forgets that Jesus was servant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(not from weakness but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world needs to know him as Lord &amp; Teacher.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But only Jesus as servant can save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Only Jesus as servant becomes the amazing good news that we exist to give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So that’s what I want to do today: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This month marks the 6</a:t>
            </a:r>
            <a:r>
              <a:rPr lang="en-US" sz="1200" kern="1200" baseline="30000" dirty="0">
                <a:solidFill>
                  <a:schemeClr val="tx1"/>
                </a:solidFill>
                <a:effectLst/>
                <a:latin typeface="+mn-lt"/>
                <a:ea typeface="+mn-ea"/>
                <a:cs typeface="+mn-cs"/>
              </a:rPr>
              <a:t>th</a:t>
            </a:r>
            <a:r>
              <a:rPr lang="en-US" sz="1200" kern="1200" baseline="0" dirty="0">
                <a:solidFill>
                  <a:schemeClr val="tx1"/>
                </a:solidFill>
                <a:effectLst/>
                <a:latin typeface="+mn-lt"/>
                <a:ea typeface="+mn-ea"/>
                <a:cs typeface="+mn-cs"/>
              </a:rPr>
              <a:t> year as lead pastor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And 21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at Cornerstone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 try to have </a:t>
            </a:r>
            <a:r>
              <a:rPr lang="en-US" sz="1200" kern="1200" baseline="0" dirty="0" err="1">
                <a:solidFill>
                  <a:schemeClr val="tx1"/>
                </a:solidFill>
                <a:effectLst/>
                <a:latin typeface="+mn-lt"/>
                <a:ea typeface="+mn-ea"/>
                <a:cs typeface="+mn-cs"/>
              </a:rPr>
              <a:t>footwashing</a:t>
            </a:r>
            <a:r>
              <a:rPr lang="en-US" sz="1200" kern="1200" baseline="0" dirty="0">
                <a:solidFill>
                  <a:schemeClr val="tx1"/>
                </a:solidFill>
                <a:effectLst/>
                <a:latin typeface="+mn-lt"/>
                <a:ea typeface="+mn-ea"/>
                <a:cs typeface="+mn-cs"/>
              </a:rPr>
              <a:t> to remember what its all about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When we wash feet – we have good news of the gospel to share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a:solidFill>
                  <a:schemeClr val="tx1"/>
                </a:solidFill>
                <a:effectLst/>
                <a:latin typeface="+mn-lt"/>
                <a:ea typeface="+mn-ea"/>
                <a:cs typeface="+mn-cs"/>
              </a:rPr>
              <a:t>How and who?</a:t>
            </a:r>
          </a:p>
          <a:p>
            <a:r>
              <a:rPr lang="en-US" sz="1200" kern="1200" dirty="0" err="1">
                <a:solidFill>
                  <a:schemeClr val="tx1"/>
                </a:solidFill>
                <a:effectLst/>
                <a:latin typeface="+mn-lt"/>
                <a:ea typeface="+mn-ea"/>
                <a:cs typeface="+mn-cs"/>
              </a:rPr>
              <a:t>ut</a:t>
            </a:r>
            <a:r>
              <a:rPr lang="en-US" sz="1200" kern="1200" dirty="0">
                <a:solidFill>
                  <a:schemeClr val="tx1"/>
                </a:solidFill>
                <a:effectLst/>
                <a:latin typeface="+mn-lt"/>
                <a:ea typeface="+mn-ea"/>
                <a:cs typeface="+mn-cs"/>
              </a:rPr>
              <a:t> feet in /willing to touch / pour water over or rub - lord, let your love like fresh water wash over my friend &amp; help him/her feel close, clean and clear in life with you</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same gender - unless married</a:t>
            </a:r>
          </a:p>
          <a:p>
            <a:r>
              <a:rPr lang="en-US" sz="1200" kern="1200" dirty="0">
                <a:solidFill>
                  <a:schemeClr val="tx1"/>
                </a:solidFill>
                <a:effectLst/>
                <a:latin typeface="+mn-lt"/>
                <a:ea typeface="+mn-ea"/>
                <a:cs typeface="+mn-cs"/>
              </a:rPr>
              <a:t>focus on serving clearly and appropriately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E9BE56F-785C-4CD6-9ADB-1FF88A24AABA}" type="slidenum">
              <a:rPr lang="en-US" smtClean="0"/>
              <a:t>10</a:t>
            </a:fld>
            <a:endParaRPr lang="en-US"/>
          </a:p>
        </p:txBody>
      </p:sp>
    </p:spTree>
    <p:extLst>
      <p:ext uri="{BB962C8B-B14F-4D97-AF65-F5344CB8AC3E}">
        <p14:creationId xmlns:p14="http://schemas.microsoft.com/office/powerpoint/2010/main" val="75653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Nothing</a:t>
            </a:r>
            <a:r>
              <a:rPr lang="en-US" sz="1400" baseline="0" dirty="0"/>
              <a:t> else in the world can defeat and destroy the gates of hell</a:t>
            </a:r>
          </a:p>
          <a:p>
            <a:endParaRPr lang="en-US" sz="1400" baseline="0" dirty="0"/>
          </a:p>
          <a:p>
            <a:r>
              <a:rPr lang="en-US" sz="1400" baseline="0" dirty="0"/>
              <a:t>Not a church building but church family</a:t>
            </a:r>
          </a:p>
          <a:p>
            <a:endParaRPr lang="en-US" sz="1400" baseline="0" dirty="0"/>
          </a:p>
        </p:txBody>
      </p:sp>
      <p:sp>
        <p:nvSpPr>
          <p:cNvPr id="4" name="Slide Number Placeholder 3"/>
          <p:cNvSpPr>
            <a:spLocks noGrp="1"/>
          </p:cNvSpPr>
          <p:nvPr>
            <p:ph type="sldNum" sz="quarter" idx="10"/>
          </p:nvPr>
        </p:nvSpPr>
        <p:spPr/>
        <p:txBody>
          <a:bodyPr/>
          <a:lstStyle/>
          <a:p>
            <a:fld id="{5E9BE56F-785C-4CD6-9ADB-1FF88A24AABA}" type="slidenum">
              <a:rPr lang="en-US" smtClean="0"/>
              <a:t>2</a:t>
            </a:fld>
            <a:endParaRPr lang="en-US"/>
          </a:p>
        </p:txBody>
      </p:sp>
    </p:spTree>
    <p:extLst>
      <p:ext uri="{BB962C8B-B14F-4D97-AF65-F5344CB8AC3E}">
        <p14:creationId xmlns:p14="http://schemas.microsoft.com/office/powerpoint/2010/main" val="954361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That church has a specific purpose</a:t>
            </a:r>
          </a:p>
          <a:p>
            <a:r>
              <a:rPr lang="en-US" sz="1400" dirty="0"/>
              <a:t>And its given to us by Jesus – who</a:t>
            </a:r>
            <a:r>
              <a:rPr lang="en-US" sz="1400" baseline="0" dirty="0"/>
              <a:t> is the head</a:t>
            </a:r>
          </a:p>
          <a:p>
            <a:endParaRPr lang="en-US" sz="1400" baseline="0" dirty="0"/>
          </a:p>
          <a:p>
            <a:r>
              <a:rPr lang="en-US" sz="1400" baseline="0" dirty="0"/>
              <a:t>He gave us a vision – and this is it</a:t>
            </a:r>
          </a:p>
          <a:p>
            <a:endParaRPr lang="en-US" sz="1400" baseline="0" dirty="0"/>
          </a:p>
          <a:p>
            <a:r>
              <a:rPr lang="en-US" sz="1400" baseline="0" dirty="0"/>
              <a:t>And Jesus gave His church – a vision / a purpose</a:t>
            </a:r>
          </a:p>
          <a:p>
            <a:endParaRPr lang="en-US" sz="1400" baseline="0" dirty="0"/>
          </a:p>
          <a:p>
            <a:r>
              <a:rPr lang="en-US" sz="1400" baseline="0" dirty="0"/>
              <a:t>Vision: why you exist</a:t>
            </a:r>
            <a:endParaRPr lang="en-US" sz="1400" dirty="0"/>
          </a:p>
          <a:p>
            <a:endParaRPr lang="en-US" sz="1400" dirty="0"/>
          </a:p>
        </p:txBody>
      </p:sp>
      <p:sp>
        <p:nvSpPr>
          <p:cNvPr id="4" name="Slide Number Placeholder 3"/>
          <p:cNvSpPr>
            <a:spLocks noGrp="1"/>
          </p:cNvSpPr>
          <p:nvPr>
            <p:ph type="sldNum" sz="quarter" idx="10"/>
          </p:nvPr>
        </p:nvSpPr>
        <p:spPr/>
        <p:txBody>
          <a:bodyPr/>
          <a:lstStyle/>
          <a:p>
            <a:fld id="{5E9BE56F-785C-4CD6-9ADB-1FF88A24AABA}" type="slidenum">
              <a:rPr lang="en-US" smtClean="0"/>
              <a:t>3</a:t>
            </a:fld>
            <a:endParaRPr lang="en-US"/>
          </a:p>
        </p:txBody>
      </p:sp>
    </p:spTree>
    <p:extLst>
      <p:ext uri="{BB962C8B-B14F-4D97-AF65-F5344CB8AC3E}">
        <p14:creationId xmlns:p14="http://schemas.microsoft.com/office/powerpoint/2010/main" val="1124494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Jesus gave us a vision to His church to make sure the gospel went to the entire world – neighbors and nations</a:t>
            </a:r>
          </a:p>
          <a:p>
            <a:r>
              <a:rPr lang="en-US" sz="1400" dirty="0"/>
              <a:t> </a:t>
            </a:r>
          </a:p>
          <a:p>
            <a:r>
              <a:rPr lang="en-US" sz="1400" dirty="0"/>
              <a:t>Went to over 30,000 of our neighbors and two unreached people groups this past year</a:t>
            </a:r>
          </a:p>
          <a:p>
            <a:endParaRPr lang="en-US" sz="1400" dirty="0"/>
          </a:p>
          <a:p>
            <a:r>
              <a:rPr lang="en-US" sz="1400" dirty="0"/>
              <a:t>We say</a:t>
            </a:r>
            <a:r>
              <a:rPr lang="en-US" sz="1400" baseline="0" dirty="0"/>
              <a:t> it this way</a:t>
            </a:r>
            <a:endParaRPr lang="en-US" sz="1400" dirty="0"/>
          </a:p>
          <a:p>
            <a:r>
              <a:rPr lang="en-US" sz="1400" dirty="0"/>
              <a:t> </a:t>
            </a:r>
          </a:p>
        </p:txBody>
      </p:sp>
      <p:sp>
        <p:nvSpPr>
          <p:cNvPr id="4" name="Slide Number Placeholder 3"/>
          <p:cNvSpPr>
            <a:spLocks noGrp="1"/>
          </p:cNvSpPr>
          <p:nvPr>
            <p:ph type="sldNum" sz="quarter" idx="10"/>
          </p:nvPr>
        </p:nvSpPr>
        <p:spPr/>
        <p:txBody>
          <a:bodyPr/>
          <a:lstStyle/>
          <a:p>
            <a:fld id="{5E9BE56F-785C-4CD6-9ADB-1FF88A24AABA}" type="slidenum">
              <a:rPr lang="en-US" smtClean="0"/>
              <a:t>4</a:t>
            </a:fld>
            <a:endParaRPr lang="en-US"/>
          </a:p>
        </p:txBody>
      </p:sp>
    </p:spTree>
    <p:extLst>
      <p:ext uri="{BB962C8B-B14F-4D97-AF65-F5344CB8AC3E}">
        <p14:creationId xmlns:p14="http://schemas.microsoft.com/office/powerpoint/2010/main" val="606990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why we exist – to help someone know the good news of Jesus today</a:t>
            </a:r>
          </a:p>
          <a:p>
            <a:endParaRPr lang="en-US" dirty="0"/>
          </a:p>
          <a:p>
            <a:r>
              <a:rPr lang="en-US" dirty="0"/>
              <a:t>Why</a:t>
            </a:r>
            <a:r>
              <a:rPr lang="en-US" baseline="0" dirty="0"/>
              <a:t> do we have church on Sunday?</a:t>
            </a:r>
          </a:p>
          <a:p>
            <a:endParaRPr lang="en-US" baseline="0" dirty="0"/>
          </a:p>
          <a:p>
            <a:r>
              <a:rPr lang="en-US" baseline="0" dirty="0"/>
              <a:t>Why do we volunteer as:</a:t>
            </a:r>
          </a:p>
          <a:p>
            <a:r>
              <a:rPr lang="en-US" baseline="0" dirty="0"/>
              <a:t>Greeters, nursery, choir, youth, kids church, bus ministry</a:t>
            </a:r>
          </a:p>
          <a:p>
            <a:endParaRPr lang="en-US" baseline="0" dirty="0"/>
          </a:p>
          <a:p>
            <a:r>
              <a:rPr lang="en-US" baseline="0" dirty="0"/>
              <a:t>Because in all those ways – [vision]</a:t>
            </a:r>
          </a:p>
          <a:p>
            <a:endParaRPr lang="en-US" baseline="0" dirty="0"/>
          </a:p>
          <a:p>
            <a:r>
              <a:rPr lang="en-US" baseline="0" dirty="0"/>
              <a:t>We don’t exist to:</a:t>
            </a:r>
          </a:p>
          <a:p>
            <a:pPr marL="171450" indent="-171450">
              <a:buFontTx/>
              <a:buChar char="-"/>
            </a:pPr>
            <a:r>
              <a:rPr lang="en-US" baseline="0" dirty="0"/>
              <a:t>Get our way</a:t>
            </a:r>
          </a:p>
          <a:p>
            <a:pPr marL="171450" indent="-171450">
              <a:buFontTx/>
              <a:buChar char="-"/>
            </a:pPr>
            <a:r>
              <a:rPr lang="en-US" baseline="0" dirty="0"/>
              <a:t>Preserve our culture</a:t>
            </a:r>
          </a:p>
          <a:p>
            <a:pPr marL="171450" indent="-171450">
              <a:buFontTx/>
              <a:buChar char="-"/>
            </a:pPr>
            <a:r>
              <a:rPr lang="en-US" baseline="0" dirty="0"/>
              <a:t>Get the song we want</a:t>
            </a:r>
          </a:p>
          <a:p>
            <a:pPr marL="171450" indent="-171450">
              <a:buFontTx/>
              <a:buChar char="-"/>
            </a:pPr>
            <a:r>
              <a:rPr lang="en-US" baseline="0" dirty="0"/>
              <a:t>Run away from the world</a:t>
            </a:r>
          </a:p>
          <a:p>
            <a:pPr marL="171450" indent="-171450">
              <a:buFontTx/>
              <a:buChar char="-"/>
            </a:pPr>
            <a:endParaRPr lang="en-US" baseline="0" dirty="0"/>
          </a:p>
          <a:p>
            <a:pPr marL="0" indent="0">
              <a:buFontTx/>
              <a:buNone/>
            </a:pPr>
            <a:r>
              <a:rPr lang="en-US" baseline="0" dirty="0"/>
              <a:t>Jesus gave us a purpose / a vision!</a:t>
            </a:r>
          </a:p>
          <a:p>
            <a:pPr marL="0" indent="0">
              <a:buFontTx/>
              <a:buNone/>
            </a:pPr>
            <a:r>
              <a:rPr lang="en-US" baseline="0" dirty="0"/>
              <a:t>And he also gave us a mission</a:t>
            </a:r>
          </a:p>
          <a:p>
            <a:pPr marL="0" indent="0">
              <a:buFontTx/>
              <a:buNone/>
            </a:pPr>
            <a:endParaRPr lang="en-US" baseline="0" dirty="0"/>
          </a:p>
          <a:p>
            <a:pPr marL="0" indent="0">
              <a:buFontTx/>
              <a:buNone/>
            </a:pPr>
            <a:r>
              <a:rPr lang="en-US" baseline="0" dirty="0"/>
              <a:t>Mission: how we accomplish our purpose</a:t>
            </a:r>
            <a:endParaRPr lang="en-US" dirty="0"/>
          </a:p>
        </p:txBody>
      </p:sp>
      <p:sp>
        <p:nvSpPr>
          <p:cNvPr id="4" name="Slide Number Placeholder 3"/>
          <p:cNvSpPr>
            <a:spLocks noGrp="1"/>
          </p:cNvSpPr>
          <p:nvPr>
            <p:ph type="sldNum" sz="quarter" idx="10"/>
          </p:nvPr>
        </p:nvSpPr>
        <p:spPr/>
        <p:txBody>
          <a:bodyPr/>
          <a:lstStyle/>
          <a:p>
            <a:fld id="{5E9BE56F-785C-4CD6-9ADB-1FF88A24AABA}" type="slidenum">
              <a:rPr lang="en-US" smtClean="0"/>
              <a:t>5</a:t>
            </a:fld>
            <a:endParaRPr lang="en-US"/>
          </a:p>
        </p:txBody>
      </p:sp>
    </p:spTree>
    <p:extLst>
      <p:ext uri="{BB962C8B-B14F-4D97-AF65-F5344CB8AC3E}">
        <p14:creationId xmlns:p14="http://schemas.microsoft.com/office/powerpoint/2010/main" val="1327907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We say it this way</a:t>
            </a:r>
          </a:p>
        </p:txBody>
      </p:sp>
      <p:sp>
        <p:nvSpPr>
          <p:cNvPr id="4" name="Slide Number Placeholder 3"/>
          <p:cNvSpPr>
            <a:spLocks noGrp="1"/>
          </p:cNvSpPr>
          <p:nvPr>
            <p:ph type="sldNum" sz="quarter" idx="10"/>
          </p:nvPr>
        </p:nvSpPr>
        <p:spPr/>
        <p:txBody>
          <a:bodyPr/>
          <a:lstStyle/>
          <a:p>
            <a:fld id="{5E9BE56F-785C-4CD6-9ADB-1FF88A24AABA}" type="slidenum">
              <a:rPr lang="en-US" smtClean="0"/>
              <a:t>6</a:t>
            </a:fld>
            <a:endParaRPr lang="en-US"/>
          </a:p>
        </p:txBody>
      </p:sp>
    </p:spTree>
    <p:extLst>
      <p:ext uri="{BB962C8B-B14F-4D97-AF65-F5344CB8AC3E}">
        <p14:creationId xmlns:p14="http://schemas.microsoft.com/office/powerpoint/2010/main" val="179376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Whatever is in the center you see the most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Jesus is in the center</a:t>
            </a:r>
            <a:r>
              <a:rPr lang="en-US" sz="1200" kern="1200" baseline="0" dirty="0">
                <a:solidFill>
                  <a:schemeClr val="tx1"/>
                </a:solidFill>
                <a:effectLst/>
                <a:latin typeface="+mn-lt"/>
                <a:ea typeface="+mn-ea"/>
                <a:cs typeface="+mn-cs"/>
              </a:rPr>
              <a:t> of our lives the most people will see Him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mission is to get Jesus in the center of our dating life, marriage, parenting, work, retirement, hobbies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People have come to Christ when</a:t>
            </a:r>
            <a:r>
              <a:rPr lang="en-US" sz="1200" kern="1200" baseline="0" dirty="0">
                <a:solidFill>
                  <a:schemeClr val="tx1"/>
                </a:solidFill>
                <a:effectLst/>
                <a:latin typeface="+mn-lt"/>
                <a:ea typeface="+mn-ea"/>
                <a:cs typeface="+mn-cs"/>
              </a:rPr>
              <a:t> we have kept </a:t>
            </a:r>
            <a:r>
              <a:rPr lang="en-US" sz="1200" kern="1200" baseline="0" dirty="0" err="1">
                <a:solidFill>
                  <a:schemeClr val="tx1"/>
                </a:solidFill>
                <a:effectLst/>
                <a:latin typeface="+mn-lt"/>
                <a:ea typeface="+mn-ea"/>
                <a:cs typeface="+mn-cs"/>
              </a:rPr>
              <a:t>jesus</a:t>
            </a:r>
            <a:r>
              <a:rPr lang="en-US" sz="1200" kern="1200" baseline="0" dirty="0">
                <a:solidFill>
                  <a:schemeClr val="tx1"/>
                </a:solidFill>
                <a:effectLst/>
                <a:latin typeface="+mn-lt"/>
                <a:ea typeface="+mn-ea"/>
                <a:cs typeface="+mn-cs"/>
              </a:rPr>
              <a:t> in the center:</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as</a:t>
            </a:r>
            <a:r>
              <a:rPr lang="en-US" sz="1200" kern="1200" baseline="0" dirty="0">
                <a:solidFill>
                  <a:schemeClr val="tx1"/>
                </a:solidFill>
                <a:effectLst/>
                <a:latin typeface="+mn-lt"/>
                <a:ea typeface="+mn-ea"/>
                <a:cs typeface="+mn-cs"/>
              </a:rPr>
              <a:t> parents at school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As employees at work</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As families at</a:t>
            </a:r>
            <a:r>
              <a:rPr lang="en-US" sz="1200" kern="1200" baseline="0" dirty="0">
                <a:solidFill>
                  <a:schemeClr val="tx1"/>
                </a:solidFill>
                <a:effectLst/>
                <a:latin typeface="+mn-lt"/>
                <a:ea typeface="+mn-ea"/>
                <a:cs typeface="+mn-cs"/>
              </a:rPr>
              <a:t> the park</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As families on travel sports teams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As a person going to Walmart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As an athlete playing ball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As teachers using their summer vacation to go to Ethiopia</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baseline="0" dirty="0">
                <a:solidFill>
                  <a:schemeClr val="tx1"/>
                </a:solidFill>
                <a:effectLst/>
                <a:latin typeface="+mn-lt"/>
                <a:ea typeface="+mn-ea"/>
                <a:cs typeface="+mn-cs"/>
              </a:rPr>
              <a:t>As a neighbor giving out a grace basket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When he is at the center – the whole world will see him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Jesus value, vision and mission are amazing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Worth giving our whole lives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And greatest commitment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But none if it will happen if we don’t live in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Jesus Model (his example)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E9BE56F-785C-4CD6-9ADB-1FF88A24AABA}" type="slidenum">
              <a:rPr lang="en-US" smtClean="0"/>
              <a:t>7</a:t>
            </a:fld>
            <a:endParaRPr lang="en-US"/>
          </a:p>
        </p:txBody>
      </p:sp>
    </p:spTree>
    <p:extLst>
      <p:ext uri="{BB962C8B-B14F-4D97-AF65-F5344CB8AC3E}">
        <p14:creationId xmlns:p14="http://schemas.microsoft.com/office/powerpoint/2010/main" val="3934904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church is the most powerful and important thing in the world - yet is </a:t>
            </a:r>
            <a:r>
              <a:rPr lang="en-US" sz="1200" kern="1200" dirty="0" err="1">
                <a:solidFill>
                  <a:schemeClr val="tx1"/>
                </a:solidFill>
                <a:effectLst/>
                <a:latin typeface="+mn-lt"/>
                <a:ea typeface="+mn-ea"/>
                <a:cs typeface="+mn-cs"/>
              </a:rPr>
              <a:t>oftne</a:t>
            </a:r>
            <a:r>
              <a:rPr lang="en-US" sz="1200" kern="1200" dirty="0">
                <a:solidFill>
                  <a:schemeClr val="tx1"/>
                </a:solidFill>
                <a:effectLst/>
                <a:latin typeface="+mn-lt"/>
                <a:ea typeface="+mn-ea"/>
                <a:cs typeface="+mn-cs"/>
              </a:rPr>
              <a:t> the most broken so the only way it works - is by following the model of Jesus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Feet were</a:t>
            </a:r>
            <a:r>
              <a:rPr lang="en-US" sz="1200" kern="1200" baseline="0" dirty="0">
                <a:solidFill>
                  <a:schemeClr val="tx1"/>
                </a:solidFill>
                <a:effectLst/>
                <a:latin typeface="+mn-lt"/>
                <a:ea typeface="+mn-ea"/>
                <a:cs typeface="+mn-cs"/>
              </a:rPr>
              <a:t> the dirtiest, roughest most unacceptable part of a person in Israel.</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Jesus gave us a model we need</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Because we are the church that changes the world</a:t>
            </a:r>
          </a:p>
          <a:p>
            <a:r>
              <a:rPr lang="en-US" sz="1200" kern="1200" baseline="0" dirty="0">
                <a:solidFill>
                  <a:schemeClr val="tx1"/>
                </a:solidFill>
                <a:effectLst/>
                <a:latin typeface="+mn-lt"/>
                <a:ea typeface="+mn-ea"/>
                <a:cs typeface="+mn-cs"/>
              </a:rPr>
              <a:t>But can’t help hurt and disappoint each other</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We are broken and if we don’t serve each other</a:t>
            </a:r>
          </a:p>
          <a:p>
            <a:r>
              <a:rPr lang="en-US" sz="1200" kern="1200" baseline="0" dirty="0">
                <a:solidFill>
                  <a:schemeClr val="tx1"/>
                </a:solidFill>
                <a:effectLst/>
                <a:latin typeface="+mn-lt"/>
                <a:ea typeface="+mn-ea"/>
                <a:cs typeface="+mn-cs"/>
              </a:rPr>
              <a:t>The way Jesus served the </a:t>
            </a:r>
            <a:r>
              <a:rPr lang="en-US" sz="1200" kern="1200" baseline="0" dirty="0" err="1">
                <a:solidFill>
                  <a:schemeClr val="tx1"/>
                </a:solidFill>
                <a:effectLst/>
                <a:latin typeface="+mn-lt"/>
                <a:ea typeface="+mn-ea"/>
                <a:cs typeface="+mn-cs"/>
              </a:rPr>
              <a:t>disiples</a:t>
            </a:r>
            <a:r>
              <a:rPr lang="en-US" sz="1200" kern="1200" baseline="0" dirty="0">
                <a:solidFill>
                  <a:schemeClr val="tx1"/>
                </a:solidFill>
                <a:effectLst/>
                <a:latin typeface="+mn-lt"/>
                <a:ea typeface="+mn-ea"/>
                <a:cs typeface="+mn-cs"/>
              </a:rPr>
              <a:t> / our sin will destroy us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Church is supposed to be a place were the dirtiest, roughest parts of our lives get cleaned.</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That’s the model Jesus gave</a:t>
            </a:r>
          </a:p>
          <a:p>
            <a:r>
              <a:rPr lang="en-US" sz="1200" kern="1200" baseline="0" dirty="0">
                <a:solidFill>
                  <a:schemeClr val="tx1"/>
                </a:solidFill>
                <a:effectLst/>
                <a:latin typeface="+mn-lt"/>
                <a:ea typeface="+mn-ea"/>
                <a:cs typeface="+mn-cs"/>
              </a:rPr>
              <a:t>Jesus is Lord and Teacher – but he is also a </a:t>
            </a:r>
            <a:r>
              <a:rPr lang="en-US" sz="1200" kern="1200" baseline="0" dirty="0" err="1">
                <a:solidFill>
                  <a:schemeClr val="tx1"/>
                </a:solidFill>
                <a:effectLst/>
                <a:latin typeface="+mn-lt"/>
                <a:ea typeface="+mn-ea"/>
                <a:cs typeface="+mn-cs"/>
              </a:rPr>
              <a:t>footwasher</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9BE56F-785C-4CD6-9ADB-1FF88A24AABA}" type="slidenum">
              <a:rPr lang="en-US" smtClean="0"/>
              <a:t>8</a:t>
            </a:fld>
            <a:endParaRPr lang="en-US"/>
          </a:p>
        </p:txBody>
      </p:sp>
    </p:spTree>
    <p:extLst>
      <p:ext uri="{BB962C8B-B14F-4D97-AF65-F5344CB8AC3E}">
        <p14:creationId xmlns:p14="http://schemas.microsoft.com/office/powerpoint/2010/main" val="4108590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church is never what is supposed to be if it only focuses on him being lord and teacher, but forget about</a:t>
            </a:r>
            <a:r>
              <a:rPr lang="en-US" sz="1200" kern="1200" baseline="0" dirty="0">
                <a:solidFill>
                  <a:schemeClr val="tx1"/>
                </a:solidFill>
                <a:effectLst/>
                <a:latin typeface="+mn-lt"/>
                <a:ea typeface="+mn-ea"/>
                <a:cs typeface="+mn-cs"/>
              </a:rPr>
              <a:t> the </a:t>
            </a:r>
            <a:r>
              <a:rPr lang="en-US" sz="1200" kern="1200" baseline="0" dirty="0" err="1">
                <a:solidFill>
                  <a:schemeClr val="tx1"/>
                </a:solidFill>
                <a:effectLst/>
                <a:latin typeface="+mn-lt"/>
                <a:ea typeface="+mn-ea"/>
                <a:cs typeface="+mn-cs"/>
              </a:rPr>
              <a:t>footwashing</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It will never understand or live out the good news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If it forgets that Jesus was servant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(not from weakness but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world needs to know him as Lord &amp; Teacher.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But only Jesus as servant can save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Only Jesus as servant becomes the amazing good news that we exist to give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So that’s what I want to do today: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This month marks the 6</a:t>
            </a:r>
            <a:r>
              <a:rPr lang="en-US" sz="1200" kern="1200" baseline="30000" dirty="0">
                <a:solidFill>
                  <a:schemeClr val="tx1"/>
                </a:solidFill>
                <a:effectLst/>
                <a:latin typeface="+mn-lt"/>
                <a:ea typeface="+mn-ea"/>
                <a:cs typeface="+mn-cs"/>
              </a:rPr>
              <a:t>th</a:t>
            </a:r>
            <a:r>
              <a:rPr lang="en-US" sz="1200" kern="1200" baseline="0" dirty="0">
                <a:solidFill>
                  <a:schemeClr val="tx1"/>
                </a:solidFill>
                <a:effectLst/>
                <a:latin typeface="+mn-lt"/>
                <a:ea typeface="+mn-ea"/>
                <a:cs typeface="+mn-cs"/>
              </a:rPr>
              <a:t> year as lead pastor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And 21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at Cornerstone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I try to have </a:t>
            </a:r>
            <a:r>
              <a:rPr lang="en-US" sz="1200" kern="1200" baseline="0" dirty="0" err="1">
                <a:solidFill>
                  <a:schemeClr val="tx1"/>
                </a:solidFill>
                <a:effectLst/>
                <a:latin typeface="+mn-lt"/>
                <a:ea typeface="+mn-ea"/>
                <a:cs typeface="+mn-cs"/>
              </a:rPr>
              <a:t>footwashing</a:t>
            </a:r>
            <a:r>
              <a:rPr lang="en-US" sz="1200" kern="1200" baseline="0" dirty="0">
                <a:solidFill>
                  <a:schemeClr val="tx1"/>
                </a:solidFill>
                <a:effectLst/>
                <a:latin typeface="+mn-lt"/>
                <a:ea typeface="+mn-ea"/>
                <a:cs typeface="+mn-cs"/>
              </a:rPr>
              <a:t> to remember what its all about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E9BE56F-785C-4CD6-9ADB-1FF88A24AABA}" type="slidenum">
              <a:rPr lang="en-US" smtClean="0"/>
              <a:t>9</a:t>
            </a:fld>
            <a:endParaRPr lang="en-US"/>
          </a:p>
        </p:txBody>
      </p:sp>
    </p:spTree>
    <p:extLst>
      <p:ext uri="{BB962C8B-B14F-4D97-AF65-F5344CB8AC3E}">
        <p14:creationId xmlns:p14="http://schemas.microsoft.com/office/powerpoint/2010/main" val="9851504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41476"/>
            <a:ext cx="12192000" cy="7740952"/>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3495" y="1913466"/>
            <a:ext cx="13336695" cy="3031067"/>
          </a:xfrm>
          <a:prstGeom prst="rect">
            <a:avLst/>
          </a:prstGeom>
        </p:spPr>
      </p:pic>
    </p:spTree>
    <p:extLst>
      <p:ext uri="{BB962C8B-B14F-4D97-AF65-F5344CB8AC3E}">
        <p14:creationId xmlns:p14="http://schemas.microsoft.com/office/powerpoint/2010/main" val="226017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Tree>
    <p:extLst>
      <p:ext uri="{BB962C8B-B14F-4D97-AF65-F5344CB8AC3E}">
        <p14:creationId xmlns:p14="http://schemas.microsoft.com/office/powerpoint/2010/main" val="184643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91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99100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50312"/>
            <a:ext cx="10515600" cy="9629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1215025"/>
            <a:ext cx="10515600" cy="433400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65724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88551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r>
              <a:rPr lang="en-US" dirty="0"/>
              <a:t>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54880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03362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115123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Edit Master title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204629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C3F483E-59A3-964F-BF78-E51D8C7F5A70}" type="datetimeFigureOut">
              <a:rPr lang="en-US" smtClean="0"/>
              <a:t>9/4/2016</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CA43EEB-7072-6740-B72E-72C8EF839042}" type="slidenum">
              <a:rPr lang="en-US" smtClean="0"/>
              <a:t>‹#›</a:t>
            </a:fld>
            <a:endParaRPr lang="en-US"/>
          </a:p>
        </p:txBody>
      </p:sp>
    </p:spTree>
    <p:extLst>
      <p:ext uri="{BB962C8B-B14F-4D97-AF65-F5344CB8AC3E}">
        <p14:creationId xmlns:p14="http://schemas.microsoft.com/office/powerpoint/2010/main" val="20991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4665" y="-1260323"/>
            <a:ext cx="12310533" cy="9379454"/>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Edit Master title style</a:t>
            </a:r>
          </a:p>
        </p:txBody>
      </p:sp>
      <p:sp>
        <p:nvSpPr>
          <p:cNvPr id="3" name="Text Placeholder 2"/>
          <p:cNvSpPr>
            <a:spLocks noGrp="1"/>
          </p:cNvSpPr>
          <p:nvPr>
            <p:ph type="body" idx="1"/>
          </p:nvPr>
        </p:nvSpPr>
        <p:spPr>
          <a:xfrm>
            <a:off x="838200" y="1825625"/>
            <a:ext cx="10515600" cy="37484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9016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7200" b="1" i="0" kern="1200">
          <a:solidFill>
            <a:schemeClr val="tx1"/>
          </a:solidFill>
          <a:latin typeface="Myriad Pro" charset="0"/>
          <a:ea typeface="Myriad Pro" charset="0"/>
          <a:cs typeface="Myriad Pro" charset="0"/>
        </a:defRPr>
      </a:lvl1pPr>
    </p:titleStyle>
    <p:bodyStyle>
      <a:lvl1pPr marL="228600" indent="-228600" algn="l" defTabSz="914400" rtl="0" eaLnBrk="1" latinLnBrk="0" hangingPunct="1">
        <a:lnSpc>
          <a:spcPct val="90000"/>
        </a:lnSpc>
        <a:spcBef>
          <a:spcPts val="1000"/>
        </a:spcBef>
        <a:buFont typeface="Arial"/>
        <a:buChar char="•"/>
        <a:defRPr sz="4400" b="0" i="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a:buChar char="•"/>
        <a:defRPr sz="4000" b="0" i="0" kern="1200">
          <a:solidFill>
            <a:schemeClr val="tx1"/>
          </a:solidFill>
          <a:latin typeface="Myriad Pro" charset="0"/>
          <a:ea typeface="Myriad Pro" charset="0"/>
          <a:cs typeface="Myriad Pro" charset="0"/>
        </a:defRPr>
      </a:lvl2pPr>
      <a:lvl3pPr marL="1143000" indent="-228600" algn="l" defTabSz="914400" rtl="0" eaLnBrk="1" latinLnBrk="0" hangingPunct="1">
        <a:lnSpc>
          <a:spcPct val="90000"/>
        </a:lnSpc>
        <a:spcBef>
          <a:spcPts val="500"/>
        </a:spcBef>
        <a:buFont typeface="Arial"/>
        <a:buChar char="•"/>
        <a:defRPr sz="3600" b="0" i="0" kern="1200">
          <a:solidFill>
            <a:schemeClr val="tx1"/>
          </a:solidFill>
          <a:latin typeface="Myriad Pro" charset="0"/>
          <a:ea typeface="Myriad Pro" charset="0"/>
          <a:cs typeface="Myriad Pro"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Myriad Pro" charset="0"/>
          <a:ea typeface="Myriad Pro" charset="0"/>
          <a:cs typeface="Myriad Pro"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Myriad Pro" charset="0"/>
          <a:ea typeface="Myriad Pro" charset="0"/>
          <a:cs typeface="Myriad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8735"/>
            <a:ext cx="11413671" cy="1046350"/>
          </a:xfrm>
        </p:spPr>
        <p:txBody>
          <a:bodyPr/>
          <a:lstStyle/>
          <a:p>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Remembering What Church</a:t>
            </a:r>
            <a:b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br>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Is Supposed To Be</a:t>
            </a:r>
            <a:endParaRPr lang="en-US" sz="6000" dirty="0">
              <a:solidFill>
                <a:schemeClr val="accent5">
                  <a:lumMod val="50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219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587829" y="1272221"/>
            <a:ext cx="11004403" cy="3939540"/>
          </a:xfrm>
          <a:prstGeom prst="rect">
            <a:avLst/>
          </a:prstGeom>
        </p:spPr>
        <p:txBody>
          <a:bodyPr wrap="square">
            <a:spAutoFit/>
          </a:bodyPr>
          <a:lstStyle/>
          <a:p>
            <a:pPr algn="ctr"/>
            <a:r>
              <a:rPr lang="en-US" sz="5000" b="1" dirty="0">
                <a:solidFill>
                  <a:schemeClr val="accent5">
                    <a:lumMod val="50000"/>
                  </a:schemeClr>
                </a:solidFill>
                <a:latin typeface="Calibri" panose="020F0502020204030204" pitchFamily="34" charset="0"/>
                <a:ea typeface="Times New Roman" panose="02020603050405020304" pitchFamily="18" charset="0"/>
              </a:rPr>
              <a:t>When we forgive and become a friend who helps someone get free from what is dirty and rough in their lives (sin), </a:t>
            </a:r>
          </a:p>
          <a:p>
            <a:pPr algn="ctr"/>
            <a:r>
              <a:rPr lang="en-US" sz="5000" b="1" dirty="0">
                <a:solidFill>
                  <a:schemeClr val="accent5">
                    <a:lumMod val="50000"/>
                  </a:schemeClr>
                </a:solidFill>
                <a:latin typeface="Calibri" panose="020F0502020204030204" pitchFamily="34" charset="0"/>
                <a:ea typeface="Times New Roman" panose="02020603050405020304" pitchFamily="18" charset="0"/>
              </a:rPr>
              <a:t> we “wash their feet” and are the most like Jesus and what His church should be.</a:t>
            </a:r>
            <a:endParaRPr lang="en-US" sz="5000" b="1" dirty="0">
              <a:solidFill>
                <a:schemeClr val="accent5">
                  <a:lumMod val="50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388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8735"/>
            <a:ext cx="11413671" cy="1046350"/>
          </a:xfrm>
        </p:spPr>
        <p:txBody>
          <a:bodyPr/>
          <a:lstStyle/>
          <a:p>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Jesus’ </a:t>
            </a:r>
            <a:r>
              <a:rPr lang="en-US" sz="8000" u="sng"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Value</a:t>
            </a:r>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 For Every Church</a:t>
            </a:r>
            <a:br>
              <a:rPr lang="en-US" sz="5000" dirty="0">
                <a:solidFill>
                  <a:schemeClr val="accent2">
                    <a:lumMod val="50000"/>
                  </a:schemeClr>
                </a:solidFill>
                <a:effectLst>
                  <a:outerShdw blurRad="38100" dist="38100" dir="2700000" algn="tl">
                    <a:srgbClr val="000000">
                      <a:alpha val="43137"/>
                    </a:srgbClr>
                  </a:outerShdw>
                </a:effectLst>
              </a:rPr>
            </a:br>
            <a:br>
              <a:rPr lang="en-US" sz="5000" dirty="0">
                <a:solidFill>
                  <a:schemeClr val="accent2">
                    <a:lumMod val="50000"/>
                  </a:schemeClr>
                </a:solidFill>
                <a:effectLst>
                  <a:outerShdw blurRad="38100" dist="38100" dir="2700000" algn="tl">
                    <a:srgbClr val="000000">
                      <a:alpha val="43137"/>
                    </a:srgbClr>
                  </a:outerShdw>
                </a:effectLst>
              </a:rPr>
            </a:br>
            <a:r>
              <a:rPr lang="en-US" sz="6000" dirty="0">
                <a:solidFill>
                  <a:schemeClr val="accent5">
                    <a:lumMod val="50000"/>
                  </a:schemeClr>
                </a:solidFill>
                <a:effectLst>
                  <a:outerShdw blurRad="38100" dist="38100" dir="2700000" algn="tl">
                    <a:srgbClr val="000000">
                      <a:alpha val="43137"/>
                    </a:srgbClr>
                  </a:outerShdw>
                </a:effectLst>
                <a:latin typeface="+mj-lt"/>
              </a:rPr>
              <a:t>“on this rock I will build My church, and the gates of Hell﻿ will not overcome it (prove stronger than it).” Mt 16:18</a:t>
            </a:r>
          </a:p>
        </p:txBody>
      </p:sp>
    </p:spTree>
    <p:extLst>
      <p:ext uri="{BB962C8B-B14F-4D97-AF65-F5344CB8AC3E}">
        <p14:creationId xmlns:p14="http://schemas.microsoft.com/office/powerpoint/2010/main" val="302543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8735"/>
            <a:ext cx="11413671" cy="1046350"/>
          </a:xfrm>
        </p:spPr>
        <p:txBody>
          <a:bodyPr/>
          <a:lstStyle/>
          <a:p>
            <a:br>
              <a:rPr lang="en-US" sz="5000" dirty="0">
                <a:solidFill>
                  <a:schemeClr val="accent2">
                    <a:lumMod val="50000"/>
                  </a:schemeClr>
                </a:solidFill>
                <a:effectLst>
                  <a:outerShdw blurRad="38100" dist="38100" dir="2700000" algn="tl">
                    <a:srgbClr val="000000">
                      <a:alpha val="43137"/>
                    </a:srgbClr>
                  </a:outerShdw>
                </a:effectLst>
              </a:rPr>
            </a:br>
            <a:r>
              <a:rPr lang="en-US" sz="6000" dirty="0">
                <a:solidFill>
                  <a:schemeClr val="accent5">
                    <a:lumMod val="50000"/>
                  </a:schemeClr>
                </a:solidFill>
                <a:effectLst>
                  <a:outerShdw blurRad="38100" dist="38100" dir="2700000" algn="tl">
                    <a:srgbClr val="000000">
                      <a:alpha val="43137"/>
                    </a:srgbClr>
                  </a:outerShdw>
                </a:effectLst>
                <a:latin typeface="+mj-lt"/>
              </a:rPr>
              <a:t>“God placed all things under Jesus’ feet and appointed him to be head over everything for the church,   </a:t>
            </a:r>
            <a:r>
              <a:rPr lang="en-US" sz="6000" u="sng" dirty="0">
                <a:solidFill>
                  <a:schemeClr val="accent5">
                    <a:lumMod val="50000"/>
                  </a:schemeClr>
                </a:solidFill>
                <a:effectLst>
                  <a:outerShdw blurRad="38100" dist="38100" dir="2700000" algn="tl">
                    <a:srgbClr val="000000">
                      <a:alpha val="43137"/>
                    </a:srgbClr>
                  </a:outerShdw>
                </a:effectLst>
                <a:latin typeface="+mj-lt"/>
              </a:rPr>
              <a:t>which is Christ’ body</a:t>
            </a:r>
            <a:r>
              <a:rPr lang="en-US" sz="6000" dirty="0">
                <a:solidFill>
                  <a:schemeClr val="accent5">
                    <a:lumMod val="50000"/>
                  </a:schemeClr>
                </a:solidFill>
                <a:effectLst>
                  <a:outerShdw blurRad="38100" dist="38100" dir="2700000" algn="tl">
                    <a:srgbClr val="000000">
                      <a:alpha val="43137"/>
                    </a:srgbClr>
                  </a:outerShdw>
                </a:effectLst>
                <a:latin typeface="+mj-lt"/>
              </a:rPr>
              <a:t>, the fullness of him who fills everything in every way. </a:t>
            </a:r>
            <a:br>
              <a:rPr lang="en-US" sz="6000" dirty="0">
                <a:solidFill>
                  <a:schemeClr val="accent5">
                    <a:lumMod val="50000"/>
                  </a:schemeClr>
                </a:solidFill>
                <a:effectLst>
                  <a:outerShdw blurRad="38100" dist="38100" dir="2700000" algn="tl">
                    <a:srgbClr val="000000">
                      <a:alpha val="43137"/>
                    </a:srgbClr>
                  </a:outerShdw>
                </a:effectLst>
                <a:latin typeface="+mj-lt"/>
              </a:rPr>
            </a:br>
            <a:r>
              <a:rPr lang="en-US" sz="6000" dirty="0" err="1">
                <a:solidFill>
                  <a:schemeClr val="accent5">
                    <a:lumMod val="50000"/>
                  </a:schemeClr>
                </a:solidFill>
                <a:effectLst>
                  <a:outerShdw blurRad="38100" dist="38100" dir="2700000" algn="tl">
                    <a:srgbClr val="000000">
                      <a:alpha val="43137"/>
                    </a:srgbClr>
                  </a:outerShdw>
                </a:effectLst>
                <a:latin typeface="+mj-lt"/>
              </a:rPr>
              <a:t>Eph</a:t>
            </a:r>
            <a:r>
              <a:rPr lang="en-US" sz="6000" dirty="0">
                <a:solidFill>
                  <a:schemeClr val="accent5">
                    <a:lumMod val="50000"/>
                  </a:schemeClr>
                </a:solidFill>
                <a:effectLst>
                  <a:outerShdw blurRad="38100" dist="38100" dir="2700000" algn="tl">
                    <a:srgbClr val="000000">
                      <a:alpha val="43137"/>
                    </a:srgbClr>
                  </a:outerShdw>
                </a:effectLst>
                <a:latin typeface="+mj-lt"/>
              </a:rPr>
              <a:t> 1:22-23</a:t>
            </a:r>
          </a:p>
        </p:txBody>
      </p:sp>
    </p:spTree>
    <p:extLst>
      <p:ext uri="{BB962C8B-B14F-4D97-AF65-F5344CB8AC3E}">
        <p14:creationId xmlns:p14="http://schemas.microsoft.com/office/powerpoint/2010/main" val="2328830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1755"/>
            <a:ext cx="11005457" cy="1887795"/>
          </a:xfrm>
        </p:spPr>
        <p:txBody>
          <a:bodyPr/>
          <a:lstStyle/>
          <a:p>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Jesus’ </a:t>
            </a:r>
            <a:r>
              <a:rPr lang="en-US" sz="8000" u="sng"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Vision</a:t>
            </a:r>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 For Every Church</a:t>
            </a:r>
            <a:br>
              <a:rPr lang="en-US" sz="5000" dirty="0">
                <a:solidFill>
                  <a:schemeClr val="accent2">
                    <a:lumMod val="50000"/>
                  </a:schemeClr>
                </a:solidFill>
                <a:effectLst>
                  <a:outerShdw blurRad="38100" dist="38100" dir="2700000" algn="tl">
                    <a:srgbClr val="000000">
                      <a:alpha val="43137"/>
                    </a:srgbClr>
                  </a:outerShdw>
                </a:effectLst>
              </a:rPr>
            </a:br>
            <a:br>
              <a:rPr lang="en-US" sz="5000" dirty="0">
                <a:solidFill>
                  <a:schemeClr val="accent2">
                    <a:lumMod val="50000"/>
                  </a:schemeClr>
                </a:solidFill>
                <a:effectLst>
                  <a:outerShdw blurRad="38100" dist="38100" dir="2700000" algn="tl">
                    <a:srgbClr val="000000">
                      <a:alpha val="43137"/>
                    </a:srgbClr>
                  </a:outerShdw>
                </a:effectLst>
              </a:rPr>
            </a:br>
            <a:r>
              <a:rPr lang="en-US" sz="6000" dirty="0">
                <a:solidFill>
                  <a:schemeClr val="accent5">
                    <a:lumMod val="50000"/>
                  </a:schemeClr>
                </a:solidFill>
                <a:effectLst>
                  <a:outerShdw blurRad="38100" dist="38100" dir="2700000" algn="tl">
                    <a:srgbClr val="000000">
                      <a:alpha val="43137"/>
                    </a:srgbClr>
                  </a:outerShdw>
                </a:effectLst>
                <a:latin typeface="+mj-lt"/>
              </a:rPr>
              <a:t>“And </a:t>
            </a:r>
            <a:r>
              <a:rPr lang="en-US" sz="6000" i="1" dirty="0">
                <a:solidFill>
                  <a:schemeClr val="accent5">
                    <a:lumMod val="50000"/>
                  </a:schemeClr>
                </a:solidFill>
                <a:effectLst>
                  <a:outerShdw blurRad="38100" dist="38100" dir="2700000" algn="tl">
                    <a:srgbClr val="000000">
                      <a:alpha val="43137"/>
                    </a:srgbClr>
                  </a:outerShdw>
                </a:effectLst>
                <a:latin typeface="+mj-lt"/>
              </a:rPr>
              <a:t>this gospel </a:t>
            </a:r>
            <a:r>
              <a:rPr lang="en-US" sz="6000" dirty="0">
                <a:solidFill>
                  <a:schemeClr val="accent5">
                    <a:lumMod val="50000"/>
                  </a:schemeClr>
                </a:solidFill>
                <a:effectLst>
                  <a:outerShdw blurRad="38100" dist="38100" dir="2700000" algn="tl">
                    <a:srgbClr val="000000">
                      <a:alpha val="43137"/>
                    </a:srgbClr>
                  </a:outerShdw>
                </a:effectLst>
                <a:latin typeface="+mj-lt"/>
              </a:rPr>
              <a:t>of the kingdom will be preached in the whole world as a testimony to </a:t>
            </a:r>
            <a:r>
              <a:rPr lang="en-US" sz="6000" i="1" dirty="0">
                <a:solidFill>
                  <a:schemeClr val="accent5">
                    <a:lumMod val="50000"/>
                  </a:schemeClr>
                </a:solidFill>
                <a:effectLst>
                  <a:outerShdw blurRad="38100" dist="38100" dir="2700000" algn="tl">
                    <a:srgbClr val="000000">
                      <a:alpha val="43137"/>
                    </a:srgbClr>
                  </a:outerShdw>
                </a:effectLst>
                <a:latin typeface="+mj-lt"/>
              </a:rPr>
              <a:t>all nations</a:t>
            </a:r>
            <a:r>
              <a:rPr lang="en-US" sz="6000" dirty="0">
                <a:solidFill>
                  <a:schemeClr val="accent5">
                    <a:lumMod val="50000"/>
                  </a:schemeClr>
                </a:solidFill>
                <a:effectLst>
                  <a:outerShdw blurRad="38100" dist="38100" dir="2700000" algn="tl">
                    <a:srgbClr val="000000">
                      <a:alpha val="43137"/>
                    </a:srgbClr>
                  </a:outerShdw>
                </a:effectLst>
                <a:latin typeface="+mj-lt"/>
              </a:rPr>
              <a:t>, and then the end will come.” Mt 24:14</a:t>
            </a:r>
          </a:p>
        </p:txBody>
      </p:sp>
    </p:spTree>
    <p:extLst>
      <p:ext uri="{BB962C8B-B14F-4D97-AF65-F5344CB8AC3E}">
        <p14:creationId xmlns:p14="http://schemas.microsoft.com/office/powerpoint/2010/main" val="305615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17565" y="592137"/>
            <a:ext cx="8974667" cy="1565275"/>
          </a:xfrm>
        </p:spPr>
        <p:txBody>
          <a:bodyPr/>
          <a:lstStyle/>
          <a:p>
            <a:r>
              <a:rPr lang="en-US" sz="8000" dirty="0">
                <a:solidFill>
                  <a:schemeClr val="accent5">
                    <a:lumMod val="50000"/>
                  </a:schemeClr>
                </a:solidFill>
                <a:latin typeface="Placard Condensed" panose="020B0606030402050204" pitchFamily="34" charset="0"/>
              </a:rPr>
              <a:t>Cornerstone’s Vision</a:t>
            </a:r>
          </a:p>
        </p:txBody>
      </p:sp>
      <p:sp>
        <p:nvSpPr>
          <p:cNvPr id="3" name="Rectangle 2"/>
          <p:cNvSpPr/>
          <p:nvPr/>
        </p:nvSpPr>
        <p:spPr>
          <a:xfrm>
            <a:off x="620486" y="2663383"/>
            <a:ext cx="10971746" cy="2862322"/>
          </a:xfrm>
          <a:prstGeom prst="rect">
            <a:avLst/>
          </a:prstGeom>
        </p:spPr>
        <p:txBody>
          <a:bodyPr wrap="square">
            <a:spAutoFit/>
          </a:bodyPr>
          <a:lstStyle/>
          <a:p>
            <a:pPr algn="ctr"/>
            <a:r>
              <a:rPr lang="en-US" sz="6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“Because someone needs</a:t>
            </a:r>
          </a:p>
          <a:p>
            <a:pPr algn="ctr"/>
            <a:r>
              <a:rPr lang="en-US" sz="6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to know the love (good news)</a:t>
            </a:r>
          </a:p>
          <a:p>
            <a:pPr algn="ctr"/>
            <a:r>
              <a:rPr lang="en-US" sz="6000" b="1"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of Jesus today”</a:t>
            </a:r>
            <a:endParaRPr lang="en-US" sz="6000" b="1" dirty="0">
              <a:solidFill>
                <a:schemeClr val="accent5">
                  <a:lumMod val="50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872" y="365125"/>
            <a:ext cx="20193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682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8735"/>
            <a:ext cx="11005457" cy="1046350"/>
          </a:xfrm>
        </p:spPr>
        <p:txBody>
          <a:bodyPr/>
          <a:lstStyle/>
          <a:p>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Jesus’ </a:t>
            </a:r>
            <a:r>
              <a:rPr lang="en-US" sz="8000" u="sng"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Mission</a:t>
            </a:r>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 For Every Church</a:t>
            </a:r>
            <a:br>
              <a:rPr lang="en-US" sz="5000" dirty="0">
                <a:solidFill>
                  <a:schemeClr val="accent2">
                    <a:lumMod val="50000"/>
                  </a:schemeClr>
                </a:solidFill>
                <a:effectLst>
                  <a:outerShdw blurRad="38100" dist="38100" dir="2700000" algn="tl">
                    <a:srgbClr val="000000">
                      <a:alpha val="43137"/>
                    </a:srgbClr>
                  </a:outerShdw>
                </a:effectLst>
              </a:rPr>
            </a:br>
            <a:br>
              <a:rPr lang="en-US" sz="5000" dirty="0">
                <a:solidFill>
                  <a:schemeClr val="accent2">
                    <a:lumMod val="50000"/>
                  </a:schemeClr>
                </a:solidFill>
                <a:effectLst>
                  <a:outerShdw blurRad="38100" dist="38100" dir="2700000" algn="tl">
                    <a:srgbClr val="000000">
                      <a:alpha val="43137"/>
                    </a:srgbClr>
                  </a:outerShdw>
                </a:effectLst>
              </a:rPr>
            </a:br>
            <a:r>
              <a:rPr lang="en-US" sz="6000" dirty="0">
                <a:solidFill>
                  <a:schemeClr val="accent5">
                    <a:lumMod val="50000"/>
                  </a:schemeClr>
                </a:solidFill>
                <a:effectLst>
                  <a:outerShdw blurRad="38100" dist="38100" dir="2700000" algn="tl">
                    <a:srgbClr val="000000">
                      <a:alpha val="43137"/>
                    </a:srgbClr>
                  </a:outerShdw>
                </a:effectLst>
                <a:latin typeface="+mj-lt"/>
              </a:rPr>
              <a:t>“Therefore go and make disciples of </a:t>
            </a:r>
            <a:r>
              <a:rPr lang="en-US" sz="6000" i="1" dirty="0">
                <a:solidFill>
                  <a:schemeClr val="accent5">
                    <a:lumMod val="50000"/>
                  </a:schemeClr>
                </a:solidFill>
                <a:effectLst>
                  <a:outerShdw blurRad="38100" dist="38100" dir="2700000" algn="tl">
                    <a:srgbClr val="000000">
                      <a:alpha val="43137"/>
                    </a:srgbClr>
                  </a:outerShdw>
                </a:effectLst>
                <a:latin typeface="+mj-lt"/>
              </a:rPr>
              <a:t>all nations </a:t>
            </a:r>
            <a:r>
              <a:rPr lang="en-US" sz="6000" dirty="0">
                <a:solidFill>
                  <a:schemeClr val="accent5">
                    <a:lumMod val="50000"/>
                  </a:schemeClr>
                </a:solidFill>
                <a:effectLst>
                  <a:outerShdw blurRad="38100" dist="38100" dir="2700000" algn="tl">
                    <a:srgbClr val="000000">
                      <a:alpha val="43137"/>
                    </a:srgbClr>
                  </a:outerShdw>
                </a:effectLst>
                <a:latin typeface="+mj-lt"/>
              </a:rPr>
              <a:t>(ethnic groups)” </a:t>
            </a:r>
            <a:r>
              <a:rPr lang="en-US" sz="5500" dirty="0">
                <a:solidFill>
                  <a:schemeClr val="accent5">
                    <a:lumMod val="50000"/>
                  </a:schemeClr>
                </a:solidFill>
                <a:effectLst>
                  <a:outerShdw blurRad="38100" dist="38100" dir="2700000" algn="tl">
                    <a:srgbClr val="000000">
                      <a:alpha val="43137"/>
                    </a:srgbClr>
                  </a:outerShdw>
                </a:effectLst>
                <a:latin typeface="+mj-lt"/>
              </a:rPr>
              <a:t>Mt 28:19</a:t>
            </a:r>
          </a:p>
        </p:txBody>
      </p:sp>
    </p:spTree>
    <p:extLst>
      <p:ext uri="{BB962C8B-B14F-4D97-AF65-F5344CB8AC3E}">
        <p14:creationId xmlns:p14="http://schemas.microsoft.com/office/powerpoint/2010/main" val="1606035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60172" y="592137"/>
            <a:ext cx="8974667" cy="1565275"/>
          </a:xfrm>
        </p:spPr>
        <p:txBody>
          <a:bodyPr/>
          <a:lstStyle/>
          <a:p>
            <a:r>
              <a:rPr lang="en-US" sz="8000" dirty="0">
                <a:solidFill>
                  <a:schemeClr val="accent5">
                    <a:lumMod val="50000"/>
                  </a:schemeClr>
                </a:solidFill>
                <a:latin typeface="Placard Condensed" panose="020B0606030402050204" pitchFamily="34" charset="0"/>
              </a:rPr>
              <a:t>Cornerstone’s Mission</a:t>
            </a:r>
          </a:p>
        </p:txBody>
      </p:sp>
      <p:sp>
        <p:nvSpPr>
          <p:cNvPr id="3" name="Rectangle 2"/>
          <p:cNvSpPr/>
          <p:nvPr/>
        </p:nvSpPr>
        <p:spPr>
          <a:xfrm>
            <a:off x="587829" y="2549876"/>
            <a:ext cx="11004403" cy="1938992"/>
          </a:xfrm>
          <a:prstGeom prst="rect">
            <a:avLst/>
          </a:prstGeom>
        </p:spPr>
        <p:txBody>
          <a:bodyPr wrap="square">
            <a:spAutoFit/>
          </a:bodyPr>
          <a:lstStyle/>
          <a:p>
            <a:pPr algn="ctr"/>
            <a:r>
              <a:rPr lang="en-US" sz="6000" b="1" dirty="0">
                <a:solidFill>
                  <a:schemeClr val="accent5">
                    <a:lumMod val="50000"/>
                  </a:schemeClr>
                </a:solidFill>
                <a:latin typeface="Calibri" panose="020F0502020204030204" pitchFamily="34" charset="0"/>
                <a:ea typeface="Times New Roman" panose="02020603050405020304" pitchFamily="18" charset="0"/>
              </a:rPr>
              <a:t>“Making Jesus the center</a:t>
            </a:r>
          </a:p>
          <a:p>
            <a:pPr algn="ctr"/>
            <a:r>
              <a:rPr lang="en-US" sz="6000" b="1" dirty="0">
                <a:solidFill>
                  <a:schemeClr val="accent5">
                    <a:lumMod val="50000"/>
                  </a:schemeClr>
                </a:solidFill>
                <a:latin typeface="Calibri" panose="020F0502020204030204" pitchFamily="34" charset="0"/>
                <a:ea typeface="Times New Roman" panose="02020603050405020304" pitchFamily="18" charset="0"/>
              </a:rPr>
              <a:t>of </a:t>
            </a:r>
            <a:r>
              <a:rPr lang="en-US" sz="6000" b="1" i="1" dirty="0">
                <a:solidFill>
                  <a:schemeClr val="accent5">
                    <a:lumMod val="50000"/>
                  </a:schemeClr>
                </a:solidFill>
                <a:latin typeface="Calibri" panose="020F0502020204030204" pitchFamily="34" charset="0"/>
                <a:ea typeface="Times New Roman" panose="02020603050405020304" pitchFamily="18" charset="0"/>
              </a:rPr>
              <a:t>everyday</a:t>
            </a:r>
            <a:r>
              <a:rPr lang="en-US" sz="6000" b="1" dirty="0">
                <a:solidFill>
                  <a:schemeClr val="accent5">
                    <a:lumMod val="50000"/>
                  </a:schemeClr>
                </a:solidFill>
                <a:latin typeface="Calibri" panose="020F0502020204030204" pitchFamily="34" charset="0"/>
                <a:ea typeface="Times New Roman" panose="02020603050405020304" pitchFamily="18" charset="0"/>
              </a:rPr>
              <a:t> life”</a:t>
            </a:r>
            <a:endParaRPr lang="en-US" sz="6000" b="1" dirty="0">
              <a:solidFill>
                <a:schemeClr val="accent5">
                  <a:lumMod val="50000"/>
                </a:schemeClr>
              </a:solidFill>
              <a:latin typeface="Times New Roman" panose="02020603050405020304" pitchFamily="18" charset="0"/>
              <a:ea typeface="Times New Roman" panose="02020603050405020304" pitchFamily="18" charset="0"/>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872" y="365125"/>
            <a:ext cx="20193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
          <p:cNvGrpSpPr>
            <a:grpSpLocks/>
          </p:cNvGrpSpPr>
          <p:nvPr/>
        </p:nvGrpSpPr>
        <p:grpSpPr bwMode="auto">
          <a:xfrm>
            <a:off x="1137030" y="4654319"/>
            <a:ext cx="9906000" cy="1905000"/>
            <a:chOff x="-394495" y="2209800"/>
            <a:chExt cx="9906001" cy="1905000"/>
          </a:xfrm>
        </p:grpSpPr>
        <p:pic>
          <p:nvPicPr>
            <p:cNvPr id="6"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31557" y="242620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3C8C544-9975-4361-98B1-AE7C01390E5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3905" y="242620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514054" y="242620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301706" y="242620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bwMode="auto">
            <a:xfrm>
              <a:off x="-394495" y="2209800"/>
              <a:ext cx="9906001" cy="190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2" name="Picture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56253" y="242620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238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5212"/>
            <a:ext cx="11005457" cy="1046350"/>
          </a:xfrm>
        </p:spPr>
        <p:txBody>
          <a:bodyPr/>
          <a:lstStyle/>
          <a:p>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Jesus’ </a:t>
            </a:r>
            <a:r>
              <a:rPr lang="en-US" sz="8000" u="sng"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Model</a:t>
            </a:r>
            <a:r>
              <a:rPr lang="en-US" sz="8000" dirty="0">
                <a:solidFill>
                  <a:schemeClr val="accent5">
                    <a:lumMod val="50000"/>
                  </a:schemeClr>
                </a:solidFill>
                <a:effectLst>
                  <a:outerShdw blurRad="38100" dist="38100" dir="2700000" algn="tl">
                    <a:srgbClr val="000000">
                      <a:alpha val="43137"/>
                    </a:srgbClr>
                  </a:outerShdw>
                </a:effectLst>
                <a:latin typeface="Placard Condensed" panose="020B0606030402050204" pitchFamily="34" charset="0"/>
              </a:rPr>
              <a:t> For Every Church</a:t>
            </a:r>
            <a:br>
              <a:rPr lang="en-US" sz="5000" dirty="0">
                <a:solidFill>
                  <a:schemeClr val="accent2">
                    <a:lumMod val="50000"/>
                  </a:schemeClr>
                </a:solidFill>
                <a:effectLst>
                  <a:outerShdw blurRad="38100" dist="38100" dir="2700000" algn="tl">
                    <a:srgbClr val="000000">
                      <a:alpha val="43137"/>
                    </a:srgbClr>
                  </a:outerShdw>
                </a:effectLst>
              </a:rPr>
            </a:br>
            <a:br>
              <a:rPr lang="en-US" sz="5000" dirty="0">
                <a:solidFill>
                  <a:schemeClr val="accent2">
                    <a:lumMod val="50000"/>
                  </a:schemeClr>
                </a:solidFill>
                <a:effectLst>
                  <a:outerShdw blurRad="38100" dist="38100" dir="2700000" algn="tl">
                    <a:srgbClr val="000000">
                      <a:alpha val="43137"/>
                    </a:srgbClr>
                  </a:outerShdw>
                </a:effectLst>
              </a:rPr>
            </a:br>
            <a:r>
              <a:rPr lang="en-US" sz="5000" dirty="0">
                <a:solidFill>
                  <a:schemeClr val="accent2">
                    <a:lumMod val="50000"/>
                  </a:schemeClr>
                </a:solidFill>
                <a:effectLst>
                  <a:outerShdw blurRad="38100" dist="38100" dir="2700000" algn="tl">
                    <a:srgbClr val="000000">
                      <a:alpha val="43137"/>
                    </a:srgbClr>
                  </a:outerShdw>
                </a:effectLst>
              </a:rPr>
              <a:t>“</a:t>
            </a:r>
            <a:r>
              <a:rPr lang="en-US" sz="6000" dirty="0">
                <a:solidFill>
                  <a:schemeClr val="accent5">
                    <a:lumMod val="50000"/>
                  </a:schemeClr>
                </a:solidFill>
                <a:effectLst>
                  <a:outerShdw blurRad="38100" dist="38100" dir="2700000" algn="tl">
                    <a:srgbClr val="000000">
                      <a:alpha val="43137"/>
                    </a:srgbClr>
                  </a:outerShdw>
                </a:effectLst>
                <a:latin typeface="+mj-lt"/>
              </a:rPr>
              <a:t>Now that I, your Lord and Teacher, have washed your feet, you also should wash one another’s feet.  ﻿I have set you </a:t>
            </a:r>
            <a:r>
              <a:rPr lang="en-US" sz="6000" i="1" dirty="0">
                <a:solidFill>
                  <a:schemeClr val="accent5">
                    <a:lumMod val="50000"/>
                  </a:schemeClr>
                </a:solidFill>
                <a:effectLst>
                  <a:outerShdw blurRad="38100" dist="38100" dir="2700000" algn="tl">
                    <a:srgbClr val="000000">
                      <a:alpha val="43137"/>
                    </a:srgbClr>
                  </a:outerShdw>
                </a:effectLst>
                <a:latin typeface="+mj-lt"/>
              </a:rPr>
              <a:t>an example </a:t>
            </a:r>
            <a:r>
              <a:rPr lang="en-US" sz="6000" dirty="0">
                <a:solidFill>
                  <a:schemeClr val="accent5">
                    <a:lumMod val="50000"/>
                  </a:schemeClr>
                </a:solidFill>
                <a:effectLst>
                  <a:outerShdw blurRad="38100" dist="38100" dir="2700000" algn="tl">
                    <a:srgbClr val="000000">
                      <a:alpha val="43137"/>
                    </a:srgbClr>
                  </a:outerShdw>
                </a:effectLst>
                <a:latin typeface="+mj-lt"/>
              </a:rPr>
              <a:t>that you should do”  Jn. 13:14-15</a:t>
            </a:r>
          </a:p>
        </p:txBody>
      </p:sp>
    </p:spTree>
    <p:extLst>
      <p:ext uri="{BB962C8B-B14F-4D97-AF65-F5344CB8AC3E}">
        <p14:creationId xmlns:p14="http://schemas.microsoft.com/office/powerpoint/2010/main" val="214750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460172" y="592137"/>
            <a:ext cx="8974667" cy="1565275"/>
          </a:xfrm>
        </p:spPr>
        <p:txBody>
          <a:bodyPr/>
          <a:lstStyle/>
          <a:p>
            <a:r>
              <a:rPr lang="en-US" sz="8000" dirty="0">
                <a:solidFill>
                  <a:schemeClr val="accent5">
                    <a:lumMod val="50000"/>
                  </a:schemeClr>
                </a:solidFill>
                <a:latin typeface="Placard Condensed" panose="020B0606030402050204" pitchFamily="34" charset="0"/>
              </a:rPr>
              <a:t>Cornerstone, Never Forget!</a:t>
            </a:r>
          </a:p>
        </p:txBody>
      </p:sp>
      <p:sp>
        <p:nvSpPr>
          <p:cNvPr id="3" name="Rectangle 2"/>
          <p:cNvSpPr/>
          <p:nvPr/>
        </p:nvSpPr>
        <p:spPr>
          <a:xfrm>
            <a:off x="587829" y="2663383"/>
            <a:ext cx="11004403" cy="2862322"/>
          </a:xfrm>
          <a:prstGeom prst="rect">
            <a:avLst/>
          </a:prstGeom>
        </p:spPr>
        <p:txBody>
          <a:bodyPr wrap="square">
            <a:spAutoFit/>
          </a:bodyPr>
          <a:lstStyle/>
          <a:p>
            <a:pPr algn="ctr"/>
            <a:r>
              <a:rPr lang="en-US" sz="6000" b="1" dirty="0">
                <a:solidFill>
                  <a:schemeClr val="accent5">
                    <a:lumMod val="50000"/>
                  </a:schemeClr>
                </a:solidFill>
                <a:latin typeface="Calibri" panose="020F0502020204030204" pitchFamily="34" charset="0"/>
                <a:ea typeface="Times New Roman" panose="02020603050405020304" pitchFamily="18" charset="0"/>
              </a:rPr>
              <a:t>Jesus isn’t only</a:t>
            </a:r>
          </a:p>
          <a:p>
            <a:pPr algn="ctr"/>
            <a:r>
              <a:rPr lang="en-US" sz="6000" b="1" dirty="0">
                <a:solidFill>
                  <a:schemeClr val="accent5">
                    <a:lumMod val="50000"/>
                  </a:schemeClr>
                </a:solidFill>
                <a:latin typeface="Calibri" panose="020F0502020204030204" pitchFamily="34" charset="0"/>
                <a:ea typeface="Times New Roman" panose="02020603050405020304" pitchFamily="18" charset="0"/>
              </a:rPr>
              <a:t>Lord, Teacher, Savior . . . </a:t>
            </a:r>
          </a:p>
          <a:p>
            <a:pPr algn="ctr"/>
            <a:r>
              <a:rPr lang="en-US" sz="6000" b="1" dirty="0">
                <a:solidFill>
                  <a:schemeClr val="accent5">
                    <a:lumMod val="50000"/>
                  </a:schemeClr>
                </a:solidFill>
                <a:latin typeface="Calibri" panose="020F0502020204030204" pitchFamily="34" charset="0"/>
                <a:ea typeface="Times New Roman" panose="02020603050405020304" pitchFamily="18" charset="0"/>
              </a:rPr>
              <a:t>He is also a servant</a:t>
            </a:r>
            <a:endParaRPr lang="en-US" sz="6000" b="1" dirty="0">
              <a:solidFill>
                <a:schemeClr val="accent5">
                  <a:lumMod val="50000"/>
                </a:schemeClr>
              </a:solidFill>
              <a:latin typeface="Times New Roman" panose="02020603050405020304" pitchFamily="18" charset="0"/>
              <a:ea typeface="Times New Roman" panose="02020603050405020304" pitchFamily="18" charset="0"/>
            </a:endParaRPr>
          </a:p>
        </p:txBody>
      </p:sp>
      <p:pic>
        <p:nvPicPr>
          <p:cNvPr id="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872" y="365125"/>
            <a:ext cx="201930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4134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992</TotalTime>
  <Words>893</Words>
  <Application>Microsoft Office PowerPoint</Application>
  <PresentationFormat>Widescreen</PresentationFormat>
  <Paragraphs>150</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Myriad Pro</vt:lpstr>
      <vt:lpstr>Placard Condensed</vt:lpstr>
      <vt:lpstr>Times New Roman</vt:lpstr>
      <vt:lpstr>Office Theme</vt:lpstr>
      <vt:lpstr>Remembering What Church Is Supposed To Be</vt:lpstr>
      <vt:lpstr>Jesus’ Value For Every Church  “on this rock I will build My church, and the gates of Hell﻿ will not overcome it (prove stronger than it).” Mt 16:18</vt:lpstr>
      <vt:lpstr> “God placed all things under Jesus’ feet and appointed him to be head over everything for the church,   which is Christ’ body, the fullness of him who fills everything in every way.  Eph 1:22-23</vt:lpstr>
      <vt:lpstr>Jesus’ Vision For Every Church  “And this gospel of the kingdom will be preached in the whole world as a testimony to all nations, and then the end will come.” Mt 24:14</vt:lpstr>
      <vt:lpstr>Cornerstone’s Vision</vt:lpstr>
      <vt:lpstr>Jesus’ Mission For Every Church  “Therefore go and make disciples of all nations (ethnic groups)” Mt 28:19</vt:lpstr>
      <vt:lpstr>Cornerstone’s Mission</vt:lpstr>
      <vt:lpstr>Jesus’ Model For Every Church  “Now that I, your Lord and Teacher, have washed your feet, you also should wash one another’s feet.  ﻿I have set you an example that you should do”  Jn. 13:14-15</vt:lpstr>
      <vt:lpstr>Cornerstone, Never Forget!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Shawn Franco</cp:lastModifiedBy>
  <cp:revision>56</cp:revision>
  <cp:lastPrinted>2016-08-20T12:22:23Z</cp:lastPrinted>
  <dcterms:created xsi:type="dcterms:W3CDTF">2016-05-25T19:25:35Z</dcterms:created>
  <dcterms:modified xsi:type="dcterms:W3CDTF">2016-09-04T11:29:48Z</dcterms:modified>
</cp:coreProperties>
</file>