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8" r:id="rId3"/>
    <p:sldId id="277" r:id="rId4"/>
    <p:sldId id="290" r:id="rId5"/>
    <p:sldId id="291" r:id="rId6"/>
    <p:sldId id="278" r:id="rId7"/>
    <p:sldId id="257" r:id="rId8"/>
    <p:sldId id="265" r:id="rId9"/>
    <p:sldId id="281" r:id="rId10"/>
    <p:sldId id="282" r:id="rId11"/>
    <p:sldId id="261" r:id="rId12"/>
    <p:sldId id="283" r:id="rId13"/>
    <p:sldId id="292" r:id="rId14"/>
    <p:sldId id="263" r:id="rId15"/>
    <p:sldId id="293" r:id="rId16"/>
    <p:sldId id="284" r:id="rId17"/>
    <p:sldId id="271" r:id="rId18"/>
    <p:sldId id="285" r:id="rId19"/>
    <p:sldId id="288" r:id="rId20"/>
    <p:sldId id="289" r:id="rId21"/>
    <p:sldId id="286"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p:restoredTop sz="61926" autoAdjust="0"/>
  </p:normalViewPr>
  <p:slideViewPr>
    <p:cSldViewPr snapToGrid="0" snapToObjects="1">
      <p:cViewPr varScale="1">
        <p:scale>
          <a:sx n="45" d="100"/>
          <a:sy n="45" d="100"/>
        </p:scale>
        <p:origin x="18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E5A52-0DB3-4806-94E0-D92CF4925A65}" type="datetimeFigureOut">
              <a:rPr lang="en-US" smtClean="0"/>
              <a:t>6/19/2016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6D950-F4ED-4B40-BE1D-A33BEB03F7C5}" type="slidenum">
              <a:rPr lang="en-US" smtClean="0"/>
              <a:t>‹#›</a:t>
            </a:fld>
            <a:endParaRPr lang="en-US"/>
          </a:p>
        </p:txBody>
      </p:sp>
    </p:spTree>
    <p:extLst>
      <p:ext uri="{BB962C8B-B14F-4D97-AF65-F5344CB8AC3E}">
        <p14:creationId xmlns:p14="http://schemas.microsoft.com/office/powerpoint/2010/main" val="267202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 bringing people</a:t>
            </a:r>
            <a:r>
              <a:rPr lang="en-US" baseline="0" dirty="0"/>
              <a:t> into a new season</a:t>
            </a:r>
          </a:p>
          <a:p>
            <a:endParaRPr lang="en-US" baseline="0" dirty="0"/>
          </a:p>
        </p:txBody>
      </p:sp>
      <p:sp>
        <p:nvSpPr>
          <p:cNvPr id="4" name="Slide Number Placeholder 3"/>
          <p:cNvSpPr>
            <a:spLocks noGrp="1"/>
          </p:cNvSpPr>
          <p:nvPr>
            <p:ph type="sldNum" sz="quarter" idx="10"/>
          </p:nvPr>
        </p:nvSpPr>
        <p:spPr/>
        <p:txBody>
          <a:bodyPr/>
          <a:lstStyle/>
          <a:p>
            <a:fld id="{AF26D950-F4ED-4B40-BE1D-A33BEB03F7C5}" type="slidenum">
              <a:rPr lang="en-US" smtClean="0"/>
              <a:t>2</a:t>
            </a:fld>
            <a:endParaRPr lang="en-US"/>
          </a:p>
        </p:txBody>
      </p:sp>
    </p:spTree>
    <p:extLst>
      <p:ext uri="{BB962C8B-B14F-4D97-AF65-F5344CB8AC3E}">
        <p14:creationId xmlns:p14="http://schemas.microsoft.com/office/powerpoint/2010/main" val="426616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13</a:t>
            </a:fld>
            <a:endParaRPr lang="en-US"/>
          </a:p>
        </p:txBody>
      </p:sp>
    </p:spTree>
    <p:extLst>
      <p:ext uri="{BB962C8B-B14F-4D97-AF65-F5344CB8AC3E}">
        <p14:creationId xmlns:p14="http://schemas.microsoft.com/office/powerpoint/2010/main" val="24011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celebrates us</a:t>
            </a:r>
          </a:p>
          <a:p>
            <a:endParaRPr lang="en-US" dirty="0"/>
          </a:p>
          <a:p>
            <a:r>
              <a:rPr lang="en-US" dirty="0"/>
              <a:t>Celebrate</a:t>
            </a:r>
            <a:r>
              <a:rPr lang="en-US" baseline="0" dirty="0"/>
              <a:t> each other, friends our family</a:t>
            </a:r>
          </a:p>
          <a:p>
            <a:r>
              <a:rPr lang="en-US" baseline="0" dirty="0"/>
              <a:t>Celebrate family – vacations</a:t>
            </a:r>
          </a:p>
          <a:p>
            <a:endParaRPr lang="en-US" baseline="0" dirty="0"/>
          </a:p>
        </p:txBody>
      </p:sp>
      <p:sp>
        <p:nvSpPr>
          <p:cNvPr id="4" name="Slide Number Placeholder 3"/>
          <p:cNvSpPr>
            <a:spLocks noGrp="1"/>
          </p:cNvSpPr>
          <p:nvPr>
            <p:ph type="sldNum" sz="quarter" idx="10"/>
          </p:nvPr>
        </p:nvSpPr>
        <p:spPr/>
        <p:txBody>
          <a:bodyPr/>
          <a:lstStyle/>
          <a:p>
            <a:fld id="{AF26D950-F4ED-4B40-BE1D-A33BEB03F7C5}" type="slidenum">
              <a:rPr lang="en-US" smtClean="0"/>
              <a:t>14</a:t>
            </a:fld>
            <a:endParaRPr lang="en-US"/>
          </a:p>
        </p:txBody>
      </p:sp>
    </p:spTree>
    <p:extLst>
      <p:ext uri="{BB962C8B-B14F-4D97-AF65-F5344CB8AC3E}">
        <p14:creationId xmlns:p14="http://schemas.microsoft.com/office/powerpoint/2010/main" val="974533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15</a:t>
            </a:fld>
            <a:endParaRPr lang="en-US"/>
          </a:p>
        </p:txBody>
      </p:sp>
    </p:spTree>
    <p:extLst>
      <p:ext uri="{BB962C8B-B14F-4D97-AF65-F5344CB8AC3E}">
        <p14:creationId xmlns:p14="http://schemas.microsoft.com/office/powerpoint/2010/main" val="159832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Gratitude – encouragement jar</a:t>
            </a:r>
          </a:p>
          <a:p>
            <a:pPr marL="228600" indent="-228600">
              <a:buAutoNum type="arabicPeriod"/>
            </a:pPr>
            <a:r>
              <a:rPr lang="en-US" dirty="0"/>
              <a:t>Our</a:t>
            </a:r>
            <a:r>
              <a:rPr lang="en-US" baseline="0" dirty="0"/>
              <a:t> family – vacations and get </a:t>
            </a:r>
            <a:r>
              <a:rPr lang="en-US" baseline="0" dirty="0" err="1"/>
              <a:t>togethers</a:t>
            </a:r>
            <a:endParaRPr lang="en-US" baseline="0" dirty="0"/>
          </a:p>
          <a:p>
            <a:pPr marL="228600" indent="-228600">
              <a:buAutoNum type="arabicPeriod"/>
            </a:pPr>
            <a:r>
              <a:rPr lang="en-US" baseline="0" dirty="0"/>
              <a:t>Having them over</a:t>
            </a:r>
            <a:endParaRPr lang="en-US" dirty="0"/>
          </a:p>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16</a:t>
            </a:fld>
            <a:endParaRPr lang="en-US"/>
          </a:p>
        </p:txBody>
      </p:sp>
    </p:spTree>
    <p:extLst>
      <p:ext uri="{BB962C8B-B14F-4D97-AF65-F5344CB8AC3E}">
        <p14:creationId xmlns:p14="http://schemas.microsoft.com/office/powerpoint/2010/main" val="3303155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sings over us</a:t>
            </a:r>
          </a:p>
          <a:p>
            <a:r>
              <a:rPr lang="en-US" dirty="0"/>
              <a:t>We are meant to</a:t>
            </a:r>
            <a:r>
              <a:rPr lang="en-US" baseline="0" dirty="0"/>
              <a:t> sing over him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17</a:t>
            </a:fld>
            <a:endParaRPr lang="en-US"/>
          </a:p>
        </p:txBody>
      </p:sp>
    </p:spTree>
    <p:extLst>
      <p:ext uri="{BB962C8B-B14F-4D97-AF65-F5344CB8AC3E}">
        <p14:creationId xmlns:p14="http://schemas.microsoft.com/office/powerpoint/2010/main" val="238291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Boundaries</a:t>
            </a:r>
            <a:r>
              <a:rPr lang="en-US" baseline="0" dirty="0"/>
              <a:t> – </a:t>
            </a:r>
            <a:r>
              <a:rPr lang="en-US" baseline="0" dirty="0" err="1"/>
              <a:t>tv</a:t>
            </a:r>
            <a:r>
              <a:rPr lang="en-US" baseline="0" dirty="0"/>
              <a:t>, media, phone – reasonable, </a:t>
            </a:r>
            <a:r>
              <a:rPr lang="en-US" baseline="0" dirty="0" err="1"/>
              <a:t>rhytm</a:t>
            </a:r>
            <a:endParaRPr lang="en-US" baseline="0" dirty="0"/>
          </a:p>
          <a:p>
            <a:endParaRPr lang="en-US" baseline="0" dirty="0"/>
          </a:p>
          <a:p>
            <a:r>
              <a:rPr lang="en-US" baseline="0" dirty="0"/>
              <a:t>Bad moments are most important</a:t>
            </a:r>
          </a:p>
          <a:p>
            <a:pPr marL="228600" indent="-228600">
              <a:buAutoNum type="arabicPeriod"/>
            </a:pPr>
            <a:r>
              <a:rPr lang="en-US" baseline="0" dirty="0"/>
              <a:t>Clear</a:t>
            </a:r>
          </a:p>
          <a:p>
            <a:pPr marL="228600" indent="-228600">
              <a:buAutoNum type="arabicPeriod"/>
            </a:pPr>
            <a:r>
              <a:rPr lang="en-US" baseline="0" dirty="0"/>
              <a:t>Grace</a:t>
            </a:r>
          </a:p>
          <a:p>
            <a:pPr marL="0" indent="0">
              <a:buNone/>
            </a:pPr>
            <a:r>
              <a:rPr lang="en-US" baseline="0" dirty="0"/>
              <a:t>3. principle</a:t>
            </a:r>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18</a:t>
            </a:fld>
            <a:endParaRPr lang="en-US"/>
          </a:p>
        </p:txBody>
      </p:sp>
    </p:spTree>
    <p:extLst>
      <p:ext uri="{BB962C8B-B14F-4D97-AF65-F5344CB8AC3E}">
        <p14:creationId xmlns:p14="http://schemas.microsoft.com/office/powerpoint/2010/main" val="420861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Fuller Youth </a:t>
            </a:r>
            <a:r>
              <a:rPr lang="en-US" dirty="0" err="1"/>
              <a:t>Institude</a:t>
            </a:r>
            <a:r>
              <a:rPr lang="en-US" dirty="0"/>
              <a:t> in 2012 study on Christians college</a:t>
            </a:r>
            <a:r>
              <a:rPr lang="en-US" baseline="0" dirty="0"/>
              <a:t> students who kept their faith</a:t>
            </a:r>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19</a:t>
            </a:fld>
            <a:endParaRPr lang="en-US"/>
          </a:p>
        </p:txBody>
      </p:sp>
    </p:spTree>
    <p:extLst>
      <p:ext uri="{BB962C8B-B14F-4D97-AF65-F5344CB8AC3E}">
        <p14:creationId xmlns:p14="http://schemas.microsoft.com/office/powerpoint/2010/main" val="1684302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Boundaries</a:t>
            </a:r>
            <a:r>
              <a:rPr lang="en-US" baseline="0" dirty="0"/>
              <a:t> – </a:t>
            </a:r>
            <a:r>
              <a:rPr lang="en-US" baseline="0" dirty="0" err="1"/>
              <a:t>tv</a:t>
            </a:r>
            <a:r>
              <a:rPr lang="en-US" baseline="0" dirty="0"/>
              <a:t>, media, phone – reasonable, </a:t>
            </a:r>
            <a:r>
              <a:rPr lang="en-US" baseline="0" dirty="0" err="1"/>
              <a:t>rhytm</a:t>
            </a:r>
            <a:endParaRPr lang="en-US" baseline="0" dirty="0"/>
          </a:p>
          <a:p>
            <a:endParaRPr lang="en-US" baseline="0" dirty="0"/>
          </a:p>
          <a:p>
            <a:r>
              <a:rPr lang="en-US" baseline="0" dirty="0"/>
              <a:t>Bad moments are most important</a:t>
            </a:r>
          </a:p>
          <a:p>
            <a:pPr marL="228600" indent="-228600">
              <a:buAutoNum type="arabicPeriod"/>
            </a:pPr>
            <a:r>
              <a:rPr lang="en-US" baseline="0" dirty="0"/>
              <a:t>Clear</a:t>
            </a:r>
          </a:p>
          <a:p>
            <a:pPr marL="228600" indent="-228600">
              <a:buAutoNum type="arabicPeriod"/>
            </a:pPr>
            <a:r>
              <a:rPr lang="en-US" baseline="0" dirty="0"/>
              <a:t>Grace</a:t>
            </a:r>
          </a:p>
          <a:p>
            <a:pPr marL="0" indent="0">
              <a:buNone/>
            </a:pPr>
            <a:r>
              <a:rPr lang="en-US" baseline="0" dirty="0"/>
              <a:t>3. principle</a:t>
            </a:r>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20</a:t>
            </a:fld>
            <a:endParaRPr lang="en-US"/>
          </a:p>
        </p:txBody>
      </p:sp>
    </p:spTree>
    <p:extLst>
      <p:ext uri="{BB962C8B-B14F-4D97-AF65-F5344CB8AC3E}">
        <p14:creationId xmlns:p14="http://schemas.microsoft.com/office/powerpoint/2010/main" val="3853569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F26D950-F4ED-4B40-BE1D-A33BEB03F7C5}" type="slidenum">
              <a:rPr lang="en-US" smtClean="0"/>
              <a:t>21</a:t>
            </a:fld>
            <a:endParaRPr lang="en-US"/>
          </a:p>
        </p:txBody>
      </p:sp>
    </p:spTree>
    <p:extLst>
      <p:ext uri="{BB962C8B-B14F-4D97-AF65-F5344CB8AC3E}">
        <p14:creationId xmlns:p14="http://schemas.microsoft.com/office/powerpoint/2010/main" val="4037958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sings over us</a:t>
            </a:r>
          </a:p>
          <a:p>
            <a:r>
              <a:rPr lang="en-US" dirty="0"/>
              <a:t>We are meant to</a:t>
            </a:r>
            <a:r>
              <a:rPr lang="en-US" baseline="0" dirty="0"/>
              <a:t> sing over him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22</a:t>
            </a:fld>
            <a:endParaRPr lang="en-US"/>
          </a:p>
        </p:txBody>
      </p:sp>
    </p:spTree>
    <p:extLst>
      <p:ext uri="{BB962C8B-B14F-4D97-AF65-F5344CB8AC3E}">
        <p14:creationId xmlns:p14="http://schemas.microsoft.com/office/powerpoint/2010/main" val="192178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 bringing people</a:t>
            </a:r>
            <a:r>
              <a:rPr lang="en-US" baseline="0" dirty="0"/>
              <a:t> into a new season</a:t>
            </a:r>
          </a:p>
          <a:p>
            <a:endParaRPr lang="en-US" baseline="0" dirty="0"/>
          </a:p>
        </p:txBody>
      </p:sp>
      <p:sp>
        <p:nvSpPr>
          <p:cNvPr id="4" name="Slide Number Placeholder 3"/>
          <p:cNvSpPr>
            <a:spLocks noGrp="1"/>
          </p:cNvSpPr>
          <p:nvPr>
            <p:ph type="sldNum" sz="quarter" idx="10"/>
          </p:nvPr>
        </p:nvSpPr>
        <p:spPr/>
        <p:txBody>
          <a:bodyPr/>
          <a:lstStyle/>
          <a:p>
            <a:fld id="{AF26D950-F4ED-4B40-BE1D-A33BEB03F7C5}" type="slidenum">
              <a:rPr lang="en-US" smtClean="0"/>
              <a:t>3</a:t>
            </a:fld>
            <a:endParaRPr lang="en-US"/>
          </a:p>
        </p:txBody>
      </p:sp>
    </p:spTree>
    <p:extLst>
      <p:ext uri="{BB962C8B-B14F-4D97-AF65-F5344CB8AC3E}">
        <p14:creationId xmlns:p14="http://schemas.microsoft.com/office/powerpoint/2010/main" val="236460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Talk and then panel of parents come and share with you</a:t>
            </a:r>
          </a:p>
        </p:txBody>
      </p:sp>
      <p:sp>
        <p:nvSpPr>
          <p:cNvPr id="4" name="Slide Number Placeholder 3"/>
          <p:cNvSpPr>
            <a:spLocks noGrp="1"/>
          </p:cNvSpPr>
          <p:nvPr>
            <p:ph type="sldNum" sz="quarter" idx="10"/>
          </p:nvPr>
        </p:nvSpPr>
        <p:spPr/>
        <p:txBody>
          <a:bodyPr/>
          <a:lstStyle/>
          <a:p>
            <a:fld id="{AF26D950-F4ED-4B40-BE1D-A33BEB03F7C5}" type="slidenum">
              <a:rPr lang="en-US" smtClean="0"/>
              <a:t>6</a:t>
            </a:fld>
            <a:endParaRPr lang="en-US"/>
          </a:p>
        </p:txBody>
      </p:sp>
    </p:spTree>
    <p:extLst>
      <p:ext uri="{BB962C8B-B14F-4D97-AF65-F5344CB8AC3E}">
        <p14:creationId xmlns:p14="http://schemas.microsoft.com/office/powerpoint/2010/main" val="135069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7</a:t>
            </a:fld>
            <a:endParaRPr lang="en-US"/>
          </a:p>
        </p:txBody>
      </p:sp>
    </p:spTree>
    <p:extLst>
      <p:ext uri="{BB962C8B-B14F-4D97-AF65-F5344CB8AC3E}">
        <p14:creationId xmlns:p14="http://schemas.microsoft.com/office/powerpoint/2010/main" val="83460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8</a:t>
            </a:fld>
            <a:endParaRPr lang="en-US"/>
          </a:p>
        </p:txBody>
      </p:sp>
    </p:spTree>
    <p:extLst>
      <p:ext uri="{BB962C8B-B14F-4D97-AF65-F5344CB8AC3E}">
        <p14:creationId xmlns:p14="http://schemas.microsoft.com/office/powerpoint/2010/main" val="2465385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individualistic</a:t>
            </a:r>
            <a:r>
              <a:rPr lang="en-US" baseline="0" dirty="0"/>
              <a:t> – </a:t>
            </a:r>
            <a:r>
              <a:rPr lang="en-US" baseline="0" dirty="0" err="1"/>
              <a:t>tv</a:t>
            </a:r>
            <a:r>
              <a:rPr lang="en-US" baseline="0" dirty="0"/>
              <a:t> or </a:t>
            </a:r>
            <a:r>
              <a:rPr lang="en-US" baseline="0" dirty="0" err="1"/>
              <a:t>ipads</a:t>
            </a:r>
            <a:endParaRPr lang="en-US" baseline="0" dirty="0"/>
          </a:p>
          <a:p>
            <a:r>
              <a:rPr lang="en-US" baseline="0" dirty="0"/>
              <a:t>Feeds narcissism</a:t>
            </a:r>
          </a:p>
          <a:p>
            <a:endParaRPr lang="en-US" baseline="0" dirty="0"/>
          </a:p>
          <a:p>
            <a:r>
              <a:rPr lang="en-US" baseline="0" dirty="0"/>
              <a:t>God is a god of family</a:t>
            </a:r>
          </a:p>
          <a:p>
            <a:r>
              <a:rPr lang="en-US" baseline="0" dirty="0"/>
              <a:t>Grow in family</a:t>
            </a:r>
          </a:p>
          <a:p>
            <a:r>
              <a:rPr lang="en-US" baseline="0" dirty="0"/>
              <a:t>Go to family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9</a:t>
            </a:fld>
            <a:endParaRPr lang="en-US"/>
          </a:p>
        </p:txBody>
      </p:sp>
    </p:spTree>
    <p:extLst>
      <p:ext uri="{BB962C8B-B14F-4D97-AF65-F5344CB8AC3E}">
        <p14:creationId xmlns:p14="http://schemas.microsoft.com/office/powerpoint/2010/main" val="2093200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fans should be your</a:t>
            </a:r>
            <a:r>
              <a:rPr lang="en-US" baseline="0" dirty="0"/>
              <a:t> family</a:t>
            </a:r>
          </a:p>
          <a:p>
            <a:endParaRPr lang="en-US" baseline="0" dirty="0"/>
          </a:p>
          <a:p>
            <a:r>
              <a:rPr lang="en-US" baseline="0" dirty="0"/>
              <a:t>Family time each week</a:t>
            </a:r>
          </a:p>
          <a:p>
            <a:r>
              <a:rPr lang="en-US" baseline="0" dirty="0"/>
              <a:t>(not church or sports – at home)</a:t>
            </a:r>
          </a:p>
          <a:p>
            <a:endParaRPr lang="en-US" baseline="0" dirty="0"/>
          </a:p>
          <a:p>
            <a:r>
              <a:rPr lang="en-US" baseline="0" dirty="0"/>
              <a:t>Follow Olympics</a:t>
            </a:r>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10</a:t>
            </a:fld>
            <a:endParaRPr lang="en-US"/>
          </a:p>
        </p:txBody>
      </p:sp>
    </p:spTree>
    <p:extLst>
      <p:ext uri="{BB962C8B-B14F-4D97-AF65-F5344CB8AC3E}">
        <p14:creationId xmlns:p14="http://schemas.microsoft.com/office/powerpoint/2010/main" val="256432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is fixed in your house</a:t>
            </a:r>
          </a:p>
          <a:p>
            <a:r>
              <a:rPr lang="en-US" dirty="0"/>
              <a:t>To be in house have to see it</a:t>
            </a:r>
          </a:p>
        </p:txBody>
      </p:sp>
      <p:sp>
        <p:nvSpPr>
          <p:cNvPr id="4" name="Slide Number Placeholder 3"/>
          <p:cNvSpPr>
            <a:spLocks noGrp="1"/>
          </p:cNvSpPr>
          <p:nvPr>
            <p:ph type="sldNum" sz="quarter" idx="10"/>
          </p:nvPr>
        </p:nvSpPr>
        <p:spPr/>
        <p:txBody>
          <a:bodyPr/>
          <a:lstStyle/>
          <a:p>
            <a:fld id="{AF26D950-F4ED-4B40-BE1D-A33BEB03F7C5}" type="slidenum">
              <a:rPr lang="en-US" smtClean="0"/>
              <a:t>11</a:t>
            </a:fld>
            <a:endParaRPr lang="en-US"/>
          </a:p>
        </p:txBody>
      </p:sp>
    </p:spTree>
    <p:extLst>
      <p:ext uri="{BB962C8B-B14F-4D97-AF65-F5344CB8AC3E}">
        <p14:creationId xmlns:p14="http://schemas.microsoft.com/office/powerpoint/2010/main" val="272482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a:t>
            </a:r>
          </a:p>
          <a:p>
            <a:r>
              <a:rPr lang="en-US" dirty="0"/>
              <a:t>Chapter</a:t>
            </a:r>
          </a:p>
          <a:p>
            <a:r>
              <a:rPr lang="en-US" dirty="0"/>
              <a:t>Book</a:t>
            </a:r>
          </a:p>
          <a:p>
            <a:endParaRPr lang="en-US" dirty="0"/>
          </a:p>
        </p:txBody>
      </p:sp>
      <p:sp>
        <p:nvSpPr>
          <p:cNvPr id="4" name="Slide Number Placeholder 3"/>
          <p:cNvSpPr>
            <a:spLocks noGrp="1"/>
          </p:cNvSpPr>
          <p:nvPr>
            <p:ph type="sldNum" sz="quarter" idx="10"/>
          </p:nvPr>
        </p:nvSpPr>
        <p:spPr/>
        <p:txBody>
          <a:bodyPr/>
          <a:lstStyle/>
          <a:p>
            <a:fld id="{AF26D950-F4ED-4B40-BE1D-A33BEB03F7C5}" type="slidenum">
              <a:rPr lang="en-US" smtClean="0"/>
              <a:t>12</a:t>
            </a:fld>
            <a:endParaRPr lang="en-US"/>
          </a:p>
        </p:txBody>
      </p:sp>
    </p:spTree>
    <p:extLst>
      <p:ext uri="{BB962C8B-B14F-4D97-AF65-F5344CB8AC3E}">
        <p14:creationId xmlns:p14="http://schemas.microsoft.com/office/powerpoint/2010/main" val="3426755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01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dirty="0"/>
              <a:t>Edit Master title style</a:t>
            </a:r>
          </a:p>
        </p:txBody>
      </p:sp>
    </p:spTree>
    <p:extLst>
      <p:ext uri="{BB962C8B-B14F-4D97-AF65-F5344CB8AC3E}">
        <p14:creationId xmlns:p14="http://schemas.microsoft.com/office/powerpoint/2010/main" val="184643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91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dirty="0"/>
              <a:t>Edit Master title style</a:t>
            </a:r>
          </a:p>
        </p:txBody>
      </p:sp>
      <p:sp>
        <p:nvSpPr>
          <p:cNvPr id="3" name="Content Placeholder 2"/>
          <p:cNvSpPr>
            <a:spLocks noGrp="1"/>
          </p:cNvSpPr>
          <p:nvPr>
            <p:ph idx="1"/>
          </p:nvPr>
        </p:nvSpPr>
        <p:spPr>
          <a:xfrm>
            <a:off x="838200" y="1825625"/>
            <a:ext cx="10515600" cy="37484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99100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50312"/>
            <a:ext cx="10515600" cy="962950"/>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1215025"/>
            <a:ext cx="10515600" cy="433400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65724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dirty="0"/>
              <a:t>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8855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a:prstGeom prst="rect">
            <a:avLst/>
          </a:prstGeom>
        </p:spPr>
        <p:txBody>
          <a:bodyPr/>
          <a:lstStyle/>
          <a:p>
            <a:r>
              <a:rPr lang="en-US" dirty="0"/>
              <a:t>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54880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dirty="0"/>
              <a:t>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03362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15123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en-US" dirty="0"/>
              <a:t>Edit Master title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204629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6/19/2016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20991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33466" y="5525479"/>
            <a:ext cx="2455333" cy="1381125"/>
          </a:xfrm>
          <a:prstGeom prst="rect">
            <a:avLst/>
          </a:prstGeom>
        </p:spPr>
      </p:pic>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i="0" kern="1200">
          <a:solidFill>
            <a:schemeClr val="tx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08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STOP  (Selah)</a:t>
            </a:r>
          </a:p>
        </p:txBody>
      </p:sp>
      <p:sp>
        <p:nvSpPr>
          <p:cNvPr id="3" name="Content Placeholder 2"/>
          <p:cNvSpPr>
            <a:spLocks noGrp="1"/>
          </p:cNvSpPr>
          <p:nvPr>
            <p:ph idx="1"/>
          </p:nvPr>
        </p:nvSpPr>
        <p:spPr>
          <a:xfrm>
            <a:off x="838199" y="1825625"/>
            <a:ext cx="10828283" cy="4291396"/>
          </a:xfrm>
        </p:spPr>
        <p:txBody>
          <a:bodyPr/>
          <a:lstStyle/>
          <a:p>
            <a:pPr marL="0" indent="0">
              <a:buNone/>
            </a:pPr>
            <a:r>
              <a:rPr lang="en-US" sz="5000" dirty="0"/>
              <a:t>Goals &amp; Get-Togethers</a:t>
            </a:r>
          </a:p>
          <a:p>
            <a:pPr marL="0" indent="0">
              <a:buNone/>
            </a:pPr>
            <a:endParaRPr lang="en-US" sz="5000" dirty="0"/>
          </a:p>
          <a:p>
            <a:pPr marL="914400" indent="-914400">
              <a:buFont typeface="+mj-lt"/>
              <a:buAutoNum type="arabicPeriod"/>
            </a:pPr>
            <a:r>
              <a:rPr lang="en-US" sz="4500" dirty="0"/>
              <a:t>What is God’s goal for our family?</a:t>
            </a:r>
          </a:p>
          <a:p>
            <a:pPr marL="914400" indent="-914400">
              <a:buFont typeface="+mj-lt"/>
              <a:buAutoNum type="arabicPeriod"/>
            </a:pPr>
            <a:r>
              <a:rPr lang="en-US" sz="4500" dirty="0"/>
              <a:t>What’s God’s goal for you</a:t>
            </a:r>
          </a:p>
          <a:p>
            <a:pPr marL="914400" indent="-914400">
              <a:buFont typeface="+mj-lt"/>
              <a:buAutoNum type="arabicPeriod"/>
            </a:pPr>
            <a:r>
              <a:rPr lang="en-US" sz="4500" dirty="0"/>
              <a:t>How do we get together to track it?</a:t>
            </a:r>
          </a:p>
          <a:p>
            <a:pPr marL="0" indent="0">
              <a:buNone/>
            </a:pPr>
            <a:endParaRPr lang="en-US" dirty="0"/>
          </a:p>
        </p:txBody>
      </p:sp>
    </p:spTree>
    <p:extLst>
      <p:ext uri="{BB962C8B-B14F-4D97-AF65-F5344CB8AC3E}">
        <p14:creationId xmlns:p14="http://schemas.microsoft.com/office/powerpoint/2010/main" val="20643083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SEE </a:t>
            </a:r>
            <a:br>
              <a:rPr lang="en-US" dirty="0"/>
            </a:br>
            <a:r>
              <a:rPr lang="en-US" sz="5000" dirty="0"/>
              <a:t>(recognize God’s goodness)</a:t>
            </a:r>
          </a:p>
        </p:txBody>
      </p:sp>
      <p:sp>
        <p:nvSpPr>
          <p:cNvPr id="3" name="Content Placeholder 2"/>
          <p:cNvSpPr>
            <a:spLocks noGrp="1"/>
          </p:cNvSpPr>
          <p:nvPr>
            <p:ph idx="1"/>
          </p:nvPr>
        </p:nvSpPr>
        <p:spPr>
          <a:xfrm>
            <a:off x="838200" y="2711668"/>
            <a:ext cx="10515600" cy="2862413"/>
          </a:xfrm>
        </p:spPr>
        <p:txBody>
          <a:bodyPr/>
          <a:lstStyle/>
          <a:p>
            <a:pPr marL="0" indent="0">
              <a:buNone/>
            </a:pPr>
            <a:r>
              <a:rPr lang="en-US" i="1" baseline="30000" dirty="0"/>
              <a:t>8 </a:t>
            </a:r>
            <a:r>
              <a:rPr lang="en-US" i="1" dirty="0"/>
              <a:t>Tie them as symbols on your hands and bind them on your foreheads.  </a:t>
            </a:r>
            <a:r>
              <a:rPr lang="en-US" i="1" baseline="30000" dirty="0"/>
              <a:t>9</a:t>
            </a:r>
            <a:r>
              <a:rPr lang="en-US" i="1" dirty="0"/>
              <a:t> Write them on the doorframes of your houses and on your gates.”  </a:t>
            </a:r>
            <a:endParaRPr lang="en-US" dirty="0"/>
          </a:p>
          <a:p>
            <a:pPr marL="0" indent="0">
              <a:spcAft>
                <a:spcPts val="1200"/>
              </a:spcAft>
              <a:buNone/>
            </a:pPr>
            <a:endParaRPr lang="en-US" sz="5000" i="1" dirty="0"/>
          </a:p>
          <a:p>
            <a:pPr marL="0" indent="0">
              <a:spcAft>
                <a:spcPts val="1200"/>
              </a:spcAft>
              <a:buNone/>
            </a:pPr>
            <a:r>
              <a:rPr lang="en-US" i="1" dirty="0"/>
              <a:t> </a:t>
            </a:r>
            <a:endParaRPr lang="en-US" dirty="0"/>
          </a:p>
        </p:txBody>
      </p:sp>
    </p:spTree>
    <p:extLst>
      <p:ext uri="{BB962C8B-B14F-4D97-AF65-F5344CB8AC3E}">
        <p14:creationId xmlns:p14="http://schemas.microsoft.com/office/powerpoint/2010/main" val="35919057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SEE</a:t>
            </a:r>
            <a:br>
              <a:rPr lang="en-US" dirty="0"/>
            </a:br>
            <a:r>
              <a:rPr lang="en-US" sz="5000" dirty="0"/>
              <a:t>(recognize God’s goodness)</a:t>
            </a:r>
          </a:p>
        </p:txBody>
      </p:sp>
      <p:sp>
        <p:nvSpPr>
          <p:cNvPr id="3" name="Content Placeholder 2"/>
          <p:cNvSpPr>
            <a:spLocks noGrp="1"/>
          </p:cNvSpPr>
          <p:nvPr>
            <p:ph idx="1"/>
          </p:nvPr>
        </p:nvSpPr>
        <p:spPr>
          <a:xfrm>
            <a:off x="838200" y="2364829"/>
            <a:ext cx="10828283" cy="3716994"/>
          </a:xfrm>
        </p:spPr>
        <p:txBody>
          <a:bodyPr/>
          <a:lstStyle/>
          <a:p>
            <a:pPr marL="0" indent="0">
              <a:buNone/>
            </a:pPr>
            <a:r>
              <a:rPr lang="en-US" dirty="0"/>
              <a:t>Stop to think about . . . </a:t>
            </a:r>
            <a:endParaRPr lang="en-US" sz="2000" dirty="0"/>
          </a:p>
          <a:p>
            <a:pPr marL="0" indent="0">
              <a:buNone/>
            </a:pPr>
            <a:endParaRPr lang="en-US" sz="2000" dirty="0"/>
          </a:p>
          <a:p>
            <a:pPr marL="742950" indent="-742950">
              <a:buAutoNum type="arabicPeriod"/>
            </a:pPr>
            <a:r>
              <a:rPr lang="en-US" dirty="0"/>
              <a:t>Genesis Bible Reading</a:t>
            </a:r>
          </a:p>
          <a:p>
            <a:pPr marL="742950" indent="-742950">
              <a:buFont typeface="Arial"/>
              <a:buAutoNum type="arabicPeriod"/>
            </a:pPr>
            <a:r>
              <a:rPr lang="en-US" dirty="0"/>
              <a:t>Summer family book</a:t>
            </a:r>
          </a:p>
          <a:p>
            <a:pPr marL="742950" indent="-742950">
              <a:buAutoNum type="arabicPeriod"/>
            </a:pPr>
            <a:endParaRPr lang="en-US" dirty="0"/>
          </a:p>
          <a:p>
            <a:pPr marL="0" indent="0">
              <a:buNone/>
            </a:pPr>
            <a:endParaRPr lang="en-US" dirty="0"/>
          </a:p>
        </p:txBody>
      </p:sp>
    </p:spTree>
    <p:extLst>
      <p:ext uri="{BB962C8B-B14F-4D97-AF65-F5344CB8AC3E}">
        <p14:creationId xmlns:p14="http://schemas.microsoft.com/office/powerpoint/2010/main" val="38276996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78759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00" dirty="0"/>
              <a:t>3. CELEBRATE </a:t>
            </a:r>
            <a:endParaRPr lang="en-US" sz="5000" dirty="0"/>
          </a:p>
        </p:txBody>
      </p:sp>
      <p:sp>
        <p:nvSpPr>
          <p:cNvPr id="3" name="Content Placeholder 2"/>
          <p:cNvSpPr>
            <a:spLocks noGrp="1"/>
          </p:cNvSpPr>
          <p:nvPr>
            <p:ph idx="1"/>
          </p:nvPr>
        </p:nvSpPr>
        <p:spPr>
          <a:xfrm>
            <a:off x="838200" y="1954924"/>
            <a:ext cx="10515600" cy="3366910"/>
          </a:xfrm>
        </p:spPr>
        <p:txBody>
          <a:bodyPr/>
          <a:lstStyle/>
          <a:p>
            <a:pPr marL="0" indent="0">
              <a:spcAft>
                <a:spcPts val="1200"/>
              </a:spcAft>
              <a:buNone/>
            </a:pPr>
            <a:r>
              <a:rPr lang="en-US" sz="5000" i="1" dirty="0"/>
              <a:t>“be careful that you do not forget the Lord, who brought you out of Egypt, out of the land of slavery” v12</a:t>
            </a:r>
            <a:r>
              <a:rPr lang="en-US" i="1" dirty="0"/>
              <a:t> </a:t>
            </a:r>
            <a:endParaRPr lang="en-US" dirty="0"/>
          </a:p>
        </p:txBody>
      </p:sp>
    </p:spTree>
    <p:extLst>
      <p:ext uri="{BB962C8B-B14F-4D97-AF65-F5344CB8AC3E}">
        <p14:creationId xmlns:p14="http://schemas.microsoft.com/office/powerpoint/2010/main" val="72386830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5559055" y="857250"/>
            <a:ext cx="6858000" cy="5143500"/>
          </a:xfrm>
          <a:prstGeom prst="rect">
            <a:avLst/>
          </a:prstGeom>
        </p:spPr>
      </p:pic>
      <p:pic>
        <p:nvPicPr>
          <p:cNvPr id="3" name="Picture 2"/>
          <p:cNvPicPr>
            <a:picLocks noChangeAspect="1"/>
          </p:cNvPicPr>
          <p:nvPr/>
        </p:nvPicPr>
        <p:blipFill>
          <a:blip r:embed="rId4"/>
          <a:stretch>
            <a:fillRect/>
          </a:stretch>
        </p:blipFill>
        <p:spPr>
          <a:xfrm rot="5400000">
            <a:off x="95250" y="857250"/>
            <a:ext cx="6858000" cy="5143500"/>
          </a:xfrm>
          <a:prstGeom prst="rect">
            <a:avLst/>
          </a:prstGeom>
        </p:spPr>
      </p:pic>
    </p:spTree>
    <p:extLst>
      <p:ext uri="{BB962C8B-B14F-4D97-AF65-F5344CB8AC3E}">
        <p14:creationId xmlns:p14="http://schemas.microsoft.com/office/powerpoint/2010/main" val="2336372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CELEBRATE</a:t>
            </a:r>
          </a:p>
        </p:txBody>
      </p:sp>
      <p:sp>
        <p:nvSpPr>
          <p:cNvPr id="3" name="Content Placeholder 2"/>
          <p:cNvSpPr>
            <a:spLocks noGrp="1"/>
          </p:cNvSpPr>
          <p:nvPr>
            <p:ph idx="1"/>
          </p:nvPr>
        </p:nvSpPr>
        <p:spPr>
          <a:xfrm>
            <a:off x="838199" y="1825625"/>
            <a:ext cx="10828283" cy="3748457"/>
          </a:xfrm>
        </p:spPr>
        <p:txBody>
          <a:bodyPr/>
          <a:lstStyle/>
          <a:p>
            <a:pPr marL="0" indent="0">
              <a:buNone/>
            </a:pPr>
            <a:r>
              <a:rPr lang="en-US" dirty="0"/>
              <a:t>Stop to think about . . . </a:t>
            </a:r>
            <a:endParaRPr lang="en-US" sz="2000" dirty="0"/>
          </a:p>
          <a:p>
            <a:pPr marL="0" indent="0">
              <a:buNone/>
            </a:pPr>
            <a:endParaRPr lang="en-US" sz="2000" dirty="0"/>
          </a:p>
          <a:p>
            <a:pPr marL="742950" indent="-742950">
              <a:buAutoNum type="arabicPeriod"/>
            </a:pPr>
            <a:r>
              <a:rPr lang="en-US" dirty="0"/>
              <a:t>Each other</a:t>
            </a:r>
          </a:p>
          <a:p>
            <a:pPr marL="742950" indent="-742950">
              <a:buAutoNum type="arabicPeriod"/>
            </a:pPr>
            <a:r>
              <a:rPr lang="en-US" dirty="0"/>
              <a:t>Our family</a:t>
            </a:r>
          </a:p>
          <a:p>
            <a:pPr marL="742950" indent="-742950">
              <a:buAutoNum type="arabicPeriod"/>
            </a:pPr>
            <a:r>
              <a:rPr lang="en-US" dirty="0"/>
              <a:t>Our friends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4620185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00" dirty="0"/>
              <a:t>4. SEEK </a:t>
            </a:r>
            <a:r>
              <a:rPr lang="en-US" sz="5000" dirty="0"/>
              <a:t>(In trials)</a:t>
            </a:r>
          </a:p>
        </p:txBody>
      </p:sp>
      <p:sp>
        <p:nvSpPr>
          <p:cNvPr id="3" name="Content Placeholder 2"/>
          <p:cNvSpPr>
            <a:spLocks noGrp="1"/>
          </p:cNvSpPr>
          <p:nvPr>
            <p:ph idx="1"/>
          </p:nvPr>
        </p:nvSpPr>
        <p:spPr>
          <a:xfrm>
            <a:off x="838200" y="1690688"/>
            <a:ext cx="10515600" cy="3366910"/>
          </a:xfrm>
        </p:spPr>
        <p:txBody>
          <a:bodyPr/>
          <a:lstStyle/>
          <a:p>
            <a:pPr marL="0" indent="0">
              <a:spcAft>
                <a:spcPts val="1200"/>
              </a:spcAft>
              <a:buNone/>
            </a:pPr>
            <a:r>
              <a:rPr lang="en-US" sz="5000" i="1" dirty="0"/>
              <a:t>Fear the Lord your God, serve him only . . .14 Do not follow other gods, the gods of the peoples around you;  15. . ..   17 Be sure to keep the commands of the Lord your God”</a:t>
            </a:r>
            <a:endParaRPr lang="en-US" dirty="0"/>
          </a:p>
        </p:txBody>
      </p:sp>
    </p:spTree>
    <p:extLst>
      <p:ext uri="{BB962C8B-B14F-4D97-AF65-F5344CB8AC3E}">
        <p14:creationId xmlns:p14="http://schemas.microsoft.com/office/powerpoint/2010/main" val="5003191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SEEK</a:t>
            </a:r>
          </a:p>
        </p:txBody>
      </p:sp>
      <p:sp>
        <p:nvSpPr>
          <p:cNvPr id="3" name="Content Placeholder 2"/>
          <p:cNvSpPr>
            <a:spLocks noGrp="1"/>
          </p:cNvSpPr>
          <p:nvPr>
            <p:ph idx="1"/>
          </p:nvPr>
        </p:nvSpPr>
        <p:spPr>
          <a:xfrm>
            <a:off x="838199" y="1825625"/>
            <a:ext cx="10828283" cy="3748457"/>
          </a:xfrm>
        </p:spPr>
        <p:txBody>
          <a:bodyPr/>
          <a:lstStyle/>
          <a:p>
            <a:pPr marL="0" indent="0">
              <a:buNone/>
            </a:pPr>
            <a:r>
              <a:rPr lang="en-US" dirty="0"/>
              <a:t>Stop to think about . . . </a:t>
            </a:r>
            <a:endParaRPr lang="en-US" sz="2000" dirty="0"/>
          </a:p>
          <a:p>
            <a:pPr marL="0" indent="0">
              <a:buNone/>
            </a:pPr>
            <a:endParaRPr lang="en-US" sz="2000" dirty="0"/>
          </a:p>
          <a:p>
            <a:pPr marL="742950" indent="-742950">
              <a:buAutoNum type="arabicPeriod"/>
            </a:pPr>
            <a:r>
              <a:rPr lang="en-US" dirty="0"/>
              <a:t>Boundaries </a:t>
            </a:r>
          </a:p>
          <a:p>
            <a:pPr marL="742950" indent="-742950">
              <a:buAutoNum type="arabicPeriod"/>
            </a:pPr>
            <a:r>
              <a:rPr lang="en-US" dirty="0"/>
              <a:t>Bad moments</a:t>
            </a:r>
          </a:p>
          <a:p>
            <a:pPr marL="742950" indent="-742950">
              <a:buAutoNum type="arabicPeriod"/>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1668656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753570"/>
            <a:ext cx="10828283" cy="5710292"/>
          </a:xfrm>
        </p:spPr>
        <p:txBody>
          <a:bodyPr/>
          <a:lstStyle/>
          <a:p>
            <a:pPr marL="742950" indent="-742950">
              <a:buAutoNum type="arabicPeriod"/>
            </a:pPr>
            <a:r>
              <a:rPr lang="en-US" dirty="0"/>
              <a:t>Taught them identity in Christ</a:t>
            </a:r>
          </a:p>
          <a:p>
            <a:pPr marL="742950" indent="-742950">
              <a:buAutoNum type="arabicPeriod"/>
            </a:pPr>
            <a:r>
              <a:rPr lang="en-US" dirty="0"/>
              <a:t>Emphasized character over academics</a:t>
            </a:r>
          </a:p>
          <a:p>
            <a:pPr marL="742950" indent="-742950">
              <a:buAutoNum type="arabicPeriod"/>
            </a:pPr>
            <a:r>
              <a:rPr lang="en-US" dirty="0"/>
              <a:t>Modeled daily relationship with God</a:t>
            </a:r>
          </a:p>
          <a:p>
            <a:pPr marL="742950" indent="-742950">
              <a:buAutoNum type="arabicPeriod"/>
            </a:pPr>
            <a:r>
              <a:rPr lang="en-US" dirty="0"/>
              <a:t>Didn’t avoid tricky subjects</a:t>
            </a:r>
          </a:p>
          <a:p>
            <a:pPr marL="742950" indent="-742950">
              <a:buAutoNum type="arabicPeriod"/>
            </a:pPr>
            <a:r>
              <a:rPr lang="en-US" dirty="0"/>
              <a:t>Talked about doubt and struggles to believe &amp; encouraged </a:t>
            </a:r>
            <a:r>
              <a:rPr lang="en-US" dirty="0" err="1"/>
              <a:t>indiv</a:t>
            </a:r>
            <a:r>
              <a:rPr lang="en-US" dirty="0"/>
              <a:t>. thought</a:t>
            </a:r>
          </a:p>
          <a:p>
            <a:pPr marL="742950" indent="-742950">
              <a:buAutoNum type="arabicPeriod"/>
            </a:pPr>
            <a:r>
              <a:rPr lang="en-US" dirty="0"/>
              <a:t>Weren’t afraid of science &amp; culture</a:t>
            </a:r>
          </a:p>
          <a:p>
            <a:pPr marL="742950" indent="-742950">
              <a:buAutoNum type="arabicPeriod"/>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380502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2587"/>
            <a:ext cx="10515600" cy="2472668"/>
          </a:xfrm>
        </p:spPr>
        <p:txBody>
          <a:bodyPr/>
          <a:lstStyle/>
          <a:p>
            <a:r>
              <a:rPr lang="en-US" sz="6000" dirty="0"/>
              <a:t>Growing Closer To God</a:t>
            </a:r>
            <a:br>
              <a:rPr lang="en-US" sz="6000" dirty="0"/>
            </a:br>
            <a:r>
              <a:rPr lang="en-US" sz="6000" dirty="0"/>
              <a:t>&amp; One Another This Summer</a:t>
            </a:r>
          </a:p>
        </p:txBody>
      </p:sp>
      <p:sp>
        <p:nvSpPr>
          <p:cNvPr id="3" name="Content Placeholder 2"/>
          <p:cNvSpPr>
            <a:spLocks noGrp="1"/>
          </p:cNvSpPr>
          <p:nvPr>
            <p:ph idx="1"/>
          </p:nvPr>
        </p:nvSpPr>
        <p:spPr>
          <a:xfrm>
            <a:off x="838200" y="4414345"/>
            <a:ext cx="10515600" cy="781365"/>
          </a:xfrm>
        </p:spPr>
        <p:txBody>
          <a:bodyPr/>
          <a:lstStyle/>
          <a:p>
            <a:pPr marL="0" indent="0">
              <a:buNone/>
            </a:pPr>
            <a:r>
              <a:rPr lang="en-US" sz="5000" i="1" dirty="0"/>
              <a:t>Deuteronomy 6:4-18</a:t>
            </a:r>
          </a:p>
        </p:txBody>
      </p:sp>
    </p:spTree>
    <p:extLst>
      <p:ext uri="{BB962C8B-B14F-4D97-AF65-F5344CB8AC3E}">
        <p14:creationId xmlns:p14="http://schemas.microsoft.com/office/powerpoint/2010/main" val="258694179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215" y="753570"/>
            <a:ext cx="10941268" cy="5710292"/>
          </a:xfrm>
        </p:spPr>
        <p:txBody>
          <a:bodyPr/>
          <a:lstStyle/>
          <a:p>
            <a:pPr marL="742950" indent="-742950">
              <a:buFont typeface="+mj-lt"/>
              <a:buAutoNum type="arabicPeriod" startAt="7"/>
            </a:pPr>
            <a:r>
              <a:rPr lang="en-US" dirty="0"/>
              <a:t>Created time &amp; space for conversations</a:t>
            </a:r>
          </a:p>
          <a:p>
            <a:pPr marL="742950" indent="-742950">
              <a:buFont typeface="+mj-lt"/>
              <a:buAutoNum type="arabicPeriod" startAt="7"/>
            </a:pPr>
            <a:r>
              <a:rPr lang="en-US" dirty="0"/>
              <a:t>Listened &amp; asked questions (not lecture)</a:t>
            </a:r>
          </a:p>
          <a:p>
            <a:pPr marL="742950" indent="-742950">
              <a:buFont typeface="+mj-lt"/>
              <a:buAutoNum type="arabicPeriod" startAt="7"/>
            </a:pPr>
            <a:r>
              <a:rPr lang="en-US" dirty="0"/>
              <a:t>Focused on trusting God instead of obeying rules</a:t>
            </a:r>
          </a:p>
          <a:p>
            <a:pPr marL="742950" indent="-742950">
              <a:buFont typeface="+mj-lt"/>
              <a:buAutoNum type="arabicPeriod" startAt="7"/>
            </a:pPr>
            <a:r>
              <a:rPr lang="en-US" dirty="0"/>
              <a:t>Showed grace towards misbehavior</a:t>
            </a:r>
          </a:p>
          <a:p>
            <a:pPr marL="742950" indent="-742950">
              <a:buFont typeface="+mj-lt"/>
              <a:buAutoNum type="arabicPeriod" startAt="7"/>
            </a:pPr>
            <a:r>
              <a:rPr lang="en-US" dirty="0"/>
              <a:t>Problems were opportunities to trust God</a:t>
            </a:r>
          </a:p>
          <a:p>
            <a:pPr marL="0" indent="0">
              <a:buNone/>
            </a:pPr>
            <a:r>
              <a:rPr lang="en-US" sz="4000" dirty="0"/>
              <a:t>- Fuller Youth Institute on Christians in College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8479667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1153"/>
            <a:ext cx="10515600" cy="5138140"/>
          </a:xfrm>
        </p:spPr>
        <p:txBody>
          <a:bodyPr/>
          <a:lstStyle/>
          <a:p>
            <a:pPr algn="ctr">
              <a:spcBef>
                <a:spcPts val="3000"/>
              </a:spcBef>
            </a:pPr>
            <a:r>
              <a:rPr lang="en-US" sz="5500" dirty="0"/>
              <a:t>Make this a summer </a:t>
            </a:r>
            <a:br>
              <a:rPr lang="en-US" sz="5500" dirty="0"/>
            </a:br>
            <a:r>
              <a:rPr lang="en-US" sz="5500" dirty="0"/>
              <a:t>of helping your children</a:t>
            </a:r>
            <a:br>
              <a:rPr lang="en-US" sz="5500" dirty="0"/>
            </a:br>
            <a:r>
              <a:rPr lang="en-US" sz="5500" dirty="0"/>
              <a:t>STOP,  SEE, </a:t>
            </a:r>
            <a:br>
              <a:rPr lang="en-US" sz="5500" dirty="0"/>
            </a:br>
            <a:r>
              <a:rPr lang="en-US" sz="5500" dirty="0"/>
              <a:t>CELEBRATE &amp; SEEK </a:t>
            </a:r>
            <a:br>
              <a:rPr lang="en-US" sz="5500" dirty="0"/>
            </a:br>
            <a:r>
              <a:rPr lang="en-US" sz="5500" dirty="0"/>
              <a:t>the goodness of God</a:t>
            </a:r>
          </a:p>
        </p:txBody>
      </p:sp>
    </p:spTree>
    <p:extLst>
      <p:ext uri="{BB962C8B-B14F-4D97-AF65-F5344CB8AC3E}">
        <p14:creationId xmlns:p14="http://schemas.microsoft.com/office/powerpoint/2010/main" val="420859647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4038"/>
            <a:ext cx="10515600" cy="5719105"/>
          </a:xfrm>
        </p:spPr>
        <p:txBody>
          <a:bodyPr/>
          <a:lstStyle/>
          <a:p>
            <a:pPr marL="0" indent="0">
              <a:buNone/>
            </a:pPr>
            <a:r>
              <a:rPr lang="en-US" sz="5000" i="1" dirty="0"/>
              <a:t>“Do what is right and good in the Lord’s sight, so that it may go well with you and you may go in and take over the good land that the Lord promised on oath to your forefathers, ﻿</a:t>
            </a:r>
            <a:r>
              <a:rPr lang="en-US" sz="5000" i="1" baseline="30000" dirty="0"/>
              <a:t>19﻿</a:t>
            </a:r>
            <a:r>
              <a:rPr lang="en-US" sz="5000" i="1" dirty="0"/>
              <a:t> thrusting out all your enemies before you,</a:t>
            </a:r>
            <a:r>
              <a:rPr lang="en-US" sz="5000" dirty="0"/>
              <a:t> </a:t>
            </a:r>
            <a:r>
              <a:rPr lang="en-US" sz="5000" i="1" dirty="0"/>
              <a:t>as the Lord said.”   [Dt 6:13-19]</a:t>
            </a:r>
            <a:endParaRPr lang="en-US" sz="5000" dirty="0"/>
          </a:p>
        </p:txBody>
      </p:sp>
    </p:spTree>
    <p:extLst>
      <p:ext uri="{BB962C8B-B14F-4D97-AF65-F5344CB8AC3E}">
        <p14:creationId xmlns:p14="http://schemas.microsoft.com/office/powerpoint/2010/main" val="22726365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2587"/>
            <a:ext cx="10515600" cy="2472668"/>
          </a:xfrm>
        </p:spPr>
        <p:txBody>
          <a:bodyPr/>
          <a:lstStyle/>
          <a:p>
            <a:r>
              <a:rPr lang="en-US" sz="6000" dirty="0"/>
              <a:t>How do I IMPRESS </a:t>
            </a:r>
            <a:br>
              <a:rPr lang="en-US" sz="6000" dirty="0"/>
            </a:br>
            <a:r>
              <a:rPr lang="en-US" sz="6000" dirty="0"/>
              <a:t>God’s love and law </a:t>
            </a:r>
            <a:br>
              <a:rPr lang="en-US" sz="6000" dirty="0"/>
            </a:br>
            <a:r>
              <a:rPr lang="en-US" sz="6000" dirty="0"/>
              <a:t>on my children’s hearts?</a:t>
            </a:r>
          </a:p>
        </p:txBody>
      </p:sp>
      <p:sp>
        <p:nvSpPr>
          <p:cNvPr id="3" name="Content Placeholder 2"/>
          <p:cNvSpPr>
            <a:spLocks noGrp="1"/>
          </p:cNvSpPr>
          <p:nvPr>
            <p:ph idx="1"/>
          </p:nvPr>
        </p:nvSpPr>
        <p:spPr>
          <a:xfrm>
            <a:off x="838200" y="4414345"/>
            <a:ext cx="10515600" cy="781365"/>
          </a:xfrm>
        </p:spPr>
        <p:txBody>
          <a:bodyPr/>
          <a:lstStyle/>
          <a:p>
            <a:pPr marL="0" indent="0">
              <a:buNone/>
            </a:pPr>
            <a:r>
              <a:rPr lang="en-US" i="1" dirty="0"/>
              <a:t>“Impress them on your children.”</a:t>
            </a:r>
            <a:endParaRPr lang="en-US" sz="5000" i="1" dirty="0"/>
          </a:p>
        </p:txBody>
      </p:sp>
    </p:spTree>
    <p:extLst>
      <p:ext uri="{BB962C8B-B14F-4D97-AF65-F5344CB8AC3E}">
        <p14:creationId xmlns:p14="http://schemas.microsoft.com/office/powerpoint/2010/main" val="424933341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6289" y="0"/>
            <a:ext cx="10058400" cy="6710543"/>
          </a:xfrm>
          <a:prstGeom prst="rect">
            <a:avLst/>
          </a:prstGeom>
        </p:spPr>
      </p:pic>
    </p:spTree>
    <p:extLst>
      <p:ext uri="{BB962C8B-B14F-4D97-AF65-F5344CB8AC3E}">
        <p14:creationId xmlns:p14="http://schemas.microsoft.com/office/powerpoint/2010/main" val="66366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256823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1153"/>
            <a:ext cx="10515600" cy="5138140"/>
          </a:xfrm>
        </p:spPr>
        <p:txBody>
          <a:bodyPr/>
          <a:lstStyle/>
          <a:p>
            <a:pPr algn="ctr">
              <a:spcBef>
                <a:spcPts val="3000"/>
              </a:spcBef>
            </a:pPr>
            <a:r>
              <a:rPr lang="en-US" sz="6000" dirty="0"/>
              <a:t>STOP, </a:t>
            </a:r>
            <a:br>
              <a:rPr lang="en-US" sz="6000" dirty="0"/>
            </a:br>
            <a:r>
              <a:rPr lang="en-US" sz="6000" dirty="0"/>
              <a:t>SEE,</a:t>
            </a:r>
            <a:br>
              <a:rPr lang="en-US" sz="6000" dirty="0"/>
            </a:br>
            <a:r>
              <a:rPr lang="en-US" sz="6000" dirty="0"/>
              <a:t>CELEBRATE &amp; </a:t>
            </a:r>
            <a:br>
              <a:rPr lang="en-US" sz="6000" dirty="0"/>
            </a:br>
            <a:r>
              <a:rPr lang="en-US" sz="6000" dirty="0"/>
              <a:t>SEEK</a:t>
            </a:r>
            <a:br>
              <a:rPr lang="en-US" sz="6000" dirty="0"/>
            </a:br>
            <a:br>
              <a:rPr lang="en-US" sz="6000" dirty="0"/>
            </a:br>
            <a:r>
              <a:rPr lang="en-US" sz="6000" dirty="0"/>
              <a:t> </a:t>
            </a:r>
            <a:r>
              <a:rPr lang="en-US" sz="5000" dirty="0"/>
              <a:t>. . . THE GOODNESS OF GOD</a:t>
            </a:r>
          </a:p>
        </p:txBody>
      </p:sp>
    </p:spTree>
    <p:extLst>
      <p:ext uri="{BB962C8B-B14F-4D97-AF65-F5344CB8AC3E}">
        <p14:creationId xmlns:p14="http://schemas.microsoft.com/office/powerpoint/2010/main" val="382749143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Stop  (Selah)</a:t>
            </a:r>
          </a:p>
        </p:txBody>
      </p:sp>
      <p:sp>
        <p:nvSpPr>
          <p:cNvPr id="3" name="Content Placeholder 2"/>
          <p:cNvSpPr>
            <a:spLocks noGrp="1"/>
          </p:cNvSpPr>
          <p:nvPr>
            <p:ph idx="1"/>
          </p:nvPr>
        </p:nvSpPr>
        <p:spPr/>
        <p:txBody>
          <a:bodyPr/>
          <a:lstStyle/>
          <a:p>
            <a:pPr marL="0" indent="0">
              <a:buNone/>
            </a:pPr>
            <a:r>
              <a:rPr lang="en-US" i="1" dirty="0"/>
              <a:t>“</a:t>
            </a:r>
            <a:r>
              <a:rPr lang="en-US" i="1" baseline="30000" dirty="0"/>
              <a:t>7</a:t>
            </a:r>
            <a:r>
              <a:rPr lang="en-US" i="1" dirty="0"/>
              <a:t> Impress them on your children. Talk about them when you sit </a:t>
            </a:r>
            <a:r>
              <a:rPr lang="en-US" b="1" i="1" dirty="0"/>
              <a:t>at home</a:t>
            </a:r>
            <a:r>
              <a:rPr lang="en-US" i="1" dirty="0"/>
              <a:t> and when you walk along the road, when you lie down and when you get up.”</a:t>
            </a:r>
            <a:endParaRPr lang="en-US" dirty="0"/>
          </a:p>
        </p:txBody>
      </p:sp>
    </p:spTree>
    <p:extLst>
      <p:ext uri="{BB962C8B-B14F-4D97-AF65-F5344CB8AC3E}">
        <p14:creationId xmlns:p14="http://schemas.microsoft.com/office/powerpoint/2010/main" val="113645383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5000" dirty="0"/>
              <a:t>To “Selah” is to stop to </a:t>
            </a:r>
            <a:r>
              <a:rPr lang="en-US" sz="5000" b="1" dirty="0"/>
              <a:t>focus</a:t>
            </a:r>
            <a:r>
              <a:rPr lang="en-US" sz="5000" dirty="0"/>
              <a:t> and be </a:t>
            </a:r>
            <a:r>
              <a:rPr lang="en-US" sz="5000" b="1" dirty="0"/>
              <a:t>filled</a:t>
            </a:r>
            <a:r>
              <a:rPr lang="en-US" sz="5000" dirty="0"/>
              <a:t> with the one we love and with the truth we confess to live by.</a:t>
            </a:r>
          </a:p>
          <a:p>
            <a:pPr marL="0" indent="0">
              <a:buNone/>
            </a:pPr>
            <a:endParaRPr lang="en-US" dirty="0"/>
          </a:p>
        </p:txBody>
      </p:sp>
    </p:spTree>
    <p:extLst>
      <p:ext uri="{BB962C8B-B14F-4D97-AF65-F5344CB8AC3E}">
        <p14:creationId xmlns:p14="http://schemas.microsoft.com/office/powerpoint/2010/main" val="3627773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STOP  (Selah)</a:t>
            </a:r>
          </a:p>
        </p:txBody>
      </p:sp>
      <p:sp>
        <p:nvSpPr>
          <p:cNvPr id="3" name="Content Placeholder 2"/>
          <p:cNvSpPr>
            <a:spLocks noGrp="1"/>
          </p:cNvSpPr>
          <p:nvPr>
            <p:ph idx="1"/>
          </p:nvPr>
        </p:nvSpPr>
        <p:spPr>
          <a:xfrm>
            <a:off x="838199" y="1825625"/>
            <a:ext cx="10828283" cy="3748457"/>
          </a:xfrm>
        </p:spPr>
        <p:txBody>
          <a:bodyPr/>
          <a:lstStyle/>
          <a:p>
            <a:pPr marL="0" indent="0">
              <a:buNone/>
            </a:pPr>
            <a:r>
              <a:rPr lang="en-US" dirty="0"/>
              <a:t>Stop to think about . . . </a:t>
            </a:r>
            <a:endParaRPr lang="en-US" sz="2000" dirty="0"/>
          </a:p>
          <a:p>
            <a:pPr marL="0" indent="0">
              <a:buNone/>
            </a:pPr>
            <a:endParaRPr lang="en-US" sz="2000" dirty="0"/>
          </a:p>
          <a:p>
            <a:pPr marL="742950" indent="-742950">
              <a:buAutoNum type="arabicPeriod"/>
            </a:pPr>
            <a:r>
              <a:rPr lang="en-US" dirty="0"/>
              <a:t>God made us a family</a:t>
            </a:r>
          </a:p>
          <a:p>
            <a:pPr marL="742950" indent="-742950">
              <a:buAutoNum type="arabicPeriod"/>
            </a:pPr>
            <a:r>
              <a:rPr lang="en-US" dirty="0"/>
              <a:t>Families are God’s grace to each other</a:t>
            </a:r>
          </a:p>
          <a:p>
            <a:pPr marL="742950" indent="-742950">
              <a:buAutoNum type="arabicPeriod"/>
            </a:pPr>
            <a:r>
              <a:rPr lang="en-US" dirty="0"/>
              <a:t>God has good plans for us this summer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3156417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TotalTime>
  <Words>639</Words>
  <Application>Microsoft Office PowerPoint</Application>
  <PresentationFormat>Widescreen</PresentationFormat>
  <Paragraphs>123</Paragraphs>
  <Slides>22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Myriad Pro</vt:lpstr>
      <vt:lpstr>Office Theme</vt:lpstr>
      <vt:lpstr>PowerPoint Presentation</vt:lpstr>
      <vt:lpstr>Growing Closer To God &amp; One Another This Summer</vt:lpstr>
      <vt:lpstr>How do I IMPRESS  God’s love and law  on my children’s hearts?</vt:lpstr>
      <vt:lpstr>PowerPoint Presentation</vt:lpstr>
      <vt:lpstr>PowerPoint Presentation</vt:lpstr>
      <vt:lpstr>STOP,  SEE, CELEBRATE &amp;  SEEK   . . . THE GOODNESS OF GOD</vt:lpstr>
      <vt:lpstr>I. Stop  (Selah)</vt:lpstr>
      <vt:lpstr>PowerPoint Presentation</vt:lpstr>
      <vt:lpstr>I. STOP  (Selah)</vt:lpstr>
      <vt:lpstr>I. STOP  (Selah)</vt:lpstr>
      <vt:lpstr>2. SEE  (recognize God’s goodness)</vt:lpstr>
      <vt:lpstr>2. SEE (recognize God’s goodness)</vt:lpstr>
      <vt:lpstr>PowerPoint Presentation</vt:lpstr>
      <vt:lpstr>3. CELEBRATE </vt:lpstr>
      <vt:lpstr>PowerPoint Presentation</vt:lpstr>
      <vt:lpstr>3. CELEBRATE</vt:lpstr>
      <vt:lpstr>4. SEEK (In trials)</vt:lpstr>
      <vt:lpstr>4. SEEK</vt:lpstr>
      <vt:lpstr>PowerPoint Presentation</vt:lpstr>
      <vt:lpstr>PowerPoint Presentation</vt:lpstr>
      <vt:lpstr>Make this a summer  of helping your children STOP,  SEE,  CELEBRATE &amp; SEEK  the goodness of God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Shawn Franco</cp:lastModifiedBy>
  <cp:revision>39</cp:revision>
  <dcterms:created xsi:type="dcterms:W3CDTF">2016-05-25T19:25:35Z</dcterms:created>
  <dcterms:modified xsi:type="dcterms:W3CDTF">2016-06-19T12:03:27Z</dcterms:modified>
</cp:coreProperties>
</file>