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85" r:id="rId3"/>
    <p:sldId id="292" r:id="rId4"/>
    <p:sldId id="286" r:id="rId5"/>
    <p:sldId id="295" r:id="rId6"/>
    <p:sldId id="262" r:id="rId7"/>
    <p:sldId id="294" r:id="rId8"/>
    <p:sldId id="264" r:id="rId9"/>
    <p:sldId id="266" r:id="rId10"/>
    <p:sldId id="267" r:id="rId11"/>
    <p:sldId id="268" r:id="rId12"/>
    <p:sldId id="289" r:id="rId13"/>
    <p:sldId id="269" r:id="rId14"/>
    <p:sldId id="290" r:id="rId15"/>
    <p:sldId id="270" r:id="rId16"/>
    <p:sldId id="291" r:id="rId17"/>
    <p:sldId id="293" r:id="rId18"/>
    <p:sldId id="273"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12" autoAdjust="0"/>
    <p:restoredTop sz="58856" autoAdjust="0"/>
  </p:normalViewPr>
  <p:slideViewPr>
    <p:cSldViewPr snapToGrid="0" snapToObjects="1">
      <p:cViewPr varScale="1">
        <p:scale>
          <a:sx n="42" d="100"/>
          <a:sy n="42" d="100"/>
        </p:scale>
        <p:origin x="16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AAE71-DC76-4D79-BB47-838FBB80D62F}" type="datetimeFigureOut">
              <a:rPr lang="en-US" smtClean="0"/>
              <a:t>3/26/2016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10DBE-0E62-43F9-84F6-C9195CA54EFA}" type="slidenum">
              <a:rPr lang="en-US" smtClean="0"/>
              <a:t>‹#›</a:t>
            </a:fld>
            <a:endParaRPr lang="en-US"/>
          </a:p>
        </p:txBody>
      </p:sp>
    </p:spTree>
    <p:extLst>
      <p:ext uri="{BB962C8B-B14F-4D97-AF65-F5344CB8AC3E}">
        <p14:creationId xmlns:p14="http://schemas.microsoft.com/office/powerpoint/2010/main" val="202371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Welcome to</a:t>
            </a:r>
            <a:r>
              <a:rPr lang="en-US" sz="1400" kern="1200" baseline="0" dirty="0">
                <a:solidFill>
                  <a:schemeClr val="tx1"/>
                </a:solidFill>
                <a:effectLst/>
                <a:latin typeface="+mn-lt"/>
                <a:ea typeface="+mn-ea"/>
                <a:cs typeface="+mn-cs"/>
              </a:rPr>
              <a:t> Resurrection Sunday!</a:t>
            </a:r>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So glad you are with us for one of the most important messages of the year</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Focusing on resurrection of Jesus from the grave is what separates Christianity from every other religion and is the heart of God’s good news (the gospel) that has absolutely changed all of our lives</a:t>
            </a:r>
            <a:r>
              <a:rPr lang="en-US" sz="1400" kern="1200" baseline="0" dirty="0">
                <a:solidFill>
                  <a:schemeClr val="tx1"/>
                </a:solidFill>
                <a:effectLst/>
                <a:latin typeface="+mn-lt"/>
                <a:ea typeface="+mn-ea"/>
                <a:cs typeface="+mn-cs"/>
              </a:rPr>
              <a:t> and billions around the world.</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To</a:t>
            </a:r>
            <a:r>
              <a:rPr lang="en-US" sz="1400" kern="1200" baseline="0" dirty="0">
                <a:solidFill>
                  <a:schemeClr val="tx1"/>
                </a:solidFill>
                <a:effectLst/>
                <a:latin typeface="+mn-lt"/>
                <a:ea typeface="+mn-ea"/>
                <a:cs typeface="+mn-cs"/>
              </a:rPr>
              <a:t> most people resurrection Sunday is more commonly referred to as Easter</a:t>
            </a:r>
          </a:p>
          <a:p>
            <a:r>
              <a:rPr lang="en-US" sz="1400" kern="1200" dirty="0">
                <a:solidFill>
                  <a:schemeClr val="tx1"/>
                </a:solidFill>
                <a:effectLst/>
                <a:latin typeface="+mn-lt"/>
                <a:ea typeface="+mn-ea"/>
                <a:cs typeface="+mn-cs"/>
              </a:rPr>
              <a:t>In church circles a</a:t>
            </a:r>
            <a:r>
              <a:rPr lang="en-US" sz="1400" kern="1200" baseline="0" dirty="0">
                <a:solidFill>
                  <a:schemeClr val="tx1"/>
                </a:solidFill>
                <a:effectLst/>
                <a:latin typeface="+mn-lt"/>
                <a:ea typeface="+mn-ea"/>
                <a:cs typeface="+mn-cs"/>
              </a:rPr>
              <a:t> lot of discussion of whether we like that or not</a:t>
            </a:r>
          </a:p>
          <a:p>
            <a:endParaRPr lang="en-US" sz="1400" kern="1200" baseline="0" dirty="0">
              <a:solidFill>
                <a:schemeClr val="tx1"/>
              </a:solidFill>
              <a:effectLst/>
              <a:latin typeface="+mn-lt"/>
              <a:ea typeface="+mn-ea"/>
              <a:cs typeface="+mn-cs"/>
            </a:endParaRPr>
          </a:p>
          <a:p>
            <a:r>
              <a:rPr lang="en-US" sz="1400" kern="1200" baseline="0" dirty="0">
                <a:solidFill>
                  <a:schemeClr val="tx1"/>
                </a:solidFill>
                <a:effectLst/>
                <a:latin typeface="+mn-lt"/>
                <a:ea typeface="+mn-ea"/>
                <a:cs typeface="+mn-cs"/>
              </a:rPr>
              <a:t>But the truth about </a:t>
            </a:r>
            <a:r>
              <a:rPr lang="en-US" sz="1400" kern="1200" baseline="0" dirty="0" err="1">
                <a:solidFill>
                  <a:schemeClr val="tx1"/>
                </a:solidFill>
                <a:effectLst/>
                <a:latin typeface="+mn-lt"/>
                <a:ea typeface="+mn-ea"/>
                <a:cs typeface="+mn-cs"/>
              </a:rPr>
              <a:t>easter</a:t>
            </a:r>
            <a:r>
              <a:rPr lang="en-US" sz="1400" kern="1200" baseline="0" dirty="0">
                <a:solidFill>
                  <a:schemeClr val="tx1"/>
                </a:solidFill>
                <a:effectLst/>
                <a:latin typeface="+mn-lt"/>
                <a:ea typeface="+mn-ea"/>
                <a:cs typeface="+mn-cs"/>
              </a:rPr>
              <a:t> is this:</a:t>
            </a:r>
          </a:p>
          <a:p>
            <a:r>
              <a:rPr lang="en-US" sz="1400" kern="1200" baseline="0" dirty="0">
                <a:solidFill>
                  <a:schemeClr val="tx1"/>
                </a:solidFill>
                <a:effectLst/>
                <a:latin typeface="+mn-lt"/>
                <a:ea typeface="+mn-ea"/>
                <a:cs typeface="+mn-cs"/>
              </a:rPr>
              <a:t>Easter is the day we remember the greatest battle ever fought</a:t>
            </a:r>
          </a:p>
          <a:p>
            <a:r>
              <a:rPr lang="en-US" sz="1400" kern="1200" baseline="0" dirty="0">
                <a:solidFill>
                  <a:schemeClr val="tx1"/>
                </a:solidFill>
                <a:effectLst/>
                <a:latin typeface="+mn-lt"/>
                <a:ea typeface="+mn-ea"/>
                <a:cs typeface="+mn-cs"/>
              </a:rPr>
              <a:t>against the greatest enemies you and I will ever face</a:t>
            </a:r>
          </a:p>
          <a:p>
            <a:endParaRPr lang="en-US" sz="1400" kern="1200" baseline="0" dirty="0">
              <a:solidFill>
                <a:schemeClr val="tx1"/>
              </a:solidFill>
              <a:effectLst/>
              <a:latin typeface="+mn-lt"/>
              <a:ea typeface="+mn-ea"/>
              <a:cs typeface="+mn-cs"/>
            </a:endParaRPr>
          </a:p>
          <a:p>
            <a:r>
              <a:rPr lang="en-US" sz="1400" kern="1200" baseline="0" dirty="0">
                <a:solidFill>
                  <a:schemeClr val="tx1"/>
                </a:solidFill>
                <a:effectLst/>
                <a:latin typeface="+mn-lt"/>
                <a:ea typeface="+mn-ea"/>
                <a:cs typeface="+mn-cs"/>
              </a:rPr>
              <a:t>Easter is about victory – but we can really get distracted by so many other things</a:t>
            </a:r>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 lot people just celebrate it as a beginning to spring</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Other</a:t>
            </a:r>
            <a:r>
              <a:rPr lang="en-US" sz="1400" kern="1200" baseline="0" dirty="0">
                <a:solidFill>
                  <a:schemeClr val="tx1"/>
                </a:solidFill>
                <a:effectLst/>
                <a:latin typeface="+mn-lt"/>
                <a:ea typeface="+mn-ea"/>
                <a:cs typeface="+mn-cs"/>
              </a:rPr>
              <a:t>s make about family traditions</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I don’t know how many </a:t>
            </a:r>
            <a:r>
              <a:rPr lang="en-US" sz="1400" kern="1200" dirty="0" err="1">
                <a:solidFill>
                  <a:schemeClr val="tx1"/>
                </a:solidFill>
                <a:effectLst/>
                <a:latin typeface="+mn-lt"/>
                <a:ea typeface="+mn-ea"/>
                <a:cs typeface="+mn-cs"/>
              </a:rPr>
              <a:t>easter</a:t>
            </a:r>
            <a:r>
              <a:rPr lang="en-US" sz="1400" kern="1200" dirty="0">
                <a:solidFill>
                  <a:schemeClr val="tx1"/>
                </a:solidFill>
                <a:effectLst/>
                <a:latin typeface="+mn-lt"/>
                <a:ea typeface="+mn-ea"/>
                <a:cs typeface="+mn-cs"/>
              </a:rPr>
              <a:t> egg hunts you’ve see advertised over the past two weeks</a:t>
            </a:r>
          </a:p>
          <a:p>
            <a:r>
              <a:rPr lang="en-US" sz="1400" kern="1200" dirty="0">
                <a:solidFill>
                  <a:schemeClr val="tx1"/>
                </a:solidFill>
                <a:effectLst/>
                <a:latin typeface="+mn-lt"/>
                <a:ea typeface="+mn-ea"/>
                <a:cs typeface="+mn-cs"/>
              </a:rPr>
              <a:t>[I don’t recommend going to this one]</a:t>
            </a:r>
          </a:p>
          <a:p>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010DBE-0E62-43F9-84F6-C9195CA54EFA}" type="slidenum">
              <a:rPr lang="en-US" smtClean="0"/>
              <a:t>1</a:t>
            </a:fld>
            <a:endParaRPr lang="en-US"/>
          </a:p>
        </p:txBody>
      </p:sp>
    </p:spTree>
    <p:extLst>
      <p:ext uri="{BB962C8B-B14F-4D97-AF65-F5344CB8AC3E}">
        <p14:creationId xmlns:p14="http://schemas.microsoft.com/office/powerpoint/2010/main" val="298519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err="1"/>
              <a:t>Ver</a:t>
            </a:r>
            <a:r>
              <a:rPr lang="en-US" sz="1400" baseline="0" dirty="0" err="1"/>
              <a:t>beratio</a:t>
            </a:r>
            <a:r>
              <a:rPr lang="en-US" sz="1400" baseline="0" dirty="0"/>
              <a:t>  (</a:t>
            </a:r>
            <a:r>
              <a:rPr lang="en-US" sz="1400" baseline="0" dirty="0" err="1"/>
              <a:t>Ver-ber-achtio</a:t>
            </a:r>
            <a:r>
              <a:rPr lang="en-US" sz="1400" baseline="0" dirty="0"/>
              <a:t>)</a:t>
            </a:r>
          </a:p>
          <a:p>
            <a:r>
              <a:rPr lang="en-US" sz="1400" baseline="0" dirty="0"/>
              <a:t>WHIP OF 9 LEATHER STRANDS</a:t>
            </a:r>
          </a:p>
          <a:p>
            <a:endParaRPr lang="en-US" sz="1400" baseline="0" dirty="0"/>
          </a:p>
          <a:p>
            <a:r>
              <a:rPr lang="en-US" sz="1400" baseline="0" dirty="0"/>
              <a:t>-   Glass, barb wire, bone, rock</a:t>
            </a:r>
          </a:p>
          <a:p>
            <a:pPr marL="171450" indent="-171450">
              <a:buFontTx/>
              <a:buChar char="-"/>
            </a:pPr>
            <a:r>
              <a:rPr lang="en-US" sz="1400" baseline="0" dirty="0"/>
              <a:t>Soaked in water</a:t>
            </a:r>
          </a:p>
          <a:p>
            <a:pPr marL="171450" indent="-171450">
              <a:buFontTx/>
              <a:buChar char="-"/>
            </a:pPr>
            <a:r>
              <a:rPr lang="en-US" sz="1400" baseline="0" dirty="0"/>
              <a:t>39 lashes</a:t>
            </a:r>
          </a:p>
          <a:p>
            <a:pPr marL="171450" indent="-171450">
              <a:buFontTx/>
              <a:buChar char="-"/>
            </a:pPr>
            <a:r>
              <a:rPr lang="en-US" sz="1400" baseline="0" dirty="0"/>
              <a:t>Two hands pull down</a:t>
            </a:r>
          </a:p>
          <a:p>
            <a:pPr marL="0" indent="0">
              <a:buFontTx/>
              <a:buNone/>
            </a:pPr>
            <a:endParaRPr lang="en-US" sz="1400" baseline="0" dirty="0"/>
          </a:p>
          <a:p>
            <a:pPr marL="171450" indent="-171450">
              <a:buFontTx/>
              <a:buChar char="-"/>
            </a:pPr>
            <a:r>
              <a:rPr lang="en-US" sz="1400" baseline="0" dirty="0"/>
              <a:t>13 lashes </a:t>
            </a:r>
            <a:r>
              <a:rPr lang="en-US" sz="1400" baseline="0" dirty="0" err="1"/>
              <a:t>acroos</a:t>
            </a:r>
            <a:r>
              <a:rPr lang="en-US" sz="1400" baseline="0" dirty="0"/>
              <a:t> right trapezius</a:t>
            </a:r>
          </a:p>
          <a:p>
            <a:pPr marL="171450" indent="-171450">
              <a:buFontTx/>
              <a:buChar char="-"/>
            </a:pPr>
            <a:r>
              <a:rPr lang="en-US" sz="1400" baseline="0" dirty="0"/>
              <a:t>13 across left</a:t>
            </a:r>
          </a:p>
          <a:p>
            <a:pPr marL="171450" indent="-171450">
              <a:buFontTx/>
              <a:buChar char="-"/>
            </a:pPr>
            <a:r>
              <a:rPr lang="en-US" sz="1400" baseline="0" dirty="0"/>
              <a:t>13 down the spine</a:t>
            </a:r>
          </a:p>
          <a:p>
            <a:pPr marL="171450" indent="-171450">
              <a:buFontTx/>
              <a:buChar char="-"/>
            </a:pPr>
            <a:endParaRPr lang="en-US" sz="1400" baseline="0" dirty="0"/>
          </a:p>
          <a:p>
            <a:pPr marL="0" indent="0">
              <a:buFontTx/>
              <a:buNone/>
            </a:pPr>
            <a:r>
              <a:rPr lang="en-US" sz="1400" baseline="0" dirty="0"/>
              <a:t>Jesus faced suffering at his resurrection &amp; overcame it</a:t>
            </a:r>
          </a:p>
          <a:p>
            <a:pPr marL="0" indent="0">
              <a:buFontTx/>
              <a:buNone/>
            </a:pPr>
            <a:r>
              <a:rPr lang="en-US" sz="1400" baseline="0" dirty="0"/>
              <a:t>Suffering didn’t stop him from completing his mission</a:t>
            </a:r>
          </a:p>
          <a:p>
            <a:pPr marL="0" indent="0">
              <a:buFontTx/>
              <a:buNone/>
            </a:pPr>
            <a:r>
              <a:rPr lang="en-US" sz="1400" b="1" baseline="0" dirty="0"/>
              <a:t>Suffering didn’t define his future</a:t>
            </a:r>
          </a:p>
          <a:p>
            <a:pPr marL="0" indent="0">
              <a:buFontTx/>
              <a:buNone/>
            </a:pPr>
            <a:endParaRPr lang="en-US" sz="1400" baseline="0" dirty="0"/>
          </a:p>
          <a:p>
            <a:pPr marL="0" indent="0">
              <a:buFontTx/>
              <a:buNone/>
            </a:pPr>
            <a:r>
              <a:rPr lang="en-US" sz="1400" baseline="0" dirty="0"/>
              <a:t>So many look at the suffering of this world – </a:t>
            </a:r>
            <a:r>
              <a:rPr lang="en-US" sz="1400" u="sng" baseline="0" dirty="0"/>
              <a:t>WHERE IS GOD?</a:t>
            </a:r>
          </a:p>
          <a:p>
            <a:pPr marL="0" indent="0">
              <a:buFontTx/>
              <a:buNone/>
            </a:pPr>
            <a:r>
              <a:rPr lang="en-US" sz="1400" b="1" baseline="0" dirty="0"/>
              <a:t>He is in the midst of it</a:t>
            </a:r>
          </a:p>
          <a:p>
            <a:pPr marL="0" indent="0">
              <a:buFontTx/>
              <a:buNone/>
            </a:pPr>
            <a:r>
              <a:rPr lang="en-US" sz="1400" b="1" baseline="0" dirty="0"/>
              <a:t>Pouring out His Spirit to overcome it</a:t>
            </a:r>
          </a:p>
          <a:p>
            <a:pPr marL="0" indent="0">
              <a:buFontTx/>
              <a:buNone/>
            </a:pPr>
            <a:r>
              <a:rPr lang="en-US" sz="1400" baseline="0" dirty="0"/>
              <a:t>Not to be indifferent in it – but to make a difference in it</a:t>
            </a:r>
          </a:p>
          <a:p>
            <a:pPr marL="0" indent="0">
              <a:buFontTx/>
              <a:buNone/>
            </a:pPr>
            <a:r>
              <a:rPr lang="en-US" sz="1400" baseline="0" dirty="0"/>
              <a:t>Not just to survive but love others through it</a:t>
            </a:r>
          </a:p>
          <a:p>
            <a:pPr marL="0" indent="0">
              <a:buFontTx/>
              <a:buNone/>
            </a:pPr>
            <a:endParaRPr lang="en-US" sz="1400" baseline="0" dirty="0"/>
          </a:p>
          <a:p>
            <a:pPr marL="0" indent="0">
              <a:buFontTx/>
              <a:buNone/>
            </a:pPr>
            <a:r>
              <a:rPr lang="en-US" sz="1400" baseline="0" dirty="0"/>
              <a:t>Jesus has faced and defeated suffering by His Spirit</a:t>
            </a:r>
          </a:p>
          <a:p>
            <a:pPr marL="0" indent="0">
              <a:buFontTx/>
              <a:buNone/>
            </a:pPr>
            <a:r>
              <a:rPr lang="en-US" sz="1400" baseline="0" dirty="0"/>
              <a:t>He had a resurrection that is yours today</a:t>
            </a:r>
          </a:p>
          <a:p>
            <a:endParaRPr lang="en-US" dirty="0"/>
          </a:p>
        </p:txBody>
      </p:sp>
      <p:sp>
        <p:nvSpPr>
          <p:cNvPr id="4" name="Slide Number Placeholder 3"/>
          <p:cNvSpPr>
            <a:spLocks noGrp="1"/>
          </p:cNvSpPr>
          <p:nvPr>
            <p:ph type="sldNum" sz="quarter" idx="10"/>
          </p:nvPr>
        </p:nvSpPr>
        <p:spPr/>
        <p:txBody>
          <a:bodyPr/>
          <a:lstStyle/>
          <a:p>
            <a:fld id="{95010DBE-0E62-43F9-84F6-C9195CA54EFA}" type="slidenum">
              <a:rPr lang="en-US" smtClean="0"/>
              <a:t>10</a:t>
            </a:fld>
            <a:endParaRPr lang="en-US"/>
          </a:p>
        </p:txBody>
      </p:sp>
    </p:spTree>
    <p:extLst>
      <p:ext uri="{BB962C8B-B14F-4D97-AF65-F5344CB8AC3E}">
        <p14:creationId xmlns:p14="http://schemas.microsoft.com/office/powerpoint/2010/main" val="1149852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On</a:t>
            </a:r>
            <a:r>
              <a:rPr lang="en-US" sz="1400" baseline="0" dirty="0"/>
              <a:t> the cross, Jesus faced an overwhelmed mind – overcame it by the Spirit</a:t>
            </a:r>
          </a:p>
          <a:p>
            <a:endParaRPr lang="en-US" sz="1400" baseline="0" dirty="0"/>
          </a:p>
          <a:p>
            <a:r>
              <a:rPr lang="en-US" sz="1400" baseline="0" dirty="0"/>
              <a:t>Jesus faced the enemy of circumstances / and had victory over it</a:t>
            </a:r>
          </a:p>
          <a:p>
            <a:endParaRPr lang="en-US" sz="1400" dirty="0"/>
          </a:p>
          <a:p>
            <a:r>
              <a:rPr lang="en-US" sz="1400" dirty="0" err="1"/>
              <a:t>Pratetorium</a:t>
            </a:r>
            <a:r>
              <a:rPr lang="en-US" sz="1400" baseline="0" dirty="0"/>
              <a:t> – punishing him</a:t>
            </a:r>
          </a:p>
          <a:p>
            <a:r>
              <a:rPr lang="en-US" sz="1400" baseline="0" dirty="0"/>
              <a:t>Crown of thorns</a:t>
            </a:r>
          </a:p>
          <a:p>
            <a:r>
              <a:rPr lang="en-US" sz="1400" baseline="0" dirty="0"/>
              <a:t>[Hand out]</a:t>
            </a:r>
          </a:p>
          <a:p>
            <a:endParaRPr lang="en-US" sz="1400" baseline="0" dirty="0"/>
          </a:p>
          <a:p>
            <a:r>
              <a:rPr lang="en-US" sz="1400" baseline="0" dirty="0"/>
              <a:t>4 inch thorns</a:t>
            </a:r>
          </a:p>
          <a:p>
            <a:r>
              <a:rPr lang="en-US" sz="1400" baseline="0" dirty="0"/>
              <a:t>Blood rushes to the center of the brain</a:t>
            </a:r>
          </a:p>
          <a:p>
            <a:r>
              <a:rPr lang="en-US" sz="1400" baseline="0" dirty="0"/>
              <a:t>Causing pressure beyond what you can imagine</a:t>
            </a:r>
          </a:p>
          <a:p>
            <a:r>
              <a:rPr lang="en-US" sz="1400" dirty="0"/>
              <a:t>Migraine of all Migraines</a:t>
            </a:r>
          </a:p>
          <a:p>
            <a:endParaRPr lang="en-US" sz="1400" dirty="0"/>
          </a:p>
          <a:p>
            <a:r>
              <a:rPr lang="en-US" sz="1400" dirty="0"/>
              <a:t>Jesus</a:t>
            </a:r>
            <a:r>
              <a:rPr lang="en-US" sz="1400" baseline="0" dirty="0"/>
              <a:t> faced a mind filled with pressure and absent of peace</a:t>
            </a:r>
          </a:p>
          <a:p>
            <a:r>
              <a:rPr lang="en-US" sz="1400" baseline="0" dirty="0"/>
              <a:t>And by the Spirit – He had victory over it</a:t>
            </a:r>
          </a:p>
          <a:p>
            <a:endParaRPr lang="en-US" sz="1400" baseline="0" dirty="0"/>
          </a:p>
          <a:p>
            <a:r>
              <a:rPr lang="en-US" sz="1400" baseline="0" dirty="0"/>
              <a:t>In His resurrection, his first words to the room of disciples were this</a:t>
            </a:r>
            <a:endParaRPr lang="en-US" sz="1400" dirty="0"/>
          </a:p>
        </p:txBody>
      </p:sp>
      <p:sp>
        <p:nvSpPr>
          <p:cNvPr id="4" name="Slide Number Placeholder 3"/>
          <p:cNvSpPr>
            <a:spLocks noGrp="1"/>
          </p:cNvSpPr>
          <p:nvPr>
            <p:ph type="sldNum" sz="quarter" idx="10"/>
          </p:nvPr>
        </p:nvSpPr>
        <p:spPr/>
        <p:txBody>
          <a:bodyPr/>
          <a:lstStyle/>
          <a:p>
            <a:fld id="{95010DBE-0E62-43F9-84F6-C9195CA54EFA}" type="slidenum">
              <a:rPr lang="en-US" smtClean="0"/>
              <a:t>11</a:t>
            </a:fld>
            <a:endParaRPr lang="en-US"/>
          </a:p>
        </p:txBody>
      </p:sp>
    </p:spTree>
    <p:extLst>
      <p:ext uri="{BB962C8B-B14F-4D97-AF65-F5344CB8AC3E}">
        <p14:creationId xmlns:p14="http://schemas.microsoft.com/office/powerpoint/2010/main" val="61518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True</a:t>
            </a:r>
            <a:r>
              <a:rPr lang="en-US" sz="1400" baseline="0" dirty="0"/>
              <a:t> peace isn’t because of circumstances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It’s because of the Spirit of God in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t>You don’t need to escape from pressure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t>You need to be filled with a power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Today – if your greatest enemy is the worry in your mind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The resurrection is your good news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Today, God wants you to look at him and trust in Him</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Jesus</a:t>
            </a:r>
            <a:r>
              <a:rPr lang="en-US" sz="1400" baseline="0" dirty="0"/>
              <a:t> took the punishment &amp; pressure to bring you peace</a:t>
            </a:r>
            <a:endParaRPr lang="en-US" sz="1400" dirty="0"/>
          </a:p>
        </p:txBody>
      </p:sp>
      <p:sp>
        <p:nvSpPr>
          <p:cNvPr id="4" name="Slide Number Placeholder 3"/>
          <p:cNvSpPr>
            <a:spLocks noGrp="1"/>
          </p:cNvSpPr>
          <p:nvPr>
            <p:ph type="sldNum" sz="quarter" idx="10"/>
          </p:nvPr>
        </p:nvSpPr>
        <p:spPr/>
        <p:txBody>
          <a:bodyPr/>
          <a:lstStyle/>
          <a:p>
            <a:fld id="{95010DBE-0E62-43F9-84F6-C9195CA54EFA}" type="slidenum">
              <a:rPr lang="en-US" smtClean="0"/>
              <a:t>12</a:t>
            </a:fld>
            <a:endParaRPr lang="en-US"/>
          </a:p>
        </p:txBody>
      </p:sp>
    </p:spTree>
    <p:extLst>
      <p:ext uri="{BB962C8B-B14F-4D97-AF65-F5344CB8AC3E}">
        <p14:creationId xmlns:p14="http://schemas.microsoft.com/office/powerpoint/2010/main" val="1082182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On the cross,</a:t>
            </a:r>
            <a:r>
              <a:rPr lang="en-US" sz="1400" baseline="0" dirty="0"/>
              <a:t> Jesus faced our sinful nature and overcame it – by the Spirit</a:t>
            </a:r>
          </a:p>
          <a:p>
            <a:endParaRPr lang="en-US" sz="1400" baseline="0" dirty="0"/>
          </a:p>
          <a:p>
            <a:r>
              <a:rPr lang="en-US" sz="1400" dirty="0"/>
              <a:t>He faced</a:t>
            </a:r>
            <a:r>
              <a:rPr lang="en-US" sz="1400" baseline="0" dirty="0"/>
              <a:t> our greatest enemy – the one that is in us – our sinful nature</a:t>
            </a:r>
          </a:p>
          <a:p>
            <a:endParaRPr lang="en-US" sz="1400" baseline="0" dirty="0"/>
          </a:p>
          <a:p>
            <a:r>
              <a:rPr lang="en-US" sz="1400" baseline="0" dirty="0"/>
              <a:t>Iniquities are not the sins we commit – it’s the sin in us</a:t>
            </a:r>
          </a:p>
          <a:p>
            <a:endParaRPr lang="en-US" sz="1400" baseline="0" dirty="0"/>
          </a:p>
          <a:p>
            <a:r>
              <a:rPr lang="en-US" sz="1400" baseline="0" dirty="0"/>
              <a:t>Jesus was CRUSHED for it / that’s what crucifixion is</a:t>
            </a:r>
          </a:p>
          <a:p>
            <a:endParaRPr lang="en-US" sz="1400" baseline="0" dirty="0"/>
          </a:p>
          <a:p>
            <a:pPr marL="171450" indent="-171450">
              <a:buFontTx/>
              <a:buChar char="-"/>
            </a:pPr>
            <a:r>
              <a:rPr lang="en-US" sz="1400" baseline="0" dirty="0"/>
              <a:t>It wasn’t the blood loss – suffocation</a:t>
            </a:r>
          </a:p>
          <a:p>
            <a:pPr marL="171450" indent="-171450">
              <a:buFontTx/>
              <a:buChar char="-"/>
            </a:pPr>
            <a:r>
              <a:rPr lang="en-US" sz="1400" baseline="0" dirty="0"/>
              <a:t>The nails in his hands – excruciating</a:t>
            </a:r>
          </a:p>
          <a:p>
            <a:pPr marL="171450" indent="-171450">
              <a:buFontTx/>
              <a:buChar char="-"/>
            </a:pPr>
            <a:r>
              <a:rPr lang="en-US" sz="1400" baseline="0" dirty="0"/>
              <a:t>The nails in his bent legs – cruel</a:t>
            </a:r>
          </a:p>
          <a:p>
            <a:pPr marL="171450" indent="-171450">
              <a:buFontTx/>
              <a:buChar char="-"/>
            </a:pPr>
            <a:r>
              <a:rPr lang="en-US" sz="1400" baseline="0" dirty="0"/>
              <a:t>The </a:t>
            </a:r>
            <a:r>
              <a:rPr lang="en-US" sz="1400" u="sng" baseline="0" dirty="0"/>
              <a:t>crushing</a:t>
            </a:r>
            <a:r>
              <a:rPr lang="en-US" sz="1400" baseline="0" dirty="0"/>
              <a:t> of his lungs – deadly</a:t>
            </a:r>
          </a:p>
          <a:p>
            <a:pPr marL="0" indent="0">
              <a:buFontTx/>
              <a:buNone/>
            </a:pPr>
            <a:r>
              <a:rPr lang="en-US" sz="1400" baseline="0" dirty="0"/>
              <a:t>	- Muscles to breathe give out</a:t>
            </a:r>
          </a:p>
          <a:p>
            <a:pPr marL="0" indent="0">
              <a:buFontTx/>
              <a:buNone/>
            </a:pPr>
            <a:endParaRPr lang="en-US" sz="1400" baseline="0" dirty="0"/>
          </a:p>
          <a:p>
            <a:pPr marL="0" indent="0">
              <a:buFontTx/>
              <a:buNone/>
            </a:pPr>
            <a:r>
              <a:rPr lang="en-US" sz="1400" baseline="0" dirty="0"/>
              <a:t>SIX HOURS</a:t>
            </a:r>
          </a:p>
          <a:p>
            <a:pPr marL="0" indent="0">
              <a:buFontTx/>
              <a:buNone/>
            </a:pPr>
            <a:endParaRPr lang="en-US" sz="1400" baseline="0" dirty="0"/>
          </a:p>
          <a:p>
            <a:pPr marL="0" indent="0">
              <a:buFontTx/>
              <a:buNone/>
            </a:pPr>
            <a:r>
              <a:rPr lang="en-US" sz="1400" baseline="0" dirty="0"/>
              <a:t>He was crushed for OUR iniquities</a:t>
            </a:r>
          </a:p>
          <a:p>
            <a:pPr marL="0" indent="0">
              <a:buFontTx/>
              <a:buNone/>
            </a:pPr>
            <a:endParaRPr lang="en-US" sz="1400" baseline="0" dirty="0"/>
          </a:p>
          <a:p>
            <a:pPr marL="0" indent="0">
              <a:buFontTx/>
              <a:buNone/>
            </a:pPr>
            <a:r>
              <a:rPr lang="en-US" sz="1400" b="1" baseline="0" dirty="0"/>
              <a:t>Bible: Spirit &amp; breathe the same thing</a:t>
            </a:r>
          </a:p>
          <a:p>
            <a:pPr marL="0" indent="0">
              <a:buFontTx/>
              <a:buNone/>
            </a:pPr>
            <a:r>
              <a:rPr lang="en-US" sz="1400" baseline="0" dirty="0"/>
              <a:t>Picture is we are born with a sinful nature into a sinful world that crushes God’s spirit in us</a:t>
            </a:r>
          </a:p>
          <a:p>
            <a:pPr marL="0" indent="0">
              <a:buFontTx/>
              <a:buNone/>
            </a:pPr>
            <a:endParaRPr lang="en-US" sz="1400" baseline="0" dirty="0"/>
          </a:p>
          <a:p>
            <a:pPr marL="0" indent="0">
              <a:buFontTx/>
              <a:buNone/>
            </a:pPr>
            <a:r>
              <a:rPr lang="en-US" sz="1400" baseline="0" dirty="0"/>
              <a:t>Sometimes in our culture, people want to say </a:t>
            </a:r>
            <a:r>
              <a:rPr lang="en-US" sz="1400" b="1" baseline="0" dirty="0"/>
              <a:t>our sin is how we are born</a:t>
            </a:r>
          </a:p>
          <a:p>
            <a:pPr marL="0" indent="0">
              <a:buFontTx/>
              <a:buNone/>
            </a:pPr>
            <a:r>
              <a:rPr lang="en-US" sz="1400" baseline="0" dirty="0"/>
              <a:t>They argue some people are born this way. Some born that way.</a:t>
            </a:r>
          </a:p>
          <a:p>
            <a:pPr marL="0" indent="0">
              <a:buFontTx/>
              <a:buNone/>
            </a:pPr>
            <a:r>
              <a:rPr lang="en-US" sz="1400" baseline="0" dirty="0"/>
              <a:t>The Bible says – 100% of us are born the wrong way</a:t>
            </a:r>
          </a:p>
          <a:p>
            <a:pPr marL="0" indent="0">
              <a:buFontTx/>
              <a:buNone/>
            </a:pPr>
            <a:r>
              <a:rPr lang="en-US" sz="1400" baseline="0" dirty="0"/>
              <a:t>100% of us are born with a sinful nature</a:t>
            </a:r>
          </a:p>
          <a:p>
            <a:pPr marL="0" indent="0">
              <a:buFontTx/>
              <a:buNone/>
            </a:pPr>
            <a:r>
              <a:rPr lang="en-US" sz="1400" baseline="0" dirty="0"/>
              <a:t>That destroys what real love and real life are supposed to be</a:t>
            </a:r>
          </a:p>
          <a:p>
            <a:pPr marL="0" indent="0">
              <a:buFontTx/>
              <a:buNone/>
            </a:pPr>
            <a:endParaRPr lang="en-US" sz="1400" baseline="0" dirty="0"/>
          </a:p>
          <a:p>
            <a:pPr marL="0" indent="0">
              <a:buFontTx/>
              <a:buNone/>
            </a:pPr>
            <a:r>
              <a:rPr lang="en-US" sz="1400" baseline="0" dirty="0"/>
              <a:t>The bible says – the true spirit of god in us has been crushed by sin</a:t>
            </a:r>
          </a:p>
          <a:p>
            <a:pPr marL="0" indent="0">
              <a:buFontTx/>
              <a:buNone/>
            </a:pPr>
            <a:r>
              <a:rPr lang="en-US" sz="1400" baseline="0" dirty="0"/>
              <a:t>So when you say to yourself, I’ll never change</a:t>
            </a:r>
          </a:p>
          <a:p>
            <a:pPr marL="0" indent="0">
              <a:buFontTx/>
              <a:buNone/>
            </a:pPr>
            <a:r>
              <a:rPr lang="en-US" sz="1400" baseline="0" dirty="0"/>
              <a:t>When you say to yourself, there’s no use in trying</a:t>
            </a:r>
          </a:p>
          <a:p>
            <a:pPr marL="0" indent="0">
              <a:buFontTx/>
              <a:buNone/>
            </a:pPr>
            <a:r>
              <a:rPr lang="en-US" sz="1400" baseline="0" dirty="0"/>
              <a:t>When the world tells you there is no </a:t>
            </a:r>
            <a:r>
              <a:rPr lang="en-US" sz="1400" baseline="0" dirty="0" err="1"/>
              <a:t>hopr</a:t>
            </a:r>
            <a:endParaRPr lang="en-US" sz="1400" baseline="0" dirty="0"/>
          </a:p>
          <a:p>
            <a:pPr marL="0" indent="0">
              <a:buFontTx/>
              <a:buNone/>
            </a:pPr>
            <a:endParaRPr lang="en-US" sz="1400" baseline="0" dirty="0"/>
          </a:p>
          <a:p>
            <a:pPr marL="0" indent="0">
              <a:buFontTx/>
              <a:buNone/>
            </a:pPr>
            <a:r>
              <a:rPr lang="en-US" sz="1400" baseline="0" dirty="0"/>
              <a:t>You can say these words</a:t>
            </a:r>
          </a:p>
          <a:p>
            <a:pPr marL="0" indent="0">
              <a:buFontTx/>
              <a:buNone/>
            </a:pPr>
            <a:endParaRPr lang="en-US" baseline="0" dirty="0"/>
          </a:p>
          <a:p>
            <a:pPr marL="0" indent="0">
              <a:buFontTx/>
              <a:buNone/>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5010DBE-0E62-43F9-84F6-C9195CA54EFA}" type="slidenum">
              <a:rPr lang="en-US" smtClean="0"/>
              <a:t>13</a:t>
            </a:fld>
            <a:endParaRPr lang="en-US"/>
          </a:p>
        </p:txBody>
      </p:sp>
    </p:spTree>
    <p:extLst>
      <p:ext uri="{BB962C8B-B14F-4D97-AF65-F5344CB8AC3E}">
        <p14:creationId xmlns:p14="http://schemas.microsoft.com/office/powerpoint/2010/main" val="290177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Jesus</a:t>
            </a:r>
            <a:r>
              <a:rPr lang="en-US" sz="1400" baseline="0" dirty="0"/>
              <a:t> faced what crushes you – and rose again over it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You can too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Loud and clear to you today – THERE IS HOPE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By the grace of God you are more than who you have been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You are more!!!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Your marriage is more!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Your family is more!!!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Your future is more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Its not a nice thought – it’s a fact that this world can’t receive but can see in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5010DBE-0E62-43F9-84F6-C9195CA54EFA}" type="slidenum">
              <a:rPr lang="en-US" smtClean="0"/>
              <a:t>14</a:t>
            </a:fld>
            <a:endParaRPr lang="en-US"/>
          </a:p>
        </p:txBody>
      </p:sp>
    </p:spTree>
    <p:extLst>
      <p:ext uri="{BB962C8B-B14F-4D97-AF65-F5344CB8AC3E}">
        <p14:creationId xmlns:p14="http://schemas.microsoft.com/office/powerpoint/2010/main" val="484379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a:t>
            </a:r>
            <a:r>
              <a:rPr lang="en-US" sz="1400" baseline="0" dirty="0"/>
              <a:t> good news of Jesus</a:t>
            </a:r>
          </a:p>
          <a:p>
            <a:r>
              <a:rPr lang="en-US" sz="1400" baseline="0" dirty="0"/>
              <a:t>Is that he faced your enemy of guilt over what you have done</a:t>
            </a:r>
          </a:p>
          <a:p>
            <a:r>
              <a:rPr lang="en-US" sz="1400" baseline="0" dirty="0"/>
              <a:t>YOUR TRANSGRESSIONS</a:t>
            </a:r>
          </a:p>
          <a:p>
            <a:r>
              <a:rPr lang="en-US" sz="1400" baseline="0" dirty="0"/>
              <a:t>And he overcame it so you can too</a:t>
            </a:r>
          </a:p>
          <a:p>
            <a:endParaRPr lang="en-US" sz="1400" baseline="0" dirty="0"/>
          </a:p>
          <a:p>
            <a:r>
              <a:rPr lang="en-US" sz="1400" baseline="0" dirty="0"/>
              <a:t>He faced it on the cross and defeated by the Spirit – in the resurrection</a:t>
            </a:r>
          </a:p>
          <a:p>
            <a:endParaRPr lang="en-US" sz="1400" baseline="0" dirty="0"/>
          </a:p>
          <a:p>
            <a:r>
              <a:rPr lang="en-US" sz="1400" baseline="0" dirty="0"/>
              <a:t>We think of pierced – usually think nails</a:t>
            </a:r>
          </a:p>
          <a:p>
            <a:r>
              <a:rPr lang="en-US" sz="1400" baseline="0" dirty="0"/>
              <a:t>Only Bible use – SPEAR</a:t>
            </a:r>
          </a:p>
          <a:p>
            <a:endParaRPr lang="en-US" sz="1400" baseline="0" dirty="0"/>
          </a:p>
          <a:p>
            <a:r>
              <a:rPr lang="en-US" sz="1400" baseline="0" dirty="0"/>
              <a:t>We think spear – as a way to check that he was dead</a:t>
            </a:r>
          </a:p>
          <a:p>
            <a:r>
              <a:rPr lang="en-US" sz="1400" baseline="0" dirty="0"/>
              <a:t>No it was to insure he was dead</a:t>
            </a:r>
          </a:p>
          <a:p>
            <a:endParaRPr lang="en-US" sz="1400" baseline="0" dirty="0"/>
          </a:p>
          <a:p>
            <a:pPr marL="171450" indent="-171450">
              <a:buFontTx/>
              <a:buChar char="-"/>
            </a:pPr>
            <a:r>
              <a:rPr lang="en-US" sz="1400" baseline="0" dirty="0"/>
              <a:t>Spear up and under the ribs to the heart</a:t>
            </a:r>
          </a:p>
          <a:p>
            <a:pPr marL="171450" indent="-171450">
              <a:buFontTx/>
              <a:buChar char="-"/>
            </a:pPr>
            <a:r>
              <a:rPr lang="en-US" sz="1400" baseline="0" dirty="0"/>
              <a:t>To a heart that was under so much stress</a:t>
            </a:r>
          </a:p>
          <a:p>
            <a:pPr marL="171450" indent="-171450">
              <a:buFontTx/>
              <a:buChar char="-"/>
            </a:pPr>
            <a:r>
              <a:rPr lang="en-US" sz="1400" baseline="0" dirty="0"/>
              <a:t>That water built up on it, overwhelmed it, ruptured it </a:t>
            </a:r>
          </a:p>
          <a:p>
            <a:pPr marL="171450" indent="-171450">
              <a:buFontTx/>
              <a:buChar char="-"/>
            </a:pPr>
            <a:endParaRPr lang="en-US" sz="1400" baseline="0" dirty="0"/>
          </a:p>
          <a:p>
            <a:pPr marL="0" indent="0">
              <a:buFontTx/>
              <a:buNone/>
            </a:pPr>
            <a:r>
              <a:rPr lang="en-US" sz="1400" baseline="0" dirty="0"/>
              <a:t>Jesus literally died of a broken heart</a:t>
            </a:r>
          </a:p>
          <a:p>
            <a:pPr marL="0" indent="0">
              <a:buFontTx/>
              <a:buNone/>
            </a:pPr>
            <a:r>
              <a:rPr lang="en-US" sz="1400" baseline="0" dirty="0"/>
              <a:t>It wasn’t the suffering, the pressure, the crushing</a:t>
            </a:r>
          </a:p>
          <a:p>
            <a:pPr marL="0" indent="0">
              <a:buFontTx/>
              <a:buNone/>
            </a:pPr>
            <a:r>
              <a:rPr lang="en-US" sz="1400" baseline="0" dirty="0"/>
              <a:t>It was that sin kept him from you</a:t>
            </a:r>
          </a:p>
          <a:p>
            <a:pPr marL="0" indent="0">
              <a:buFontTx/>
              <a:buNone/>
            </a:pPr>
            <a:r>
              <a:rPr lang="en-US" sz="1400" baseline="0" dirty="0"/>
              <a:t>It was a broken heart</a:t>
            </a:r>
          </a:p>
          <a:p>
            <a:pPr marL="0" indent="0">
              <a:buFontTx/>
              <a:buNone/>
            </a:pPr>
            <a:endParaRPr lang="en-US" sz="1400" baseline="0" dirty="0"/>
          </a:p>
          <a:p>
            <a:pPr marL="0" indent="0">
              <a:buFontTx/>
              <a:buNone/>
            </a:pPr>
            <a:r>
              <a:rPr lang="en-US" sz="1400" baseline="0" dirty="0"/>
              <a:t>His heart stopped so yours could start</a:t>
            </a:r>
          </a:p>
          <a:p>
            <a:pPr marL="0" indent="0">
              <a:buFontTx/>
              <a:buNone/>
            </a:pPr>
            <a:endParaRPr lang="en-US" sz="1400" baseline="0" dirty="0"/>
          </a:p>
          <a:p>
            <a:pPr marL="171450" indent="-171450">
              <a:buFontTx/>
              <a:buChar char="-"/>
            </a:pPr>
            <a:r>
              <a:rPr lang="en-US" sz="1400" baseline="0" dirty="0"/>
              <a:t>And medical doctors will tell you – one of t</a:t>
            </a:r>
            <a:endParaRPr lang="en-US" sz="1400" dirty="0"/>
          </a:p>
        </p:txBody>
      </p:sp>
      <p:sp>
        <p:nvSpPr>
          <p:cNvPr id="4" name="Slide Number Placeholder 3"/>
          <p:cNvSpPr>
            <a:spLocks noGrp="1"/>
          </p:cNvSpPr>
          <p:nvPr>
            <p:ph type="sldNum" sz="quarter" idx="10"/>
          </p:nvPr>
        </p:nvSpPr>
        <p:spPr/>
        <p:txBody>
          <a:bodyPr/>
          <a:lstStyle/>
          <a:p>
            <a:fld id="{95010DBE-0E62-43F9-84F6-C9195CA54EFA}" type="slidenum">
              <a:rPr lang="en-US" smtClean="0"/>
              <a:t>15</a:t>
            </a:fld>
            <a:endParaRPr lang="en-US"/>
          </a:p>
        </p:txBody>
      </p:sp>
    </p:spTree>
    <p:extLst>
      <p:ext uri="{BB962C8B-B14F-4D97-AF65-F5344CB8AC3E}">
        <p14:creationId xmlns:p14="http://schemas.microsoft.com/office/powerpoint/2010/main" val="1442080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We</a:t>
            </a:r>
            <a:r>
              <a:rPr lang="en-US" sz="1400" baseline="0" dirty="0"/>
              <a:t> all have sin that has destroyed our relationships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That have left us with guilt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That caused our heart to become like stone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Jesus faced your worst guilt – forgiven</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Faced your enemies – and said start again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Saw your heart,, stopped his so yours could start again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Can’t think of a better person to show you that then my daughter Kate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The one who the doctors said shouldn’t breathe again</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But who, nine weeks later – found no bubble, no problems, just good news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5010DBE-0E62-43F9-84F6-C9195CA54EFA}" type="slidenum">
              <a:rPr lang="en-US" smtClean="0"/>
              <a:t>16</a:t>
            </a:fld>
            <a:endParaRPr lang="en-US"/>
          </a:p>
        </p:txBody>
      </p:sp>
    </p:spTree>
    <p:extLst>
      <p:ext uri="{BB962C8B-B14F-4D97-AF65-F5344CB8AC3E}">
        <p14:creationId xmlns:p14="http://schemas.microsoft.com/office/powerpoint/2010/main" val="603748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10DBE-0E62-43F9-84F6-C9195CA54EFA}" type="slidenum">
              <a:rPr lang="en-US" smtClean="0"/>
              <a:t>17</a:t>
            </a:fld>
            <a:endParaRPr lang="en-US"/>
          </a:p>
        </p:txBody>
      </p:sp>
    </p:spTree>
    <p:extLst>
      <p:ext uri="{BB962C8B-B14F-4D97-AF65-F5344CB8AC3E}">
        <p14:creationId xmlns:p14="http://schemas.microsoft.com/office/powerpoint/2010/main" val="757279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On the cross Jesus faced your greatest enemies</a:t>
            </a:r>
          </a:p>
          <a:p>
            <a:r>
              <a:rPr lang="en-US" sz="1400" dirty="0"/>
              <a:t>Those</a:t>
            </a:r>
            <a:r>
              <a:rPr lang="en-US" sz="1400" baseline="0" dirty="0"/>
              <a:t> enemies thought they defeated him</a:t>
            </a:r>
          </a:p>
          <a:p>
            <a:r>
              <a:rPr lang="en-US" sz="1400" baseline="0" dirty="0"/>
              <a:t>They thought they placed him where they wanted him</a:t>
            </a:r>
          </a:p>
          <a:p>
            <a:endParaRPr lang="en-US" sz="1400" baseline="0" dirty="0"/>
          </a:p>
          <a:p>
            <a:r>
              <a:rPr lang="en-US" sz="1400" baseline="0" dirty="0"/>
              <a:t>The resurrection is the shout – victory</a:t>
            </a:r>
          </a:p>
          <a:p>
            <a:r>
              <a:rPr lang="en-US" sz="1400" baseline="0" dirty="0"/>
              <a:t>You don’t have to stay where your enemies have placed you</a:t>
            </a:r>
          </a:p>
          <a:p>
            <a:endParaRPr lang="en-US" sz="1400" baseline="0" dirty="0"/>
          </a:p>
          <a:p>
            <a:r>
              <a:rPr lang="en-US" sz="1400" baseline="0" dirty="0"/>
              <a:t>You have a promise – a promise of a new heart and new spirit</a:t>
            </a:r>
          </a:p>
          <a:p>
            <a:endParaRPr lang="en-US" dirty="0"/>
          </a:p>
        </p:txBody>
      </p:sp>
      <p:sp>
        <p:nvSpPr>
          <p:cNvPr id="4" name="Slide Number Placeholder 3"/>
          <p:cNvSpPr>
            <a:spLocks noGrp="1"/>
          </p:cNvSpPr>
          <p:nvPr>
            <p:ph type="sldNum" sz="quarter" idx="10"/>
          </p:nvPr>
        </p:nvSpPr>
        <p:spPr/>
        <p:txBody>
          <a:bodyPr/>
          <a:lstStyle/>
          <a:p>
            <a:fld id="{95010DBE-0E62-43F9-84F6-C9195CA54EFA}" type="slidenum">
              <a:rPr lang="en-US" smtClean="0"/>
              <a:t>18</a:t>
            </a:fld>
            <a:endParaRPr lang="en-US"/>
          </a:p>
        </p:txBody>
      </p:sp>
    </p:spTree>
    <p:extLst>
      <p:ext uri="{BB962C8B-B14F-4D97-AF65-F5344CB8AC3E}">
        <p14:creationId xmlns:p14="http://schemas.microsoft.com/office/powerpoint/2010/main" val="2868432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What is faith?</a:t>
            </a:r>
          </a:p>
        </p:txBody>
      </p:sp>
      <p:sp>
        <p:nvSpPr>
          <p:cNvPr id="4" name="Slide Number Placeholder 3"/>
          <p:cNvSpPr>
            <a:spLocks noGrp="1"/>
          </p:cNvSpPr>
          <p:nvPr>
            <p:ph type="sldNum" sz="quarter" idx="10"/>
          </p:nvPr>
        </p:nvSpPr>
        <p:spPr/>
        <p:txBody>
          <a:bodyPr/>
          <a:lstStyle/>
          <a:p>
            <a:fld id="{95010DBE-0E62-43F9-84F6-C9195CA54EFA}" type="slidenum">
              <a:rPr lang="en-US" smtClean="0"/>
              <a:t>19</a:t>
            </a:fld>
            <a:endParaRPr lang="en-US"/>
          </a:p>
        </p:txBody>
      </p:sp>
    </p:spTree>
    <p:extLst>
      <p:ext uri="{BB962C8B-B14F-4D97-AF65-F5344CB8AC3E}">
        <p14:creationId xmlns:p14="http://schemas.microsoft.com/office/powerpoint/2010/main" val="261557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Of course you could make it </a:t>
            </a:r>
            <a:r>
              <a:rPr lang="en-US" baseline="0" dirty="0"/>
              <a:t>new outfits</a:t>
            </a:r>
          </a:p>
          <a:p>
            <a:r>
              <a:rPr lang="en-US" baseline="0" dirty="0"/>
              <a:t>And family photos with the </a:t>
            </a:r>
            <a:r>
              <a:rPr lang="en-US" baseline="0" dirty="0" err="1"/>
              <a:t>easter</a:t>
            </a:r>
            <a:r>
              <a:rPr lang="en-US" baseline="0" dirty="0"/>
              <a:t> bunny</a:t>
            </a:r>
          </a:p>
          <a:p>
            <a:r>
              <a:rPr lang="en-US" baseline="0" dirty="0"/>
              <a:t>But then again . . . </a:t>
            </a:r>
            <a:endParaRPr lang="en-US" dirty="0"/>
          </a:p>
        </p:txBody>
      </p:sp>
      <p:sp>
        <p:nvSpPr>
          <p:cNvPr id="4" name="Slide Number Placeholder 3"/>
          <p:cNvSpPr>
            <a:spLocks noGrp="1"/>
          </p:cNvSpPr>
          <p:nvPr>
            <p:ph type="sldNum" sz="quarter" idx="10"/>
          </p:nvPr>
        </p:nvSpPr>
        <p:spPr/>
        <p:txBody>
          <a:bodyPr/>
          <a:lstStyle/>
          <a:p>
            <a:fld id="{95010DBE-0E62-43F9-84F6-C9195CA54EFA}" type="slidenum">
              <a:rPr lang="en-US" smtClean="0"/>
              <a:t>2</a:t>
            </a:fld>
            <a:endParaRPr lang="en-US"/>
          </a:p>
        </p:txBody>
      </p:sp>
    </p:spTree>
    <p:extLst>
      <p:ext uri="{BB962C8B-B14F-4D97-AF65-F5344CB8AC3E}">
        <p14:creationId xmlns:p14="http://schemas.microsoft.com/office/powerpoint/2010/main" val="680140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Blondin</a:t>
            </a:r>
            <a:endParaRPr lang="en-US" baseline="0" dirty="0"/>
          </a:p>
          <a:p>
            <a:endParaRPr lang="en-US" dirty="0"/>
          </a:p>
        </p:txBody>
      </p:sp>
      <p:sp>
        <p:nvSpPr>
          <p:cNvPr id="4" name="Slide Number Placeholder 3"/>
          <p:cNvSpPr>
            <a:spLocks noGrp="1"/>
          </p:cNvSpPr>
          <p:nvPr>
            <p:ph type="sldNum" sz="quarter" idx="10"/>
          </p:nvPr>
        </p:nvSpPr>
        <p:spPr/>
        <p:txBody>
          <a:bodyPr/>
          <a:lstStyle/>
          <a:p>
            <a:fld id="{95010DBE-0E62-43F9-84F6-C9195CA54EFA}" type="slidenum">
              <a:rPr lang="en-US" smtClean="0"/>
              <a:t>20</a:t>
            </a:fld>
            <a:endParaRPr lang="en-US"/>
          </a:p>
        </p:txBody>
      </p:sp>
    </p:spTree>
    <p:extLst>
      <p:ext uri="{BB962C8B-B14F-4D97-AF65-F5344CB8AC3E}">
        <p14:creationId xmlns:p14="http://schemas.microsoft.com/office/powerpoint/2010/main" val="2833937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Renew </a:t>
            </a:r>
            <a:r>
              <a:rPr lang="en-US" dirty="0" err="1"/>
              <a:t>ur</a:t>
            </a:r>
            <a:r>
              <a:rPr lang="en-US" dirty="0"/>
              <a:t> faith in his victory or begin for the first time</a:t>
            </a:r>
          </a:p>
        </p:txBody>
      </p:sp>
      <p:sp>
        <p:nvSpPr>
          <p:cNvPr id="4" name="Slide Number Placeholder 3"/>
          <p:cNvSpPr>
            <a:spLocks noGrp="1"/>
          </p:cNvSpPr>
          <p:nvPr>
            <p:ph type="sldNum" sz="quarter" idx="10"/>
          </p:nvPr>
        </p:nvSpPr>
        <p:spPr/>
        <p:txBody>
          <a:bodyPr/>
          <a:lstStyle/>
          <a:p>
            <a:fld id="{95010DBE-0E62-43F9-84F6-C9195CA54EFA}" type="slidenum">
              <a:rPr lang="en-US" smtClean="0"/>
              <a:t>21</a:t>
            </a:fld>
            <a:endParaRPr lang="en-US"/>
          </a:p>
        </p:txBody>
      </p:sp>
    </p:spTree>
    <p:extLst>
      <p:ext uri="{BB962C8B-B14F-4D97-AF65-F5344CB8AC3E}">
        <p14:creationId xmlns:p14="http://schemas.microsoft.com/office/powerpoint/2010/main" val="1500087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who did it in service before</a:t>
            </a:r>
          </a:p>
        </p:txBody>
      </p:sp>
      <p:sp>
        <p:nvSpPr>
          <p:cNvPr id="4" name="Slide Number Placeholder 3"/>
          <p:cNvSpPr>
            <a:spLocks noGrp="1"/>
          </p:cNvSpPr>
          <p:nvPr>
            <p:ph type="sldNum" sz="quarter" idx="10"/>
          </p:nvPr>
        </p:nvSpPr>
        <p:spPr/>
        <p:txBody>
          <a:bodyPr/>
          <a:lstStyle/>
          <a:p>
            <a:fld id="{95010DBE-0E62-43F9-84F6-C9195CA54EFA}" type="slidenum">
              <a:rPr lang="en-US" smtClean="0"/>
              <a:t>22</a:t>
            </a:fld>
            <a:endParaRPr lang="en-US"/>
          </a:p>
        </p:txBody>
      </p:sp>
    </p:spTree>
    <p:extLst>
      <p:ext uri="{BB962C8B-B14F-4D97-AF65-F5344CB8AC3E}">
        <p14:creationId xmlns:p14="http://schemas.microsoft.com/office/powerpoint/2010/main" val="3779207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10DBE-0E62-43F9-84F6-C9195CA54EFA}" type="slidenum">
              <a:rPr lang="en-US" smtClean="0"/>
              <a:t>23</a:t>
            </a:fld>
            <a:endParaRPr lang="en-US"/>
          </a:p>
        </p:txBody>
      </p:sp>
    </p:spTree>
    <p:extLst>
      <p:ext uri="{BB962C8B-B14F-4D97-AF65-F5344CB8AC3E}">
        <p14:creationId xmlns:p14="http://schemas.microsoft.com/office/powerpoint/2010/main" val="1606854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10DBE-0E62-43F9-84F6-C9195CA54EFA}" type="slidenum">
              <a:rPr lang="en-US" smtClean="0"/>
              <a:t>24</a:t>
            </a:fld>
            <a:endParaRPr lang="en-US"/>
          </a:p>
        </p:txBody>
      </p:sp>
    </p:spTree>
    <p:extLst>
      <p:ext uri="{BB962C8B-B14F-4D97-AF65-F5344CB8AC3E}">
        <p14:creationId xmlns:p14="http://schemas.microsoft.com/office/powerpoint/2010/main" val="930603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Let’s</a:t>
            </a:r>
            <a:r>
              <a:rPr lang="en-US" sz="1400" baseline="0" dirty="0"/>
              <a:t> take this time to not just celebrate it but let it in.</a:t>
            </a:r>
          </a:p>
          <a:p>
            <a:endParaRPr lang="en-US" sz="1400" baseline="0" dirty="0"/>
          </a:p>
          <a:p>
            <a:r>
              <a:rPr lang="en-US" sz="1400" baseline="0" dirty="0"/>
              <a:t>Pray</a:t>
            </a:r>
          </a:p>
          <a:p>
            <a:endParaRPr lang="en-US" sz="1400" baseline="0" dirty="0"/>
          </a:p>
          <a:p>
            <a:r>
              <a:rPr lang="en-US" sz="1400" baseline="0" dirty="0"/>
              <a:t>Lord, do this now / show your good news to hearts no matter how</a:t>
            </a:r>
          </a:p>
          <a:p>
            <a:r>
              <a:rPr lang="en-US" sz="1400" baseline="0" dirty="0"/>
              <a:t>Suffering, pressure, wickedness, or guilt have overpowered us</a:t>
            </a:r>
          </a:p>
          <a:p>
            <a:endParaRPr lang="en-US" sz="1400" baseline="0" dirty="0"/>
          </a:p>
          <a:p>
            <a:r>
              <a:rPr lang="en-US" sz="1400" baseline="0" dirty="0"/>
              <a:t>Set people free today – to live in your new life and victory</a:t>
            </a:r>
          </a:p>
          <a:p>
            <a:endParaRPr lang="en-US" sz="1400" baseline="0" dirty="0"/>
          </a:p>
          <a:p>
            <a:r>
              <a:rPr lang="en-US" sz="1400" baseline="0" dirty="0"/>
              <a:t>You’re going to make that decision – </a:t>
            </a:r>
          </a:p>
          <a:p>
            <a:r>
              <a:rPr lang="en-US" sz="1400" baseline="0" dirty="0"/>
              <a:t>Honest: God, yourself, one other</a:t>
            </a:r>
          </a:p>
          <a:p>
            <a:endParaRPr lang="en-US" sz="1400" baseline="0" dirty="0"/>
          </a:p>
          <a:p>
            <a:r>
              <a:rPr lang="en-US" sz="1400" baseline="0" dirty="0"/>
              <a:t>Celebrate</a:t>
            </a:r>
          </a:p>
          <a:p>
            <a:endParaRPr lang="en-US" sz="1400" baseline="0" dirty="0"/>
          </a:p>
          <a:p>
            <a:r>
              <a:rPr lang="en-US" sz="1400" baseline="0" dirty="0"/>
              <a:t>If you are believer – new victory today</a:t>
            </a:r>
          </a:p>
          <a:p>
            <a:endParaRPr lang="en-US" sz="1400" baseline="0" dirty="0"/>
          </a:p>
          <a:p>
            <a:r>
              <a:rPr lang="en-US" sz="1400" baseline="0" dirty="0"/>
              <a:t>But let’s not stop there – let’s believe for the resurrection to change </a:t>
            </a:r>
            <a:r>
              <a:rPr lang="en-US" sz="1400" baseline="0" dirty="0" err="1"/>
              <a:t>circumstancecs</a:t>
            </a:r>
            <a:r>
              <a:rPr lang="en-US" sz="1400" baseline="0" dirty="0"/>
              <a:t> today</a:t>
            </a:r>
          </a:p>
          <a:p>
            <a:endParaRPr lang="en-US" sz="1400" baseline="0" dirty="0"/>
          </a:p>
          <a:p>
            <a:r>
              <a:rPr lang="en-US" sz="1400" baseline="0" dirty="0"/>
              <a:t>Call up / Donna &amp; Don Magee</a:t>
            </a:r>
          </a:p>
          <a:p>
            <a:endParaRPr lang="en-US" sz="1400" baseline="0" dirty="0"/>
          </a:p>
          <a:p>
            <a:r>
              <a:rPr lang="en-US" sz="1400" baseline="0" dirty="0"/>
              <a:t>Call up / Jamal (Sabrina) Riley, Director of Chester Y</a:t>
            </a:r>
          </a:p>
          <a:p>
            <a:endParaRPr lang="en-US" sz="1400" baseline="0" dirty="0"/>
          </a:p>
          <a:p>
            <a:r>
              <a:rPr lang="en-US" sz="1400" baseline="0" dirty="0"/>
              <a:t>Call up / Brittney &amp; Mary – Director &amp; Community leader</a:t>
            </a:r>
            <a:endParaRPr lang="en-US" sz="1400" dirty="0"/>
          </a:p>
        </p:txBody>
      </p:sp>
      <p:sp>
        <p:nvSpPr>
          <p:cNvPr id="4" name="Slide Number Placeholder 3"/>
          <p:cNvSpPr>
            <a:spLocks noGrp="1"/>
          </p:cNvSpPr>
          <p:nvPr>
            <p:ph type="sldNum" sz="quarter" idx="10"/>
          </p:nvPr>
        </p:nvSpPr>
        <p:spPr/>
        <p:txBody>
          <a:bodyPr/>
          <a:lstStyle/>
          <a:p>
            <a:fld id="{95010DBE-0E62-43F9-84F6-C9195CA54EFA}" type="slidenum">
              <a:rPr lang="en-US" smtClean="0"/>
              <a:t>25</a:t>
            </a:fld>
            <a:endParaRPr lang="en-US"/>
          </a:p>
        </p:txBody>
      </p:sp>
    </p:spTree>
    <p:extLst>
      <p:ext uri="{BB962C8B-B14F-4D97-AF65-F5344CB8AC3E}">
        <p14:creationId xmlns:p14="http://schemas.microsoft.com/office/powerpoint/2010/main" val="149122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Especially if he’s creepy</a:t>
            </a:r>
          </a:p>
          <a:p>
            <a:endParaRPr lang="en-US" dirty="0"/>
          </a:p>
          <a:p>
            <a:r>
              <a:rPr lang="en-US" dirty="0"/>
              <a:t>Well we could also celebrate </a:t>
            </a:r>
            <a:r>
              <a:rPr lang="en-US" dirty="0" err="1"/>
              <a:t>easter</a:t>
            </a:r>
            <a:r>
              <a:rPr lang="en-US" dirty="0"/>
              <a:t> because of the candy</a:t>
            </a:r>
          </a:p>
          <a:p>
            <a:endParaRPr lang="en-US" dirty="0"/>
          </a:p>
          <a:p>
            <a:r>
              <a:rPr lang="en-US" dirty="0"/>
              <a:t>[change slide]</a:t>
            </a:r>
          </a:p>
        </p:txBody>
      </p:sp>
      <p:sp>
        <p:nvSpPr>
          <p:cNvPr id="4" name="Slide Number Placeholder 3"/>
          <p:cNvSpPr>
            <a:spLocks noGrp="1"/>
          </p:cNvSpPr>
          <p:nvPr>
            <p:ph type="sldNum" sz="quarter" idx="10"/>
          </p:nvPr>
        </p:nvSpPr>
        <p:spPr/>
        <p:txBody>
          <a:bodyPr/>
          <a:lstStyle/>
          <a:p>
            <a:fld id="{95010DBE-0E62-43F9-84F6-C9195CA54EFA}" type="slidenum">
              <a:rPr lang="en-US" smtClean="0"/>
              <a:t>3</a:t>
            </a:fld>
            <a:endParaRPr lang="en-US"/>
          </a:p>
        </p:txBody>
      </p:sp>
    </p:spTree>
    <p:extLst>
      <p:ext uri="{BB962C8B-B14F-4D97-AF65-F5344CB8AC3E}">
        <p14:creationId xmlns:p14="http://schemas.microsoft.com/office/powerpoint/2010/main" val="1406855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Who doesn’t want an chocolate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easter</a:t>
            </a:r>
            <a:r>
              <a:rPr lang="en-US" sz="1200" kern="1200" baseline="0" dirty="0">
                <a:solidFill>
                  <a:schemeClr val="tx1"/>
                </a:solidFill>
                <a:effectLst/>
                <a:latin typeface="+mn-lt"/>
                <a:ea typeface="+mn-ea"/>
                <a:cs typeface="+mn-cs"/>
              </a:rPr>
              <a:t> egg that ways over a thousand pounds</a:t>
            </a:r>
          </a:p>
          <a:p>
            <a:r>
              <a:rPr lang="en-US" sz="1200" kern="1200" baseline="0" dirty="0">
                <a:solidFill>
                  <a:schemeClr val="tx1"/>
                </a:solidFill>
                <a:effectLst/>
                <a:latin typeface="+mn-lt"/>
                <a:ea typeface="+mn-ea"/>
                <a:cs typeface="+mn-cs"/>
              </a:rPr>
              <a:t>Or </a:t>
            </a:r>
          </a:p>
          <a:p>
            <a:endParaRPr lang="en-US" dirty="0"/>
          </a:p>
        </p:txBody>
      </p:sp>
      <p:sp>
        <p:nvSpPr>
          <p:cNvPr id="4" name="Slide Number Placeholder 3"/>
          <p:cNvSpPr>
            <a:spLocks noGrp="1"/>
          </p:cNvSpPr>
          <p:nvPr>
            <p:ph type="sldNum" sz="quarter" idx="10"/>
          </p:nvPr>
        </p:nvSpPr>
        <p:spPr/>
        <p:txBody>
          <a:bodyPr/>
          <a:lstStyle/>
          <a:p>
            <a:fld id="{95010DBE-0E62-43F9-84F6-C9195CA54EFA}" type="slidenum">
              <a:rPr lang="en-US" smtClean="0"/>
              <a:t>4</a:t>
            </a:fld>
            <a:endParaRPr lang="en-US"/>
          </a:p>
        </p:txBody>
      </p:sp>
    </p:spTree>
    <p:extLst>
      <p:ext uri="{BB962C8B-B14F-4D97-AF65-F5344CB8AC3E}">
        <p14:creationId xmlns:p14="http://schemas.microsoft.com/office/powerpoint/2010/main" val="334828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Or These famous Just Born Peeps - Easter chicks </a:t>
            </a:r>
          </a:p>
          <a:p>
            <a:r>
              <a:rPr lang="en-US" sz="1200" kern="1200" baseline="0" dirty="0">
                <a:solidFill>
                  <a:schemeClr val="tx1"/>
                </a:solidFill>
                <a:effectLst/>
                <a:latin typeface="+mn-lt"/>
                <a:ea typeface="+mn-ea"/>
                <a:cs typeface="+mn-cs"/>
              </a:rPr>
              <a:t>Which have enough sugar in them to almost literally raise the dead</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a lot of reasons</a:t>
            </a:r>
            <a:r>
              <a:rPr lang="en-US" sz="1200" kern="1200" baseline="0" dirty="0">
                <a:solidFill>
                  <a:schemeClr val="tx1"/>
                </a:solidFill>
                <a:effectLst/>
                <a:latin typeface="+mn-lt"/>
                <a:ea typeface="+mn-ea"/>
                <a:cs typeface="+mn-cs"/>
              </a:rPr>
              <a:t> to celebrate </a:t>
            </a:r>
            <a:r>
              <a:rPr lang="en-US" sz="1200" kern="1200" baseline="0" dirty="0" err="1">
                <a:solidFill>
                  <a:schemeClr val="tx1"/>
                </a:solidFill>
                <a:effectLst/>
                <a:latin typeface="+mn-lt"/>
                <a:ea typeface="+mn-ea"/>
                <a:cs typeface="+mn-cs"/>
              </a:rPr>
              <a:t>easter</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010DBE-0E62-43F9-84F6-C9195CA54EFA}" type="slidenum">
              <a:rPr lang="en-US" smtClean="0"/>
              <a:t>5</a:t>
            </a:fld>
            <a:endParaRPr lang="en-US"/>
          </a:p>
        </p:txBody>
      </p:sp>
    </p:spTree>
    <p:extLst>
      <p:ext uri="{BB962C8B-B14F-4D97-AF65-F5344CB8AC3E}">
        <p14:creationId xmlns:p14="http://schemas.microsoft.com/office/powerpoint/2010/main" val="1188335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What the world</a:t>
            </a:r>
            <a:r>
              <a:rPr lang="en-US" sz="1400" kern="1200" baseline="0" dirty="0">
                <a:solidFill>
                  <a:schemeClr val="tx1"/>
                </a:solidFill>
                <a:effectLst/>
                <a:latin typeface="+mn-lt"/>
                <a:ea typeface="+mn-ea"/>
                <a:cs typeface="+mn-cs"/>
              </a:rPr>
              <a:t> calls Easter is really about this  </a:t>
            </a:r>
            <a:r>
              <a:rPr lang="en-US" sz="1400" b="1" kern="1200" baseline="0" dirty="0">
                <a:solidFill>
                  <a:schemeClr val="tx1"/>
                </a:solidFill>
                <a:effectLst/>
                <a:latin typeface="+mn-lt"/>
                <a:ea typeface="+mn-ea"/>
                <a:cs typeface="+mn-cs"/>
              </a:rPr>
              <a:t>[slide]</a:t>
            </a:r>
          </a:p>
          <a:p>
            <a:endParaRPr lang="en-US" sz="1400" kern="1200" baseline="0" dirty="0">
              <a:solidFill>
                <a:schemeClr val="tx1"/>
              </a:solidFill>
              <a:effectLst/>
              <a:latin typeface="+mn-lt"/>
              <a:ea typeface="+mn-ea"/>
              <a:cs typeface="+mn-cs"/>
            </a:endParaRPr>
          </a:p>
          <a:p>
            <a:r>
              <a:rPr lang="en-US" sz="1400" kern="1200" baseline="0" dirty="0">
                <a:solidFill>
                  <a:schemeClr val="tx1"/>
                </a:solidFill>
                <a:effectLst/>
                <a:latin typeface="+mn-lt"/>
                <a:ea typeface="+mn-ea"/>
                <a:cs typeface="+mn-cs"/>
              </a:rPr>
              <a:t>And more than something to celebrate one day a year</a:t>
            </a:r>
          </a:p>
          <a:p>
            <a:r>
              <a:rPr lang="en-US" sz="1400" kern="1200" baseline="0" dirty="0">
                <a:solidFill>
                  <a:schemeClr val="tx1"/>
                </a:solidFill>
                <a:effectLst/>
                <a:latin typeface="+mn-lt"/>
                <a:ea typeface="+mn-ea"/>
                <a:cs typeface="+mn-cs"/>
              </a:rPr>
              <a:t>Its something that we </a:t>
            </a:r>
            <a:r>
              <a:rPr lang="en-US" sz="1400" b="1" kern="1200" baseline="0" dirty="0">
                <a:solidFill>
                  <a:schemeClr val="tx1"/>
                </a:solidFill>
                <a:effectLst/>
                <a:latin typeface="+mn-lt"/>
                <a:ea typeface="+mn-ea"/>
                <a:cs typeface="+mn-cs"/>
              </a:rPr>
              <a:t>should change the way we look at life</a:t>
            </a:r>
          </a:p>
          <a:p>
            <a:r>
              <a:rPr lang="en-US" sz="1400" kern="1200" baseline="0" dirty="0">
                <a:solidFill>
                  <a:schemeClr val="tx1"/>
                </a:solidFill>
                <a:effectLst/>
                <a:latin typeface="+mn-lt"/>
                <a:ea typeface="+mn-ea"/>
                <a:cs typeface="+mn-cs"/>
              </a:rPr>
              <a:t>And the power of how we live every day of the year.</a:t>
            </a:r>
          </a:p>
          <a:p>
            <a:endParaRPr lang="en-US" sz="1400" kern="1200" baseline="0" dirty="0">
              <a:solidFill>
                <a:schemeClr val="tx1"/>
              </a:solidFill>
              <a:effectLst/>
              <a:latin typeface="+mn-lt"/>
              <a:ea typeface="+mn-ea"/>
              <a:cs typeface="+mn-cs"/>
            </a:endParaRPr>
          </a:p>
          <a:p>
            <a:r>
              <a:rPr lang="en-US" sz="1400" kern="1200" baseline="0" dirty="0">
                <a:solidFill>
                  <a:schemeClr val="tx1"/>
                </a:solidFill>
                <a:effectLst/>
                <a:latin typeface="+mn-lt"/>
                <a:ea typeface="+mn-ea"/>
                <a:cs typeface="+mn-cs"/>
              </a:rPr>
              <a:t>So read these Scriptures on the front of your handout with me</a:t>
            </a:r>
          </a:p>
          <a:p>
            <a:r>
              <a:rPr lang="en-US" sz="1400" kern="1200" baseline="0" dirty="0">
                <a:solidFill>
                  <a:schemeClr val="tx1"/>
                </a:solidFill>
                <a:effectLst/>
                <a:latin typeface="+mn-lt"/>
                <a:ea typeface="+mn-ea"/>
                <a:cs typeface="+mn-cs"/>
              </a:rPr>
              <a:t>And look why the resurrection is all about victory for us and this broken world</a:t>
            </a:r>
          </a:p>
          <a:p>
            <a:endParaRPr lang="en-US" sz="1400" kern="1200" baseline="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[Read</a:t>
            </a:r>
            <a:r>
              <a:rPr lang="en-US" sz="1400" b="1" kern="1200" baseline="0" dirty="0">
                <a:solidFill>
                  <a:schemeClr val="tx1"/>
                </a:solidFill>
                <a:effectLst/>
                <a:latin typeface="+mn-lt"/>
                <a:ea typeface="+mn-ea"/>
                <a:cs typeface="+mn-cs"/>
              </a:rPr>
              <a:t> Scriptures] / </a:t>
            </a:r>
            <a:r>
              <a:rPr lang="en-US" sz="1400" kern="1200" baseline="0" dirty="0">
                <a:solidFill>
                  <a:schemeClr val="tx1"/>
                </a:solidFill>
                <a:effectLst/>
                <a:latin typeface="+mn-lt"/>
                <a:ea typeface="+mn-ea"/>
                <a:cs typeface="+mn-cs"/>
              </a:rPr>
              <a:t>Say out loud the bold italicized words</a:t>
            </a:r>
          </a:p>
          <a:p>
            <a:endParaRPr lang="en-US" sz="14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[Prayer]</a:t>
            </a:r>
          </a:p>
          <a:p>
            <a:r>
              <a:rPr lang="en-US" sz="1400" kern="1200" dirty="0">
                <a:solidFill>
                  <a:schemeClr val="tx1"/>
                </a:solidFill>
                <a:effectLst/>
                <a:latin typeface="+mn-lt"/>
                <a:ea typeface="+mn-ea"/>
                <a:cs typeface="+mn-cs"/>
              </a:rPr>
              <a:t>Father in Heaven, in the middle of our broken and fearful world</a:t>
            </a:r>
          </a:p>
          <a:p>
            <a:r>
              <a:rPr lang="en-US" sz="1400" kern="1200" dirty="0">
                <a:solidFill>
                  <a:schemeClr val="tx1"/>
                </a:solidFill>
                <a:effectLst/>
                <a:latin typeface="+mn-lt"/>
                <a:ea typeface="+mn-ea"/>
                <a:cs typeface="+mn-cs"/>
              </a:rPr>
              <a:t>And in the middle of our busy and often stressed out lives</a:t>
            </a:r>
          </a:p>
          <a:p>
            <a:r>
              <a:rPr lang="en-US" sz="1400" kern="1200" dirty="0">
                <a:solidFill>
                  <a:schemeClr val="tx1"/>
                </a:solidFill>
                <a:effectLst/>
                <a:latin typeface="+mn-lt"/>
                <a:ea typeface="+mn-ea"/>
                <a:cs typeface="+mn-cs"/>
              </a:rPr>
              <a:t>Bring us the victory you have for everyone and over everything that would cause death in our lives.</a:t>
            </a:r>
          </a:p>
          <a:p>
            <a:r>
              <a:rPr lang="en-US" sz="1400" kern="1200" dirty="0">
                <a:solidFill>
                  <a:schemeClr val="tx1"/>
                </a:solidFill>
                <a:effectLst/>
                <a:latin typeface="+mn-lt"/>
                <a:ea typeface="+mn-ea"/>
                <a:cs typeface="+mn-cs"/>
              </a:rPr>
              <a:t>Let today be a day that we don’t just celebrate resurrection but experience it.</a:t>
            </a:r>
          </a:p>
          <a:p>
            <a:endParaRPr lang="en-US" dirty="0"/>
          </a:p>
          <a:p>
            <a:r>
              <a:rPr lang="en-US" sz="1400" dirty="0"/>
              <a:t>The resurrection is the good news we all long to here</a:t>
            </a:r>
          </a:p>
          <a:p>
            <a:r>
              <a:rPr lang="en-US" sz="1400" dirty="0"/>
              <a:t>Based</a:t>
            </a:r>
            <a:r>
              <a:rPr lang="en-US" sz="1400" baseline="0" dirty="0"/>
              <a:t> in the reality of pain and sin we all know exists in this world</a:t>
            </a:r>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fld id="{95010DBE-0E62-43F9-84F6-C9195CA54EFA}" type="slidenum">
              <a:rPr lang="en-US" smtClean="0"/>
              <a:t>6</a:t>
            </a:fld>
            <a:endParaRPr lang="en-US"/>
          </a:p>
        </p:txBody>
      </p:sp>
    </p:spTree>
    <p:extLst>
      <p:ext uri="{BB962C8B-B14F-4D97-AF65-F5344CB8AC3E}">
        <p14:creationId xmlns:p14="http://schemas.microsoft.com/office/powerpoint/2010/main" val="226827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a:t>
            </a:r>
            <a:r>
              <a:rPr lang="en-US" sz="1400" baseline="0" dirty="0"/>
              <a:t> is the good news</a:t>
            </a:r>
          </a:p>
          <a:p>
            <a:r>
              <a:rPr lang="en-US" sz="1400" baseline="0" dirty="0"/>
              <a:t>Why we celebrate</a:t>
            </a:r>
          </a:p>
          <a:p>
            <a:endParaRPr lang="en-US" sz="1400" baseline="0" dirty="0"/>
          </a:p>
          <a:p>
            <a:r>
              <a:rPr lang="en-US" sz="1400" baseline="0" dirty="0"/>
              <a:t>That every enemy of life that can destroy our lives</a:t>
            </a:r>
          </a:p>
          <a:p>
            <a:r>
              <a:rPr lang="en-US" sz="1400" baseline="0" dirty="0"/>
              <a:t>Jesus has faced and overcome</a:t>
            </a:r>
          </a:p>
          <a:p>
            <a:r>
              <a:rPr lang="en-US" sz="1400" baseline="0" dirty="0"/>
              <a:t>And the good news is – that victory can be ours</a:t>
            </a:r>
          </a:p>
          <a:p>
            <a:endParaRPr lang="en-US" sz="1400" baseline="0" dirty="0"/>
          </a:p>
          <a:p>
            <a:r>
              <a:rPr lang="en-US" sz="1400" baseline="0" dirty="0"/>
              <a:t>Last time you were waiting to hear good news?</a:t>
            </a:r>
          </a:p>
          <a:p>
            <a:endParaRPr lang="en-US" sz="1400" baseline="0" dirty="0"/>
          </a:p>
          <a:p>
            <a:r>
              <a:rPr lang="en-US" sz="1400" baseline="0" dirty="0"/>
              <a:t>High school</a:t>
            </a:r>
          </a:p>
          <a:p>
            <a:r>
              <a:rPr lang="en-US" sz="1400" baseline="0" dirty="0"/>
              <a:t>College job</a:t>
            </a:r>
          </a:p>
          <a:p>
            <a:r>
              <a:rPr lang="en-US" sz="1400" baseline="0" dirty="0"/>
              <a:t>Kate</a:t>
            </a:r>
          </a:p>
          <a:p>
            <a:endParaRPr lang="en-US" sz="1400" baseline="0" dirty="0"/>
          </a:p>
          <a:p>
            <a:r>
              <a:rPr lang="en-US" sz="1400" baseline="0" dirty="0"/>
              <a:t>When was the last time, you were desperate for good news</a:t>
            </a:r>
          </a:p>
          <a:p>
            <a:r>
              <a:rPr lang="en-US" sz="1400" baseline="0" dirty="0"/>
              <a:t>For news of victory instead of defeat.</a:t>
            </a:r>
          </a:p>
          <a:p>
            <a:endParaRPr lang="en-US" sz="1400" baseline="0" dirty="0"/>
          </a:p>
          <a:p>
            <a:r>
              <a:rPr lang="en-US" sz="1400" baseline="0" dirty="0"/>
              <a:t>Easter tells us</a:t>
            </a:r>
          </a:p>
          <a:p>
            <a:r>
              <a:rPr lang="en-US" sz="1400" baseline="0" dirty="0"/>
              <a:t>Jesus has faced everything enemy of this life</a:t>
            </a:r>
          </a:p>
          <a:p>
            <a:r>
              <a:rPr lang="en-US" sz="1400" baseline="0" dirty="0"/>
              <a:t>And wherever you feel defeated and discouraged – </a:t>
            </a:r>
          </a:p>
          <a:p>
            <a:r>
              <a:rPr lang="en-US" sz="1400" baseline="0" dirty="0" err="1"/>
              <a:t>Resurrcetion</a:t>
            </a:r>
            <a:r>
              <a:rPr lang="en-US" sz="1400" baseline="0" dirty="0"/>
              <a:t> victory can come!!!</a:t>
            </a:r>
          </a:p>
          <a:p>
            <a:endParaRPr lang="en-US" sz="1400" baseline="0" dirty="0"/>
          </a:p>
          <a:p>
            <a:r>
              <a:rPr lang="en-US" sz="1400" baseline="0" dirty="0"/>
              <a:t>So let’s look at the enemies faced at the cross and overcome at the resurrection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5010DBE-0E62-43F9-84F6-C9195CA54EFA}" type="slidenum">
              <a:rPr lang="en-US" smtClean="0"/>
              <a:t>7</a:t>
            </a:fld>
            <a:endParaRPr lang="en-US"/>
          </a:p>
        </p:txBody>
      </p:sp>
    </p:spTree>
    <p:extLst>
      <p:ext uri="{BB962C8B-B14F-4D97-AF65-F5344CB8AC3E}">
        <p14:creationId xmlns:p14="http://schemas.microsoft.com/office/powerpoint/2010/main" val="1924081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On the cross,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Jesus faced the greatest enemies of this life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and destroyed them for you and 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He won victories over the things</a:t>
            </a:r>
            <a:r>
              <a:rPr lang="en-US" sz="1400" kern="1200" baseline="0" dirty="0">
                <a:solidFill>
                  <a:schemeClr val="tx1"/>
                </a:solidFill>
                <a:effectLst/>
                <a:latin typeface="+mn-lt"/>
                <a:ea typeface="+mn-ea"/>
                <a:cs typeface="+mn-cs"/>
              </a:rPr>
              <a:t> that trouble you the most today</a:t>
            </a:r>
            <a:endParaRPr lang="en-US" sz="1400" kern="1200" dirty="0">
              <a:solidFill>
                <a:schemeClr val="tx1"/>
              </a:solidFill>
              <a:effectLst/>
              <a:latin typeface="+mn-lt"/>
              <a:ea typeface="+mn-ea"/>
              <a:cs typeface="+mn-cs"/>
            </a:endParaRPr>
          </a:p>
          <a:p>
            <a:endParaRPr lang="en-US" sz="1400" dirty="0"/>
          </a:p>
          <a:p>
            <a:r>
              <a:rPr lang="en-US" sz="1400" dirty="0"/>
              <a:t>Look</a:t>
            </a:r>
            <a:r>
              <a:rPr lang="en-US" sz="1400" baseline="0" dirty="0"/>
              <a:t> again at Isaiah 53:5</a:t>
            </a:r>
            <a:endParaRPr lang="en-US" sz="1400" dirty="0"/>
          </a:p>
          <a:p>
            <a:endParaRPr lang="en-US" dirty="0"/>
          </a:p>
        </p:txBody>
      </p:sp>
      <p:sp>
        <p:nvSpPr>
          <p:cNvPr id="4" name="Slide Number Placeholder 3"/>
          <p:cNvSpPr>
            <a:spLocks noGrp="1"/>
          </p:cNvSpPr>
          <p:nvPr>
            <p:ph type="sldNum" sz="quarter" idx="10"/>
          </p:nvPr>
        </p:nvSpPr>
        <p:spPr/>
        <p:txBody>
          <a:bodyPr/>
          <a:lstStyle/>
          <a:p>
            <a:fld id="{95010DBE-0E62-43F9-84F6-C9195CA54EFA}" type="slidenum">
              <a:rPr lang="en-US" smtClean="0"/>
              <a:t>8</a:t>
            </a:fld>
            <a:endParaRPr lang="en-US"/>
          </a:p>
        </p:txBody>
      </p:sp>
    </p:spTree>
    <p:extLst>
      <p:ext uri="{BB962C8B-B14F-4D97-AF65-F5344CB8AC3E}">
        <p14:creationId xmlns:p14="http://schemas.microsoft.com/office/powerpoint/2010/main" val="286367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On</a:t>
            </a:r>
            <a:r>
              <a:rPr lang="en-US" sz="1400" baseline="0" dirty="0"/>
              <a:t> the cross, Jesus faced suffering – overcame it by the Spirit</a:t>
            </a:r>
          </a:p>
          <a:p>
            <a:endParaRPr lang="en-US" sz="1400" baseline="0" dirty="0"/>
          </a:p>
          <a:p>
            <a:r>
              <a:rPr lang="en-US" sz="1400" baseline="0" dirty="0"/>
              <a:t>Jesus faced the enemy of suffering / at the resurrection had victory over it</a:t>
            </a:r>
          </a:p>
          <a:p>
            <a:endParaRPr lang="en-US" sz="1400" baseline="0" dirty="0"/>
          </a:p>
          <a:p>
            <a:r>
              <a:rPr lang="en-US" sz="1400" kern="1200" dirty="0">
                <a:solidFill>
                  <a:schemeClr val="tx1"/>
                </a:solidFill>
                <a:effectLst/>
                <a:latin typeface="+mn-lt"/>
                <a:ea typeface="+mn-ea"/>
                <a:cs typeface="+mn-cs"/>
              </a:rPr>
              <a:t>We read that one sentence – but can never really imagine the torture of his wounds</a:t>
            </a:r>
            <a:endParaRPr lang="en-US" sz="1400" dirty="0"/>
          </a:p>
        </p:txBody>
      </p:sp>
      <p:sp>
        <p:nvSpPr>
          <p:cNvPr id="4" name="Slide Number Placeholder 3"/>
          <p:cNvSpPr>
            <a:spLocks noGrp="1"/>
          </p:cNvSpPr>
          <p:nvPr>
            <p:ph type="sldNum" sz="quarter" idx="10"/>
          </p:nvPr>
        </p:nvSpPr>
        <p:spPr/>
        <p:txBody>
          <a:bodyPr/>
          <a:lstStyle/>
          <a:p>
            <a:fld id="{95010DBE-0E62-43F9-84F6-C9195CA54EFA}" type="slidenum">
              <a:rPr lang="en-US" smtClean="0"/>
              <a:t>9</a:t>
            </a:fld>
            <a:endParaRPr lang="en-US"/>
          </a:p>
        </p:txBody>
      </p:sp>
    </p:spTree>
    <p:extLst>
      <p:ext uri="{BB962C8B-B14F-4D97-AF65-F5344CB8AC3E}">
        <p14:creationId xmlns:p14="http://schemas.microsoft.com/office/powerpoint/2010/main" val="4050004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9258" y="305239"/>
            <a:ext cx="11654444" cy="959356"/>
          </a:xfrm>
        </p:spPr>
        <p:txBody>
          <a:bodyPr anchor="b"/>
          <a:lstStyle>
            <a:lvl1pPr algn="ctr">
              <a:defRPr sz="6600" baseline="0"/>
            </a:lvl1pPr>
          </a:lstStyle>
          <a:p>
            <a:r>
              <a:rPr lang="en-US" dirty="0"/>
              <a:t>Secondary Title – 66pt. Teal</a:t>
            </a:r>
          </a:p>
        </p:txBody>
      </p:sp>
      <p:sp>
        <p:nvSpPr>
          <p:cNvPr id="3" name="Subtitle 2"/>
          <p:cNvSpPr>
            <a:spLocks noGrp="1"/>
          </p:cNvSpPr>
          <p:nvPr>
            <p:ph type="subTitle" idx="1" hasCustomPrompt="1"/>
          </p:nvPr>
        </p:nvSpPr>
        <p:spPr>
          <a:xfrm>
            <a:off x="299258" y="1536970"/>
            <a:ext cx="11654444" cy="5113212"/>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540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Centered – 54pt. Dark Gray</a:t>
            </a:r>
          </a:p>
          <a:p>
            <a:r>
              <a:rPr lang="en-US" dirty="0"/>
              <a:t>Centered – 54pt. Dark Gray</a:t>
            </a:r>
          </a:p>
          <a:p>
            <a:endParaRPr lang="en-US" dirty="0"/>
          </a:p>
        </p:txBody>
      </p:sp>
    </p:spTree>
    <p:extLst>
      <p:ext uri="{BB962C8B-B14F-4D97-AF65-F5344CB8AC3E}">
        <p14:creationId xmlns:p14="http://schemas.microsoft.com/office/powerpoint/2010/main" val="123654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Master Title – 90pt.</a:t>
            </a:r>
          </a:p>
        </p:txBody>
      </p:sp>
      <p:sp>
        <p:nvSpPr>
          <p:cNvPr id="3" name="Content Placeholder 2"/>
          <p:cNvSpPr>
            <a:spLocks noGrp="1"/>
          </p:cNvSpPr>
          <p:nvPr>
            <p:ph idx="1" hasCustomPrompt="1"/>
          </p:nvPr>
        </p:nvSpPr>
        <p:spPr/>
        <p:txBody>
          <a:bodyPr/>
          <a:lstStyle>
            <a:lvl1pPr>
              <a:defRPr/>
            </a:lvl1pPr>
            <a:lvl2pPr>
              <a:defRPr/>
            </a:lvl2pPr>
            <a:lvl3pPr>
              <a:defRPr/>
            </a:lvl3pPr>
          </a:lstStyle>
          <a:p>
            <a:pPr lvl="0"/>
            <a:r>
              <a:rPr lang="en-US" dirty="0"/>
              <a:t>Myriad Pro – 66pt. Dark Gray</a:t>
            </a:r>
          </a:p>
          <a:p>
            <a:pPr lvl="1"/>
            <a:r>
              <a:rPr lang="en-US" dirty="0"/>
              <a:t>Myriad Pro – 60pt. Dark Gray</a:t>
            </a:r>
          </a:p>
          <a:p>
            <a:pPr lvl="2"/>
            <a:r>
              <a:rPr lang="en-US" dirty="0"/>
              <a:t>Myriad Pro – 54pt. Gold Accent</a:t>
            </a:r>
          </a:p>
        </p:txBody>
      </p:sp>
    </p:spTree>
    <p:extLst>
      <p:ext uri="{BB962C8B-B14F-4D97-AF65-F5344CB8AC3E}">
        <p14:creationId xmlns:p14="http://schemas.microsoft.com/office/powerpoint/2010/main" val="39749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a:t>
            </a:r>
          </a:p>
        </p:txBody>
      </p:sp>
      <p:sp>
        <p:nvSpPr>
          <p:cNvPr id="3" name="Content Placeholder 2"/>
          <p:cNvSpPr>
            <a:spLocks noGrp="1"/>
          </p:cNvSpPr>
          <p:nvPr>
            <p:ph idx="1" hasCustomPrompt="1"/>
          </p:nvPr>
        </p:nvSpPr>
        <p:spPr/>
        <p:txBody>
          <a:bodyPr/>
          <a:lstStyle>
            <a:lvl1pPr>
              <a:defRPr/>
            </a:lvl1pPr>
            <a:lvl2pPr>
              <a:defRPr/>
            </a:lvl2pPr>
            <a:lvl3pPr>
              <a:defRPr baseline="0"/>
            </a:lvl3pPr>
          </a:lstStyle>
          <a:p>
            <a:pPr lvl="0"/>
            <a:r>
              <a:rPr lang="en-US" dirty="0"/>
              <a:t>Myriad Pro – 66pt.</a:t>
            </a:r>
          </a:p>
          <a:p>
            <a:pPr lvl="1"/>
            <a:r>
              <a:rPr lang="en-US" dirty="0"/>
              <a:t>Myriad Pro – 60pt.</a:t>
            </a:r>
          </a:p>
          <a:p>
            <a:pPr lvl="2"/>
            <a:r>
              <a:rPr lang="en-US" dirty="0"/>
              <a:t>Do not go smaller than 54pt font.</a:t>
            </a:r>
          </a:p>
        </p:txBody>
      </p:sp>
    </p:spTree>
    <p:extLst>
      <p:ext uri="{BB962C8B-B14F-4D97-AF65-F5344CB8AC3E}">
        <p14:creationId xmlns:p14="http://schemas.microsoft.com/office/powerpoint/2010/main" val="24655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Secondary Slide </a:t>
            </a:r>
          </a:p>
        </p:txBody>
      </p:sp>
      <p:sp>
        <p:nvSpPr>
          <p:cNvPr id="3" name="Content Placeholder 2"/>
          <p:cNvSpPr>
            <a:spLocks noGrp="1"/>
          </p:cNvSpPr>
          <p:nvPr>
            <p:ph sz="half" idx="1" hasCustomPrompt="1"/>
          </p:nvPr>
        </p:nvSpPr>
        <p:spPr>
          <a:xfrm>
            <a:off x="332509" y="1825624"/>
            <a:ext cx="11604567" cy="4753595"/>
          </a:xfrm>
        </p:spPr>
        <p:txBody>
          <a:bodyPr/>
          <a:lstStyle>
            <a:lvl1pPr>
              <a:defRPr baseline="0"/>
            </a:lvl1pPr>
            <a:lvl2pPr marL="1314450" indent="-857250">
              <a:buFont typeface="Arial" charset="0"/>
              <a:buChar char="•"/>
              <a:defRPr>
                <a:solidFill>
                  <a:schemeClr val="accent4">
                    <a:lumMod val="75000"/>
                  </a:schemeClr>
                </a:solidFill>
              </a:defRPr>
            </a:lvl2pPr>
            <a:lvl3pPr>
              <a:defRPr/>
            </a:lvl3pPr>
          </a:lstStyle>
          <a:p>
            <a:pPr lvl="0"/>
            <a:r>
              <a:rPr lang="en-US" dirty="0"/>
              <a:t>Slide Option 2 – 66pt. </a:t>
            </a:r>
          </a:p>
          <a:p>
            <a:pPr lvl="1"/>
            <a:r>
              <a:rPr lang="en-US" dirty="0"/>
              <a:t>Level 2 – 60pt. Gold Accent</a:t>
            </a:r>
          </a:p>
          <a:p>
            <a:pPr lvl="2"/>
            <a:r>
              <a:rPr lang="en-US" dirty="0"/>
              <a:t>Third level – 54pt.</a:t>
            </a:r>
          </a:p>
        </p:txBody>
      </p:sp>
    </p:spTree>
    <p:extLst>
      <p:ext uri="{BB962C8B-B14F-4D97-AF65-F5344CB8AC3E}">
        <p14:creationId xmlns:p14="http://schemas.microsoft.com/office/powerpoint/2010/main" val="1269668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509" y="365125"/>
            <a:ext cx="11604567" cy="1325563"/>
          </a:xfrm>
          <a:prstGeom prst="rect">
            <a:avLst/>
          </a:prstGeom>
        </p:spPr>
        <p:txBody>
          <a:bodyPr vert="horz" lIns="91440" tIns="45720" rIns="91440" bIns="45720" rtlCol="0" anchor="ctr">
            <a:noAutofit/>
          </a:bodyPr>
          <a:lstStyle/>
          <a:p>
            <a:r>
              <a:rPr lang="en-US" dirty="0"/>
              <a:t>Title 90pt. – Dark Teal</a:t>
            </a:r>
          </a:p>
        </p:txBody>
      </p:sp>
      <p:sp>
        <p:nvSpPr>
          <p:cNvPr id="3" name="Text Placeholder 2"/>
          <p:cNvSpPr>
            <a:spLocks noGrp="1"/>
          </p:cNvSpPr>
          <p:nvPr>
            <p:ph type="body" idx="1"/>
          </p:nvPr>
        </p:nvSpPr>
        <p:spPr>
          <a:xfrm>
            <a:off x="332509" y="1825625"/>
            <a:ext cx="11604567" cy="4857808"/>
          </a:xfrm>
          <a:prstGeom prst="rect">
            <a:avLst/>
          </a:prstGeom>
        </p:spPr>
        <p:txBody>
          <a:bodyPr vert="horz" lIns="91440" tIns="45720" rIns="91440" bIns="45720" rtlCol="0">
            <a:noAutofit/>
          </a:bodyPr>
          <a:lstStyle/>
          <a:p>
            <a:pPr lvl="0"/>
            <a:r>
              <a:rPr lang="en-US" dirty="0"/>
              <a:t>Myriad Pro – 66pt. Dark Gray</a:t>
            </a:r>
          </a:p>
          <a:p>
            <a:pPr lvl="1"/>
            <a:r>
              <a:rPr lang="en-US" dirty="0"/>
              <a:t>Myriad Pro – 60pt. Dark Gray</a:t>
            </a:r>
          </a:p>
          <a:p>
            <a:pPr lvl="2"/>
            <a:r>
              <a:rPr lang="en-US" dirty="0"/>
              <a:t>Myriad Pro – 54pt. Gold Highlight</a:t>
            </a:r>
          </a:p>
        </p:txBody>
      </p:sp>
    </p:spTree>
    <p:extLst>
      <p:ext uri="{BB962C8B-B14F-4D97-AF65-F5344CB8AC3E}">
        <p14:creationId xmlns:p14="http://schemas.microsoft.com/office/powerpoint/2010/main" val="11681758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Lst>
  <p:txStyles>
    <p:titleStyle>
      <a:lvl1pPr algn="l" defTabSz="914400" rtl="0" eaLnBrk="1" latinLnBrk="0" hangingPunct="1">
        <a:lnSpc>
          <a:spcPct val="90000"/>
        </a:lnSpc>
        <a:spcBef>
          <a:spcPct val="0"/>
        </a:spcBef>
        <a:buNone/>
        <a:defRPr sz="9000" b="1" i="0" kern="1200" baseline="0">
          <a:solidFill>
            <a:srgbClr val="00423C"/>
          </a:solidFill>
          <a:latin typeface="Myriad Pro" charset="0"/>
          <a:ea typeface="Myriad Pro" charset="0"/>
          <a:cs typeface="Myriad Pro" charset="0"/>
        </a:defRPr>
      </a:lvl1pPr>
    </p:titleStyle>
    <p:bodyStyle>
      <a:lvl1pPr marL="228600" indent="-228600" algn="l" defTabSz="914400" rtl="0" eaLnBrk="1" latinLnBrk="0" hangingPunct="1">
        <a:lnSpc>
          <a:spcPct val="90000"/>
        </a:lnSpc>
        <a:spcBef>
          <a:spcPts val="1000"/>
        </a:spcBef>
        <a:buFont typeface="Arial"/>
        <a:buChar char="•"/>
        <a:defRPr sz="6600" b="0" i="0" kern="1200">
          <a:solidFill>
            <a:schemeClr val="tx1">
              <a:lumMod val="75000"/>
              <a:lumOff val="25000"/>
            </a:schemeClr>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6000" b="0" i="0" kern="1200">
          <a:solidFill>
            <a:schemeClr val="tx1">
              <a:lumMod val="75000"/>
              <a:lumOff val="25000"/>
            </a:schemeClr>
          </a:solidFill>
          <a:latin typeface="Myriad Pro" charset="0"/>
          <a:ea typeface="Myriad Pro" charset="0"/>
          <a:cs typeface="Myriad Pro" charset="0"/>
        </a:defRPr>
      </a:lvl2pPr>
      <a:lvl3pPr marL="1600200" marR="0" indent="-685800" algn="l" defTabSz="914400" rtl="0" eaLnBrk="1" fontAlgn="auto" latinLnBrk="0" hangingPunct="1">
        <a:lnSpc>
          <a:spcPct val="90000"/>
        </a:lnSpc>
        <a:spcBef>
          <a:spcPts val="500"/>
        </a:spcBef>
        <a:spcAft>
          <a:spcPts val="0"/>
        </a:spcAft>
        <a:buClrTx/>
        <a:buSzTx/>
        <a:buFont typeface="Arial" charset="0"/>
        <a:buChar char="•"/>
        <a:tabLst/>
        <a:defRPr sz="5400" b="0" i="0" kern="1200">
          <a:solidFill>
            <a:schemeClr val="accent4">
              <a:lumMod val="75000"/>
            </a:schemeClr>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4800" b="0" i="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4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130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59600"/>
            <a:ext cx="12192000" cy="3410187"/>
          </a:xfrm>
        </p:spPr>
        <p:txBody>
          <a:bodyPr>
            <a:noAutofit/>
          </a:bodyPr>
          <a:lstStyle/>
          <a:p>
            <a:pPr marL="0" indent="0">
              <a:buNone/>
            </a:pPr>
            <a:r>
              <a:rPr lang="en-US" sz="5300" i="1" dirty="0">
                <a:solidFill>
                  <a:schemeClr val="bg2">
                    <a:lumMod val="25000"/>
                  </a:schemeClr>
                </a:solidFill>
              </a:rPr>
              <a:t>  “by his wounds </a:t>
            </a:r>
            <a:r>
              <a:rPr lang="en-US" sz="5300" b="1" i="1" u="sng" dirty="0">
                <a:solidFill>
                  <a:schemeClr val="bg2">
                    <a:lumMod val="25000"/>
                  </a:schemeClr>
                </a:solidFill>
              </a:rPr>
              <a:t>we</a:t>
            </a:r>
            <a:r>
              <a:rPr lang="en-US" sz="5300" b="1" i="1" dirty="0">
                <a:solidFill>
                  <a:schemeClr val="bg2">
                    <a:lumMod val="25000"/>
                  </a:schemeClr>
                </a:solidFill>
              </a:rPr>
              <a:t> are healed</a:t>
            </a:r>
            <a:r>
              <a:rPr lang="en-US" sz="5300" i="1" dirty="0">
                <a:solidFill>
                  <a:schemeClr val="bg2">
                    <a:lumMod val="25000"/>
                  </a:schemeClr>
                </a:solidFill>
              </a:rPr>
              <a:t>”</a:t>
            </a:r>
          </a:p>
          <a:p>
            <a:pPr marL="0" indent="0">
              <a:buNone/>
            </a:pPr>
            <a:endParaRPr lang="en-US" sz="5300" i="1" dirty="0">
              <a:solidFill>
                <a:schemeClr val="bg2">
                  <a:lumMod val="25000"/>
                </a:schemeClr>
              </a:solidFill>
            </a:endParaRPr>
          </a:p>
          <a:p>
            <a:pPr marL="0" indent="0" algn="ctr">
              <a:buNone/>
            </a:pPr>
            <a:r>
              <a:rPr lang="en-US" sz="5300" i="1" dirty="0"/>
              <a:t>“But Pilate had Jesus flogged” </a:t>
            </a:r>
          </a:p>
          <a:p>
            <a:pPr marL="0" indent="0" algn="ctr">
              <a:buNone/>
            </a:pPr>
            <a:r>
              <a:rPr lang="en-US" sz="4000" i="1" dirty="0"/>
              <a:t>(Matthew 27:26)</a:t>
            </a:r>
          </a:p>
          <a:p>
            <a:pPr marL="0" indent="0">
              <a:buNone/>
            </a:pPr>
            <a:r>
              <a:rPr lang="en-US" dirty="0"/>
              <a:t> </a:t>
            </a:r>
          </a:p>
          <a:p>
            <a:pPr marL="0" indent="0">
              <a:buNone/>
            </a:pPr>
            <a:endParaRPr lang="en-US" sz="5300" i="1" dirty="0">
              <a:solidFill>
                <a:schemeClr val="bg2">
                  <a:lumMod val="25000"/>
                </a:schemeClr>
              </a:solidFill>
            </a:endParaRPr>
          </a:p>
        </p:txBody>
      </p:sp>
      <p:sp>
        <p:nvSpPr>
          <p:cNvPr id="7" name="Title 1"/>
          <p:cNvSpPr>
            <a:spLocks noGrp="1"/>
          </p:cNvSpPr>
          <p:nvPr>
            <p:ph type="title"/>
          </p:nvPr>
        </p:nvSpPr>
        <p:spPr>
          <a:xfrm>
            <a:off x="477404" y="771640"/>
            <a:ext cx="11137900" cy="1325563"/>
          </a:xfrm>
        </p:spPr>
        <p:txBody>
          <a:bodyPr>
            <a:noAutofit/>
          </a:bodyPr>
          <a:lstStyle/>
          <a:p>
            <a:r>
              <a:rPr lang="en-US" sz="7000" dirty="0"/>
              <a:t>Sickness </a:t>
            </a:r>
            <a:br>
              <a:rPr lang="en-US" sz="7000" dirty="0"/>
            </a:br>
            <a:r>
              <a:rPr lang="en-US" sz="7000" dirty="0"/>
              <a:t>that weakens the body</a:t>
            </a:r>
          </a:p>
        </p:txBody>
      </p:sp>
      <p:pic>
        <p:nvPicPr>
          <p:cNvPr id="2" name="Picture 1"/>
          <p:cNvPicPr>
            <a:picLocks noChangeAspect="1"/>
          </p:cNvPicPr>
          <p:nvPr/>
        </p:nvPicPr>
        <p:blipFill rotWithShape="1">
          <a:blip r:embed="rId3"/>
          <a:srcRect l="6517" r="8037"/>
          <a:stretch/>
        </p:blipFill>
        <p:spPr>
          <a:xfrm>
            <a:off x="0" y="0"/>
            <a:ext cx="12192000" cy="9448800"/>
          </a:xfrm>
          <a:prstGeom prst="rect">
            <a:avLst/>
          </a:prstGeom>
        </p:spPr>
      </p:pic>
    </p:spTree>
    <p:extLst>
      <p:ext uri="{BB962C8B-B14F-4D97-AF65-F5344CB8AC3E}">
        <p14:creationId xmlns:p14="http://schemas.microsoft.com/office/powerpoint/2010/main" val="394204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59600"/>
            <a:ext cx="12192000" cy="3410187"/>
          </a:xfrm>
        </p:spPr>
        <p:txBody>
          <a:bodyPr>
            <a:noAutofit/>
          </a:bodyPr>
          <a:lstStyle/>
          <a:p>
            <a:pPr marL="457200" lvl="1" indent="0">
              <a:buNone/>
            </a:pPr>
            <a:r>
              <a:rPr lang="en-US" sz="4700" i="1" dirty="0">
                <a:solidFill>
                  <a:schemeClr val="bg2">
                    <a:lumMod val="25000"/>
                  </a:schemeClr>
                </a:solidFill>
              </a:rPr>
              <a:t>“the punishment that </a:t>
            </a:r>
          </a:p>
          <a:p>
            <a:pPr marL="457200" lvl="1" indent="0">
              <a:buNone/>
            </a:pPr>
            <a:r>
              <a:rPr lang="en-US" sz="4700" b="1" i="1" dirty="0">
                <a:solidFill>
                  <a:schemeClr val="bg2">
                    <a:lumMod val="25000"/>
                  </a:schemeClr>
                </a:solidFill>
              </a:rPr>
              <a:t> brought </a:t>
            </a:r>
            <a:r>
              <a:rPr lang="en-US" sz="4700" b="1" i="1" u="sng" dirty="0">
                <a:solidFill>
                  <a:schemeClr val="bg2">
                    <a:lumMod val="25000"/>
                  </a:schemeClr>
                </a:solidFill>
              </a:rPr>
              <a:t>us</a:t>
            </a:r>
            <a:r>
              <a:rPr lang="en-US" sz="4700" b="1" i="1" dirty="0">
                <a:solidFill>
                  <a:schemeClr val="bg2">
                    <a:lumMod val="25000"/>
                  </a:schemeClr>
                </a:solidFill>
              </a:rPr>
              <a:t> peace </a:t>
            </a:r>
            <a:r>
              <a:rPr lang="en-US" sz="4700" i="1" dirty="0">
                <a:solidFill>
                  <a:schemeClr val="bg2">
                    <a:lumMod val="25000"/>
                  </a:schemeClr>
                </a:solidFill>
              </a:rPr>
              <a:t>was on Him.”</a:t>
            </a:r>
          </a:p>
          <a:p>
            <a:pPr marL="0" indent="0">
              <a:buNone/>
            </a:pPr>
            <a:endParaRPr lang="en-US" sz="5300" i="1" dirty="0">
              <a:solidFill>
                <a:schemeClr val="bg2">
                  <a:lumMod val="25000"/>
                </a:schemeClr>
              </a:solidFill>
            </a:endParaRPr>
          </a:p>
          <a:p>
            <a:pPr marL="0" indent="0" algn="ctr">
              <a:buNone/>
            </a:pPr>
            <a:r>
              <a:rPr lang="en-US" sz="5300" i="1" dirty="0"/>
              <a:t>“twisted together a crown of thorns”</a:t>
            </a:r>
          </a:p>
          <a:p>
            <a:pPr marL="0" indent="0" algn="ctr">
              <a:buNone/>
            </a:pPr>
            <a:r>
              <a:rPr lang="en-US" sz="4000" i="1" dirty="0"/>
              <a:t>(Matthew 27:27)</a:t>
            </a:r>
          </a:p>
          <a:p>
            <a:pPr marL="0" indent="0">
              <a:buNone/>
            </a:pPr>
            <a:r>
              <a:rPr lang="en-US" dirty="0"/>
              <a:t> </a:t>
            </a:r>
          </a:p>
          <a:p>
            <a:pPr marL="0" indent="0">
              <a:buNone/>
            </a:pPr>
            <a:endParaRPr lang="en-US" sz="5300" i="1" dirty="0">
              <a:solidFill>
                <a:schemeClr val="bg2">
                  <a:lumMod val="25000"/>
                </a:schemeClr>
              </a:solidFill>
            </a:endParaRPr>
          </a:p>
        </p:txBody>
      </p:sp>
      <p:sp>
        <p:nvSpPr>
          <p:cNvPr id="7" name="Title 1"/>
          <p:cNvSpPr>
            <a:spLocks noGrp="1"/>
          </p:cNvSpPr>
          <p:nvPr>
            <p:ph type="title"/>
          </p:nvPr>
        </p:nvSpPr>
        <p:spPr>
          <a:xfrm>
            <a:off x="477404" y="771640"/>
            <a:ext cx="11137900" cy="1325563"/>
          </a:xfrm>
        </p:spPr>
        <p:txBody>
          <a:bodyPr>
            <a:noAutofit/>
          </a:bodyPr>
          <a:lstStyle/>
          <a:p>
            <a:r>
              <a:rPr lang="en-US" sz="6000" dirty="0"/>
              <a:t>Victory over </a:t>
            </a:r>
            <a:r>
              <a:rPr lang="en-US" sz="6000" u="sng" dirty="0"/>
              <a:t>circumstances</a:t>
            </a:r>
            <a:r>
              <a:rPr lang="en-US" sz="6000" dirty="0"/>
              <a:t> </a:t>
            </a:r>
            <a:br>
              <a:rPr lang="en-US" sz="6000" dirty="0"/>
            </a:br>
            <a:r>
              <a:rPr lang="en-US" sz="6000" dirty="0"/>
              <a:t>(that worry the mind)</a:t>
            </a:r>
          </a:p>
        </p:txBody>
      </p:sp>
    </p:spTree>
    <p:extLst>
      <p:ext uri="{BB962C8B-B14F-4D97-AF65-F5344CB8AC3E}">
        <p14:creationId xmlns:p14="http://schemas.microsoft.com/office/powerpoint/2010/main" val="2644410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488471" y="612084"/>
            <a:ext cx="11215057" cy="5449082"/>
          </a:xfrm>
        </p:spPr>
        <p:txBody>
          <a:bodyPr>
            <a:normAutofit/>
          </a:bodyPr>
          <a:lstStyle/>
          <a:p>
            <a:pPr marL="0" indent="0">
              <a:buNone/>
            </a:pPr>
            <a:r>
              <a:rPr lang="en-US" sz="5300" i="1" dirty="0"/>
              <a:t>“Jesus came and stood among them and said, ‘</a:t>
            </a:r>
            <a:r>
              <a:rPr lang="en-US" sz="5300" b="1" i="1" dirty="0"/>
              <a:t>Peace be with you</a:t>
            </a:r>
            <a:r>
              <a:rPr lang="en-US" sz="5300" i="1" dirty="0"/>
              <a:t>! . . . . As the Father has sent me, I am sending you.’ </a:t>
            </a:r>
            <a:r>
              <a:rPr lang="en-US" sz="5300" i="1" baseline="30000" dirty="0"/>
              <a:t>﻿</a:t>
            </a:r>
            <a:r>
              <a:rPr lang="en-US" sz="5300" i="1" dirty="0"/>
              <a:t>And with that he breathed on them and said, ‘Receive the Holy Spirit.’”  </a:t>
            </a:r>
            <a:r>
              <a:rPr lang="en-US" sz="4000" dirty="0"/>
              <a:t>(</a:t>
            </a:r>
            <a:r>
              <a:rPr lang="en-US" sz="4000" dirty="0" err="1"/>
              <a:t>Jn</a:t>
            </a:r>
            <a:r>
              <a:rPr lang="en-US" sz="4000" dirty="0"/>
              <a:t> 20:19,21-22)</a:t>
            </a:r>
          </a:p>
          <a:p>
            <a:pPr marL="0" indent="0">
              <a:spcBef>
                <a:spcPts val="0"/>
              </a:spcBef>
              <a:buNone/>
            </a:pPr>
            <a:endParaRPr lang="en-US" sz="5300" dirty="0">
              <a:solidFill>
                <a:schemeClr val="bg2">
                  <a:lumMod val="25000"/>
                </a:schemeClr>
              </a:solidFill>
            </a:endParaRPr>
          </a:p>
        </p:txBody>
      </p:sp>
    </p:spTree>
    <p:extLst>
      <p:ext uri="{BB962C8B-B14F-4D97-AF65-F5344CB8AC3E}">
        <p14:creationId xmlns:p14="http://schemas.microsoft.com/office/powerpoint/2010/main" val="804818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59600"/>
            <a:ext cx="12192000" cy="3410187"/>
          </a:xfrm>
        </p:spPr>
        <p:txBody>
          <a:bodyPr>
            <a:noAutofit/>
          </a:bodyPr>
          <a:lstStyle/>
          <a:p>
            <a:pPr marL="457200" lvl="1" indent="0">
              <a:buNone/>
            </a:pPr>
            <a:r>
              <a:rPr lang="en-US" sz="4700" i="1" dirty="0">
                <a:solidFill>
                  <a:schemeClr val="bg2">
                    <a:lumMod val="25000"/>
                  </a:schemeClr>
                </a:solidFill>
              </a:rPr>
              <a:t>“He was crushed </a:t>
            </a:r>
            <a:r>
              <a:rPr lang="en-US" sz="4700" b="1" i="1" dirty="0">
                <a:solidFill>
                  <a:schemeClr val="bg2">
                    <a:lumMod val="25000"/>
                  </a:schemeClr>
                </a:solidFill>
              </a:rPr>
              <a:t>for </a:t>
            </a:r>
            <a:r>
              <a:rPr lang="en-US" sz="4700" b="1" i="1" u="sng" dirty="0">
                <a:solidFill>
                  <a:schemeClr val="bg2">
                    <a:lumMod val="25000"/>
                  </a:schemeClr>
                </a:solidFill>
              </a:rPr>
              <a:t>our</a:t>
            </a:r>
            <a:r>
              <a:rPr lang="en-US" sz="4700" b="1" i="1" dirty="0">
                <a:solidFill>
                  <a:schemeClr val="bg2">
                    <a:lumMod val="25000"/>
                  </a:schemeClr>
                </a:solidFill>
              </a:rPr>
              <a:t> iniquities</a:t>
            </a:r>
            <a:r>
              <a:rPr lang="en-US" sz="4700" i="1" dirty="0">
                <a:solidFill>
                  <a:schemeClr val="bg2">
                    <a:lumMod val="25000"/>
                  </a:schemeClr>
                </a:solidFill>
              </a:rPr>
              <a:t>”</a:t>
            </a:r>
          </a:p>
          <a:p>
            <a:pPr marL="0" indent="0">
              <a:buNone/>
            </a:pPr>
            <a:endParaRPr lang="en-US" sz="5300" i="1" dirty="0">
              <a:solidFill>
                <a:schemeClr val="bg2">
                  <a:lumMod val="25000"/>
                </a:schemeClr>
              </a:solidFill>
            </a:endParaRPr>
          </a:p>
          <a:p>
            <a:pPr marL="0" indent="0" algn="ctr">
              <a:buNone/>
            </a:pPr>
            <a:r>
              <a:rPr lang="en-US" sz="5300" i="1" dirty="0"/>
              <a:t>“there they crucified Jesus”</a:t>
            </a:r>
          </a:p>
          <a:p>
            <a:pPr marL="0" indent="0" algn="ctr">
              <a:buNone/>
            </a:pPr>
            <a:r>
              <a:rPr lang="en-US" sz="4000" i="1" dirty="0"/>
              <a:t>(Luke 23:33)</a:t>
            </a:r>
          </a:p>
          <a:p>
            <a:pPr marL="0" indent="0">
              <a:buNone/>
            </a:pPr>
            <a:r>
              <a:rPr lang="en-US" dirty="0"/>
              <a:t> </a:t>
            </a:r>
          </a:p>
          <a:p>
            <a:pPr marL="0" indent="0">
              <a:buNone/>
            </a:pPr>
            <a:endParaRPr lang="en-US" sz="5300" i="1" dirty="0">
              <a:solidFill>
                <a:schemeClr val="bg2">
                  <a:lumMod val="25000"/>
                </a:schemeClr>
              </a:solidFill>
            </a:endParaRPr>
          </a:p>
        </p:txBody>
      </p:sp>
      <p:sp>
        <p:nvSpPr>
          <p:cNvPr id="7" name="Title 1"/>
          <p:cNvSpPr>
            <a:spLocks noGrp="1"/>
          </p:cNvSpPr>
          <p:nvPr>
            <p:ph type="title"/>
          </p:nvPr>
        </p:nvSpPr>
        <p:spPr>
          <a:xfrm>
            <a:off x="477404" y="771640"/>
            <a:ext cx="11137900" cy="1325563"/>
          </a:xfrm>
        </p:spPr>
        <p:txBody>
          <a:bodyPr>
            <a:noAutofit/>
          </a:bodyPr>
          <a:lstStyle/>
          <a:p>
            <a:r>
              <a:rPr lang="en-US" sz="6000" dirty="0"/>
              <a:t>Victory over </a:t>
            </a:r>
            <a:r>
              <a:rPr lang="en-US" sz="6000" u="sng" dirty="0"/>
              <a:t>sinful nature </a:t>
            </a:r>
            <a:r>
              <a:rPr lang="en-US" sz="6000" dirty="0"/>
              <a:t>(that dominates our hearts)</a:t>
            </a:r>
          </a:p>
        </p:txBody>
      </p:sp>
    </p:spTree>
    <p:extLst>
      <p:ext uri="{BB962C8B-B14F-4D97-AF65-F5344CB8AC3E}">
        <p14:creationId xmlns:p14="http://schemas.microsoft.com/office/powerpoint/2010/main" val="2562201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488471" y="612084"/>
            <a:ext cx="11215057" cy="5449082"/>
          </a:xfrm>
        </p:spPr>
        <p:txBody>
          <a:bodyPr>
            <a:noAutofit/>
          </a:bodyPr>
          <a:lstStyle/>
          <a:p>
            <a:pPr marL="0" indent="0">
              <a:buNone/>
            </a:pPr>
            <a:r>
              <a:rPr lang="en-US" sz="5400" i="1" dirty="0"/>
              <a:t>“I have been crucified with Christ and I no longer live, but Christ lives in me. The life I live in the body, I live by faith in the Son of God, who loved me and gave himself for me.</a:t>
            </a:r>
            <a:r>
              <a:rPr lang="en-US" sz="5400" i="1" baseline="30000" dirty="0"/>
              <a:t> </a:t>
            </a:r>
            <a:r>
              <a:rPr lang="en-US" sz="5400" i="1" dirty="0"/>
              <a:t>I do not [and will not] set aside the grace of God” </a:t>
            </a:r>
            <a:r>
              <a:rPr lang="en-US" sz="5400" dirty="0"/>
              <a:t>(Ga 2:20-21)</a:t>
            </a:r>
          </a:p>
          <a:p>
            <a:pPr marL="0" indent="0">
              <a:spcBef>
                <a:spcPts val="0"/>
              </a:spcBef>
              <a:buNone/>
            </a:pPr>
            <a:endParaRPr lang="en-US" sz="5300" dirty="0">
              <a:solidFill>
                <a:schemeClr val="bg2">
                  <a:lumMod val="25000"/>
                </a:schemeClr>
              </a:solidFill>
            </a:endParaRPr>
          </a:p>
        </p:txBody>
      </p:sp>
    </p:spTree>
    <p:extLst>
      <p:ext uri="{BB962C8B-B14F-4D97-AF65-F5344CB8AC3E}">
        <p14:creationId xmlns:p14="http://schemas.microsoft.com/office/powerpoint/2010/main" val="1530854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59600"/>
            <a:ext cx="12192000" cy="3410187"/>
          </a:xfrm>
        </p:spPr>
        <p:txBody>
          <a:bodyPr>
            <a:noAutofit/>
          </a:bodyPr>
          <a:lstStyle/>
          <a:p>
            <a:pPr marL="457200" lvl="1" indent="0">
              <a:buNone/>
            </a:pPr>
            <a:r>
              <a:rPr lang="en-US" sz="4700" i="1" dirty="0">
                <a:solidFill>
                  <a:schemeClr val="bg2">
                    <a:lumMod val="25000"/>
                  </a:schemeClr>
                </a:solidFill>
              </a:rPr>
              <a:t>“He was pierced </a:t>
            </a:r>
            <a:r>
              <a:rPr lang="en-US" sz="4700" b="1" i="1" dirty="0">
                <a:solidFill>
                  <a:schemeClr val="bg2">
                    <a:lumMod val="25000"/>
                  </a:schemeClr>
                </a:solidFill>
              </a:rPr>
              <a:t>for </a:t>
            </a:r>
            <a:r>
              <a:rPr lang="en-US" sz="4700" b="1" i="1" u="sng" dirty="0">
                <a:solidFill>
                  <a:schemeClr val="bg2">
                    <a:lumMod val="25000"/>
                  </a:schemeClr>
                </a:solidFill>
              </a:rPr>
              <a:t>our</a:t>
            </a:r>
            <a:r>
              <a:rPr lang="en-US" sz="4700" b="1" i="1" dirty="0">
                <a:solidFill>
                  <a:schemeClr val="bg2">
                    <a:lumMod val="25000"/>
                  </a:schemeClr>
                </a:solidFill>
              </a:rPr>
              <a:t> transgressions</a:t>
            </a:r>
            <a:r>
              <a:rPr lang="en-US" sz="4700" i="1" dirty="0">
                <a:solidFill>
                  <a:schemeClr val="bg2">
                    <a:lumMod val="25000"/>
                  </a:schemeClr>
                </a:solidFill>
              </a:rPr>
              <a:t>”</a:t>
            </a:r>
          </a:p>
          <a:p>
            <a:pPr marL="0" indent="0">
              <a:buNone/>
            </a:pPr>
            <a:endParaRPr lang="en-US" sz="5300" i="1" dirty="0">
              <a:solidFill>
                <a:schemeClr val="bg2">
                  <a:lumMod val="25000"/>
                </a:schemeClr>
              </a:solidFill>
            </a:endParaRPr>
          </a:p>
          <a:p>
            <a:pPr marL="0" indent="0" algn="ctr">
              <a:buNone/>
            </a:pPr>
            <a:r>
              <a:rPr lang="en-US" sz="5300" i="1" dirty="0"/>
              <a:t>“the soldiers pierced Jesus’ side with a spear, bringing a sudden flow of blood and water.” </a:t>
            </a:r>
            <a:r>
              <a:rPr lang="en-US" sz="4000" i="1" dirty="0"/>
              <a:t>(John 19:34)</a:t>
            </a:r>
          </a:p>
          <a:p>
            <a:pPr marL="0" indent="0">
              <a:buNone/>
            </a:pPr>
            <a:r>
              <a:rPr lang="en-US" dirty="0"/>
              <a:t> </a:t>
            </a:r>
          </a:p>
          <a:p>
            <a:pPr marL="0" indent="0">
              <a:buNone/>
            </a:pPr>
            <a:endParaRPr lang="en-US" sz="5300" i="1" dirty="0">
              <a:solidFill>
                <a:schemeClr val="bg2">
                  <a:lumMod val="25000"/>
                </a:schemeClr>
              </a:solidFill>
            </a:endParaRPr>
          </a:p>
        </p:txBody>
      </p:sp>
      <p:sp>
        <p:nvSpPr>
          <p:cNvPr id="7" name="Title 1"/>
          <p:cNvSpPr>
            <a:spLocks noGrp="1"/>
          </p:cNvSpPr>
          <p:nvPr>
            <p:ph type="title"/>
          </p:nvPr>
        </p:nvSpPr>
        <p:spPr>
          <a:xfrm>
            <a:off x="477404" y="771640"/>
            <a:ext cx="11137900" cy="1325563"/>
          </a:xfrm>
        </p:spPr>
        <p:txBody>
          <a:bodyPr>
            <a:noAutofit/>
          </a:bodyPr>
          <a:lstStyle/>
          <a:p>
            <a:r>
              <a:rPr lang="en-US" sz="6000" dirty="0"/>
              <a:t>Victory over </a:t>
            </a:r>
            <a:r>
              <a:rPr lang="en-US" sz="6000" u="sng" dirty="0"/>
              <a:t>sin &amp; guilt</a:t>
            </a:r>
            <a:br>
              <a:rPr lang="en-US" sz="6000" dirty="0"/>
            </a:br>
            <a:r>
              <a:rPr lang="en-US" sz="6000" dirty="0"/>
              <a:t>(that destroy relationships)</a:t>
            </a:r>
          </a:p>
        </p:txBody>
      </p:sp>
    </p:spTree>
    <p:extLst>
      <p:ext uri="{BB962C8B-B14F-4D97-AF65-F5344CB8AC3E}">
        <p14:creationId xmlns:p14="http://schemas.microsoft.com/office/powerpoint/2010/main" val="968337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488471" y="612084"/>
            <a:ext cx="11215057" cy="5449082"/>
          </a:xfrm>
        </p:spPr>
        <p:txBody>
          <a:bodyPr>
            <a:noAutofit/>
          </a:bodyPr>
          <a:lstStyle/>
          <a:p>
            <a:pPr marL="0" indent="0">
              <a:buNone/>
            </a:pPr>
            <a:r>
              <a:rPr lang="en-US" sz="5400" i="1" dirty="0"/>
              <a:t>“</a:t>
            </a:r>
            <a:r>
              <a:rPr lang="en-US" sz="5400" dirty="0"/>
              <a:t>I will give you a new heart and put a new spirit in you; I will remove from you your heart of stone and give you a heart of flesh. </a:t>
            </a:r>
            <a:r>
              <a:rPr lang="en-US" sz="5400" baseline="30000" dirty="0"/>
              <a:t>﻿27﻿ </a:t>
            </a:r>
            <a:r>
              <a:rPr lang="en-US" sz="5400" dirty="0"/>
              <a:t>And I will put my Spirit in you”</a:t>
            </a:r>
          </a:p>
          <a:p>
            <a:pPr marL="0" indent="0">
              <a:buNone/>
            </a:pPr>
            <a:r>
              <a:rPr lang="en-US" sz="5400" dirty="0" err="1"/>
              <a:t>Eze</a:t>
            </a:r>
            <a:r>
              <a:rPr lang="en-US" sz="5400" dirty="0"/>
              <a:t> 36:26-27</a:t>
            </a:r>
          </a:p>
          <a:p>
            <a:pPr marL="0" indent="0">
              <a:spcBef>
                <a:spcPts val="0"/>
              </a:spcBef>
              <a:buNone/>
            </a:pPr>
            <a:endParaRPr lang="en-US" sz="5300" dirty="0">
              <a:solidFill>
                <a:schemeClr val="bg2">
                  <a:lumMod val="25000"/>
                </a:schemeClr>
              </a:solidFill>
            </a:endParaRPr>
          </a:p>
        </p:txBody>
      </p:sp>
    </p:spTree>
    <p:extLst>
      <p:ext uri="{BB962C8B-B14F-4D97-AF65-F5344CB8AC3E}">
        <p14:creationId xmlns:p14="http://schemas.microsoft.com/office/powerpoint/2010/main" val="2921246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Kate Dance</a:t>
            </a:r>
          </a:p>
        </p:txBody>
      </p:sp>
    </p:spTree>
    <p:extLst>
      <p:ext uri="{BB962C8B-B14F-4D97-AF65-F5344CB8AC3E}">
        <p14:creationId xmlns:p14="http://schemas.microsoft.com/office/powerpoint/2010/main" val="12033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42876" y="2646476"/>
            <a:ext cx="11137900" cy="1325563"/>
          </a:xfrm>
        </p:spPr>
        <p:txBody>
          <a:bodyPr>
            <a:noAutofit/>
          </a:bodyPr>
          <a:lstStyle/>
          <a:p>
            <a:r>
              <a:rPr lang="en-US" sz="6000" b="0" i="1" dirty="0"/>
              <a:t>“Don’t be alarmed,” the angel said. “You are looking for Jesus the Nazarene, who </a:t>
            </a:r>
            <a:r>
              <a:rPr lang="en-US" sz="6000" b="0" i="1" u="sng" dirty="0"/>
              <a:t>was</a:t>
            </a:r>
            <a:r>
              <a:rPr lang="en-US" sz="6000" b="0" i="1" dirty="0"/>
              <a:t> crucified. </a:t>
            </a:r>
            <a:r>
              <a:rPr lang="en-US" sz="6000" i="1" dirty="0"/>
              <a:t>He has risen</a:t>
            </a:r>
            <a:r>
              <a:rPr lang="en-US" sz="6000" b="0" i="1" dirty="0"/>
              <a:t>! He is not here [in defeat]. See the place where they [his enemies] laid him.” Mk 16:6</a:t>
            </a:r>
            <a:endParaRPr lang="en-US" sz="6000" b="0" i="1" dirty="0">
              <a:effectLst/>
            </a:endParaRPr>
          </a:p>
        </p:txBody>
      </p:sp>
    </p:spTree>
    <p:extLst>
      <p:ext uri="{BB962C8B-B14F-4D97-AF65-F5344CB8AC3E}">
        <p14:creationId xmlns:p14="http://schemas.microsoft.com/office/powerpoint/2010/main" val="941093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61257" y="0"/>
            <a:ext cx="11354048" cy="6557554"/>
          </a:xfrm>
        </p:spPr>
        <p:txBody>
          <a:bodyPr>
            <a:noAutofit/>
          </a:bodyPr>
          <a:lstStyle/>
          <a:p>
            <a:r>
              <a:rPr lang="en-US" sz="5300" b="0" i="1" dirty="0"/>
              <a:t>“everyone who has new [resurrection] life from God overcomes the world. And this is the </a:t>
            </a:r>
            <a:r>
              <a:rPr lang="en-US" sz="5300" i="1" dirty="0"/>
              <a:t>victory</a:t>
            </a:r>
            <a:r>
              <a:rPr lang="en-US" sz="5300" b="0" i="1" dirty="0"/>
              <a:t> that has overcome the world—</a:t>
            </a:r>
            <a:r>
              <a:rPr lang="en-US" sz="5300" i="1" dirty="0"/>
              <a:t>our faith</a:t>
            </a:r>
            <a:r>
              <a:rPr lang="en-US" sz="5300" b="0" i="1" dirty="0"/>
              <a:t>. Who is it that overcomes the world except the one who believes that Jesus is the [resurrected] Son of God?” </a:t>
            </a:r>
            <a:r>
              <a:rPr lang="en-US" sz="4000" b="0" i="1" dirty="0"/>
              <a:t>(1 </a:t>
            </a:r>
            <a:r>
              <a:rPr lang="en-US" sz="4000" b="0" i="1" dirty="0" err="1"/>
              <a:t>Jn</a:t>
            </a:r>
            <a:r>
              <a:rPr lang="en-US" sz="4000" b="0" i="1" dirty="0"/>
              <a:t> 5:4–5)</a:t>
            </a:r>
            <a:endParaRPr lang="en-US" sz="4000" b="0" i="1" dirty="0">
              <a:effectLst/>
            </a:endParaRPr>
          </a:p>
        </p:txBody>
      </p:sp>
    </p:spTree>
    <p:extLst>
      <p:ext uri="{BB962C8B-B14F-4D97-AF65-F5344CB8AC3E}">
        <p14:creationId xmlns:p14="http://schemas.microsoft.com/office/powerpoint/2010/main" val="2821180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13716000" cy="6858000"/>
          </a:xfrm>
          <a:prstGeom prst="rect">
            <a:avLst/>
          </a:prstGeom>
        </p:spPr>
      </p:pic>
    </p:spTree>
    <p:extLst>
      <p:ext uri="{BB962C8B-B14F-4D97-AF65-F5344CB8AC3E}">
        <p14:creationId xmlns:p14="http://schemas.microsoft.com/office/powerpoint/2010/main" val="2172874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9075" r="13340"/>
          <a:stretch/>
        </p:blipFill>
        <p:spPr>
          <a:xfrm>
            <a:off x="0" y="0"/>
            <a:ext cx="4748981" cy="6858000"/>
          </a:xfrm>
          <a:prstGeom prst="rect">
            <a:avLst/>
          </a:prstGeom>
        </p:spPr>
      </p:pic>
      <p:pic>
        <p:nvPicPr>
          <p:cNvPr id="5" name="Picture 4"/>
          <p:cNvPicPr>
            <a:picLocks noChangeAspect="1"/>
          </p:cNvPicPr>
          <p:nvPr/>
        </p:nvPicPr>
        <p:blipFill>
          <a:blip r:embed="rId4"/>
          <a:stretch>
            <a:fillRect/>
          </a:stretch>
        </p:blipFill>
        <p:spPr>
          <a:xfrm>
            <a:off x="4748980" y="0"/>
            <a:ext cx="7443019" cy="7495120"/>
          </a:xfrm>
          <a:prstGeom prst="rect">
            <a:avLst/>
          </a:prstGeom>
        </p:spPr>
      </p:pic>
    </p:spTree>
    <p:extLst>
      <p:ext uri="{BB962C8B-B14F-4D97-AF65-F5344CB8AC3E}">
        <p14:creationId xmlns:p14="http://schemas.microsoft.com/office/powerpoint/2010/main" val="106881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1137900" cy="1325563"/>
          </a:xfrm>
        </p:spPr>
        <p:txBody>
          <a:bodyPr>
            <a:noAutofit/>
          </a:bodyPr>
          <a:lstStyle/>
          <a:p>
            <a:r>
              <a:rPr lang="en-US" dirty="0"/>
              <a:t>Today’s Survey</a:t>
            </a:r>
            <a:endParaRPr lang="en-US" sz="9000" dirty="0"/>
          </a:p>
        </p:txBody>
      </p:sp>
      <p:sp>
        <p:nvSpPr>
          <p:cNvPr id="3" name="Content Placeholder 2"/>
          <p:cNvSpPr>
            <a:spLocks noGrp="1"/>
          </p:cNvSpPr>
          <p:nvPr>
            <p:ph idx="1"/>
          </p:nvPr>
        </p:nvSpPr>
        <p:spPr>
          <a:xfrm>
            <a:off x="838200" y="1825625"/>
            <a:ext cx="10515600" cy="4807404"/>
          </a:xfrm>
        </p:spPr>
        <p:txBody>
          <a:bodyPr>
            <a:noAutofit/>
          </a:bodyPr>
          <a:lstStyle/>
          <a:p>
            <a:pPr marL="0" lvl="0" indent="0">
              <a:buNone/>
            </a:pPr>
            <a:r>
              <a:rPr lang="en-US" sz="6000" b="1" dirty="0">
                <a:solidFill>
                  <a:schemeClr val="bg2">
                    <a:lumMod val="25000"/>
                  </a:schemeClr>
                </a:solidFill>
              </a:rPr>
              <a:t>[A] </a:t>
            </a:r>
            <a:r>
              <a:rPr lang="en-US" dirty="0"/>
              <a:t>I’m </a:t>
            </a:r>
            <a:r>
              <a:rPr lang="en-US" b="1" u="sng" dirty="0"/>
              <a:t>A</a:t>
            </a:r>
            <a:r>
              <a:rPr lang="en-US" u="sng" dirty="0"/>
              <a:t>lready</a:t>
            </a:r>
            <a:r>
              <a:rPr lang="en-US" dirty="0"/>
              <a:t> believe in Jesus and want to live in his victory more</a:t>
            </a:r>
            <a:endParaRPr lang="en-US" sz="6000" dirty="0">
              <a:solidFill>
                <a:schemeClr val="bg2">
                  <a:lumMod val="25000"/>
                </a:schemeClr>
              </a:solidFill>
            </a:endParaRPr>
          </a:p>
        </p:txBody>
      </p:sp>
    </p:spTree>
    <p:extLst>
      <p:ext uri="{BB962C8B-B14F-4D97-AF65-F5344CB8AC3E}">
        <p14:creationId xmlns:p14="http://schemas.microsoft.com/office/powerpoint/2010/main" val="290712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1137900" cy="1325563"/>
          </a:xfrm>
        </p:spPr>
        <p:txBody>
          <a:bodyPr>
            <a:noAutofit/>
          </a:bodyPr>
          <a:lstStyle/>
          <a:p>
            <a:r>
              <a:rPr lang="en-US" dirty="0"/>
              <a:t>Today’s Survey</a:t>
            </a:r>
            <a:endParaRPr lang="en-US" sz="9000" dirty="0"/>
          </a:p>
        </p:txBody>
      </p:sp>
      <p:sp>
        <p:nvSpPr>
          <p:cNvPr id="3" name="Content Placeholder 2"/>
          <p:cNvSpPr>
            <a:spLocks noGrp="1"/>
          </p:cNvSpPr>
          <p:nvPr>
            <p:ph idx="1"/>
          </p:nvPr>
        </p:nvSpPr>
        <p:spPr>
          <a:xfrm>
            <a:off x="838200" y="1825625"/>
            <a:ext cx="10515600" cy="4807404"/>
          </a:xfrm>
        </p:spPr>
        <p:txBody>
          <a:bodyPr>
            <a:noAutofit/>
          </a:bodyPr>
          <a:lstStyle/>
          <a:p>
            <a:pPr marL="0" lvl="0" indent="0">
              <a:buNone/>
            </a:pPr>
            <a:r>
              <a:rPr lang="en-US" sz="6000" b="1" dirty="0">
                <a:solidFill>
                  <a:schemeClr val="bg2">
                    <a:lumMod val="25000"/>
                  </a:schemeClr>
                </a:solidFill>
              </a:rPr>
              <a:t>[B] </a:t>
            </a:r>
            <a:r>
              <a:rPr lang="en-US" dirty="0"/>
              <a:t>I would like to </a:t>
            </a:r>
            <a:r>
              <a:rPr lang="en-US" b="1" u="sng" dirty="0"/>
              <a:t>B</a:t>
            </a:r>
            <a:r>
              <a:rPr lang="en-US" u="sng" dirty="0"/>
              <a:t>egin</a:t>
            </a:r>
            <a:r>
              <a:rPr lang="en-US" dirty="0"/>
              <a:t> a true and saving relationship with Jesus today. I choose to believe in Jesus today.</a:t>
            </a:r>
            <a:endParaRPr lang="en-US" sz="6000" dirty="0">
              <a:solidFill>
                <a:schemeClr val="bg2">
                  <a:lumMod val="25000"/>
                </a:schemeClr>
              </a:solidFill>
            </a:endParaRPr>
          </a:p>
        </p:txBody>
      </p:sp>
    </p:spTree>
    <p:extLst>
      <p:ext uri="{BB962C8B-B14F-4D97-AF65-F5344CB8AC3E}">
        <p14:creationId xmlns:p14="http://schemas.microsoft.com/office/powerpoint/2010/main" val="4094509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1137900" cy="1325563"/>
          </a:xfrm>
        </p:spPr>
        <p:txBody>
          <a:bodyPr>
            <a:noAutofit/>
          </a:bodyPr>
          <a:lstStyle/>
          <a:p>
            <a:r>
              <a:rPr lang="en-US" dirty="0"/>
              <a:t>Today’s Survey</a:t>
            </a:r>
            <a:endParaRPr lang="en-US" sz="9000" dirty="0"/>
          </a:p>
        </p:txBody>
      </p:sp>
      <p:sp>
        <p:nvSpPr>
          <p:cNvPr id="3" name="Content Placeholder 2"/>
          <p:cNvSpPr>
            <a:spLocks noGrp="1"/>
          </p:cNvSpPr>
          <p:nvPr>
            <p:ph idx="1"/>
          </p:nvPr>
        </p:nvSpPr>
        <p:spPr>
          <a:xfrm>
            <a:off x="838200" y="1825625"/>
            <a:ext cx="10515600" cy="4807404"/>
          </a:xfrm>
        </p:spPr>
        <p:txBody>
          <a:bodyPr>
            <a:noAutofit/>
          </a:bodyPr>
          <a:lstStyle/>
          <a:p>
            <a:pPr marL="0" lvl="0" indent="0">
              <a:buNone/>
            </a:pPr>
            <a:r>
              <a:rPr lang="en-US" sz="6000" b="1" dirty="0">
                <a:solidFill>
                  <a:schemeClr val="bg2">
                    <a:lumMod val="25000"/>
                  </a:schemeClr>
                </a:solidFill>
              </a:rPr>
              <a:t>[C] </a:t>
            </a:r>
            <a:r>
              <a:rPr lang="en-US" dirty="0"/>
              <a:t>I will </a:t>
            </a:r>
            <a:r>
              <a:rPr lang="en-US" b="1" u="sng" dirty="0"/>
              <a:t>C</a:t>
            </a:r>
            <a:r>
              <a:rPr lang="en-US" u="sng" dirty="0"/>
              <a:t>onsider</a:t>
            </a:r>
            <a:r>
              <a:rPr lang="en-US" dirty="0"/>
              <a:t> The Gospel more but I’m undecided about Jesus today</a:t>
            </a:r>
            <a:endParaRPr lang="en-US" sz="6000" dirty="0">
              <a:solidFill>
                <a:schemeClr val="bg2">
                  <a:lumMod val="25000"/>
                </a:schemeClr>
              </a:solidFill>
            </a:endParaRPr>
          </a:p>
        </p:txBody>
      </p:sp>
    </p:spTree>
    <p:extLst>
      <p:ext uri="{BB962C8B-B14F-4D97-AF65-F5344CB8AC3E}">
        <p14:creationId xmlns:p14="http://schemas.microsoft.com/office/powerpoint/2010/main" val="2514340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1137900" cy="1325563"/>
          </a:xfrm>
        </p:spPr>
        <p:txBody>
          <a:bodyPr>
            <a:noAutofit/>
          </a:bodyPr>
          <a:lstStyle/>
          <a:p>
            <a:r>
              <a:rPr lang="en-US" dirty="0"/>
              <a:t>Today’s Survey</a:t>
            </a:r>
            <a:endParaRPr lang="en-US" sz="9000" dirty="0"/>
          </a:p>
        </p:txBody>
      </p:sp>
      <p:sp>
        <p:nvSpPr>
          <p:cNvPr id="3" name="Content Placeholder 2"/>
          <p:cNvSpPr>
            <a:spLocks noGrp="1"/>
          </p:cNvSpPr>
          <p:nvPr>
            <p:ph idx="1"/>
          </p:nvPr>
        </p:nvSpPr>
        <p:spPr>
          <a:xfrm>
            <a:off x="838200" y="1825625"/>
            <a:ext cx="10515600" cy="4807404"/>
          </a:xfrm>
        </p:spPr>
        <p:txBody>
          <a:bodyPr>
            <a:noAutofit/>
          </a:bodyPr>
          <a:lstStyle/>
          <a:p>
            <a:pPr marL="0" lvl="0" indent="0">
              <a:buNone/>
            </a:pPr>
            <a:r>
              <a:rPr lang="en-US" sz="6000" b="1" dirty="0">
                <a:solidFill>
                  <a:schemeClr val="bg2">
                    <a:lumMod val="25000"/>
                  </a:schemeClr>
                </a:solidFill>
              </a:rPr>
              <a:t>[D] </a:t>
            </a:r>
            <a:r>
              <a:rPr lang="en-US" dirty="0"/>
              <a:t>I </a:t>
            </a:r>
            <a:r>
              <a:rPr lang="en-US" b="1" u="sng" dirty="0"/>
              <a:t>D</a:t>
            </a:r>
            <a:r>
              <a:rPr lang="en-US" u="sng" dirty="0"/>
              <a:t>on’t</a:t>
            </a:r>
            <a:r>
              <a:rPr lang="en-US" dirty="0"/>
              <a:t> ever want to make a decision to believe in Him as my savior</a:t>
            </a:r>
            <a:endParaRPr lang="en-US" sz="6000" dirty="0">
              <a:solidFill>
                <a:schemeClr val="bg2">
                  <a:lumMod val="25000"/>
                </a:schemeClr>
              </a:solidFill>
            </a:endParaRPr>
          </a:p>
        </p:txBody>
      </p:sp>
    </p:spTree>
    <p:extLst>
      <p:ext uri="{BB962C8B-B14F-4D97-AF65-F5344CB8AC3E}">
        <p14:creationId xmlns:p14="http://schemas.microsoft.com/office/powerpoint/2010/main" val="2791971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1137900" cy="1325563"/>
          </a:xfrm>
        </p:spPr>
        <p:txBody>
          <a:bodyPr>
            <a:noAutofit/>
          </a:bodyPr>
          <a:lstStyle/>
          <a:p>
            <a:r>
              <a:rPr lang="en-US" dirty="0"/>
              <a:t>Today’s Survey</a:t>
            </a:r>
            <a:endParaRPr lang="en-US" sz="9000" dirty="0"/>
          </a:p>
        </p:txBody>
      </p:sp>
      <p:sp>
        <p:nvSpPr>
          <p:cNvPr id="3" name="Content Placeholder 2"/>
          <p:cNvSpPr>
            <a:spLocks noGrp="1"/>
          </p:cNvSpPr>
          <p:nvPr>
            <p:ph idx="1"/>
          </p:nvPr>
        </p:nvSpPr>
        <p:spPr>
          <a:xfrm>
            <a:off x="838200" y="1825625"/>
            <a:ext cx="10515600" cy="4807404"/>
          </a:xfrm>
        </p:spPr>
        <p:txBody>
          <a:bodyPr>
            <a:noAutofit/>
          </a:bodyPr>
          <a:lstStyle/>
          <a:p>
            <a:pPr marL="0" lvl="0" indent="0">
              <a:buNone/>
            </a:pPr>
            <a:r>
              <a:rPr lang="en-US" sz="6000" b="1" dirty="0">
                <a:solidFill>
                  <a:schemeClr val="bg2">
                    <a:lumMod val="25000"/>
                  </a:schemeClr>
                </a:solidFill>
              </a:rPr>
              <a:t>[A] </a:t>
            </a:r>
            <a:r>
              <a:rPr lang="en-US" sz="6000" dirty="0">
                <a:solidFill>
                  <a:schemeClr val="bg2">
                    <a:lumMod val="25000"/>
                  </a:schemeClr>
                </a:solidFill>
              </a:rPr>
              <a:t>Already believe</a:t>
            </a:r>
          </a:p>
          <a:p>
            <a:pPr marL="0" lvl="0" indent="0">
              <a:buNone/>
            </a:pPr>
            <a:r>
              <a:rPr lang="en-US" sz="6000" b="1" dirty="0">
                <a:solidFill>
                  <a:schemeClr val="bg2">
                    <a:lumMod val="25000"/>
                  </a:schemeClr>
                </a:solidFill>
              </a:rPr>
              <a:t>[B] </a:t>
            </a:r>
            <a:r>
              <a:rPr lang="en-US" sz="6000" dirty="0">
                <a:solidFill>
                  <a:schemeClr val="bg2">
                    <a:lumMod val="25000"/>
                  </a:schemeClr>
                </a:solidFill>
              </a:rPr>
              <a:t>Begin today</a:t>
            </a:r>
          </a:p>
          <a:p>
            <a:pPr marL="0" lvl="0" indent="0">
              <a:buNone/>
            </a:pPr>
            <a:r>
              <a:rPr lang="en-US" sz="6000" b="1" dirty="0">
                <a:solidFill>
                  <a:schemeClr val="bg2">
                    <a:lumMod val="25000"/>
                  </a:schemeClr>
                </a:solidFill>
              </a:rPr>
              <a:t>[C] </a:t>
            </a:r>
            <a:r>
              <a:rPr lang="en-US" sz="6000" dirty="0">
                <a:solidFill>
                  <a:schemeClr val="bg2">
                    <a:lumMod val="25000"/>
                  </a:schemeClr>
                </a:solidFill>
              </a:rPr>
              <a:t>Consider but undecided</a:t>
            </a:r>
          </a:p>
          <a:p>
            <a:pPr marL="0" lvl="0" indent="0">
              <a:buNone/>
            </a:pPr>
            <a:r>
              <a:rPr lang="en-US" sz="6000" b="1" dirty="0">
                <a:solidFill>
                  <a:schemeClr val="bg2">
                    <a:lumMod val="25000"/>
                  </a:schemeClr>
                </a:solidFill>
              </a:rPr>
              <a:t>[D] </a:t>
            </a:r>
            <a:r>
              <a:rPr lang="en-US" sz="6000" dirty="0"/>
              <a:t>Don’t want to believe</a:t>
            </a:r>
            <a:endParaRPr lang="en-US" sz="6000" dirty="0">
              <a:solidFill>
                <a:schemeClr val="bg2">
                  <a:lumMod val="25000"/>
                </a:schemeClr>
              </a:solidFill>
            </a:endParaRPr>
          </a:p>
        </p:txBody>
      </p:sp>
    </p:spTree>
    <p:extLst>
      <p:ext uri="{BB962C8B-B14F-4D97-AF65-F5344CB8AC3E}">
        <p14:creationId xmlns:p14="http://schemas.microsoft.com/office/powerpoint/2010/main" val="399750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eavyeditorial.files.wordpress.com/2015/04/creepy-scary-weird-easter-bunny-photo-picture-8.jpg?quality=65&amp;strip=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000" y="-756221"/>
            <a:ext cx="6192000" cy="85825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0" y="0"/>
            <a:ext cx="6000000" cy="6858000"/>
          </a:xfrm>
          <a:prstGeom prst="rect">
            <a:avLst/>
          </a:prstGeom>
        </p:spPr>
      </p:pic>
    </p:spTree>
    <p:extLst>
      <p:ext uri="{BB962C8B-B14F-4D97-AF65-F5344CB8AC3E}">
        <p14:creationId xmlns:p14="http://schemas.microsoft.com/office/powerpoint/2010/main" val="217699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286000"/>
            <a:ext cx="12192000" cy="9144000"/>
          </a:xfrm>
          <a:prstGeom prst="rect">
            <a:avLst/>
          </a:prstGeom>
        </p:spPr>
      </p:pic>
    </p:spTree>
    <p:extLst>
      <p:ext uri="{BB962C8B-B14F-4D97-AF65-F5344CB8AC3E}">
        <p14:creationId xmlns:p14="http://schemas.microsoft.com/office/powerpoint/2010/main" val="393595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686937" y="-60506"/>
            <a:ext cx="14208974" cy="6918506"/>
          </a:xfrm>
        </p:spPr>
      </p:pic>
    </p:spTree>
    <p:extLst>
      <p:ext uri="{BB962C8B-B14F-4D97-AF65-F5344CB8AC3E}">
        <p14:creationId xmlns:p14="http://schemas.microsoft.com/office/powerpoint/2010/main" val="1429325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09666" y="400182"/>
            <a:ext cx="11137900" cy="1325563"/>
          </a:xfrm>
        </p:spPr>
        <p:txBody>
          <a:bodyPr>
            <a:noAutofit/>
          </a:bodyPr>
          <a:lstStyle/>
          <a:p>
            <a:r>
              <a:rPr lang="en-US" sz="8000" dirty="0">
                <a:solidFill>
                  <a:srgbClr val="00423C"/>
                </a:solidFill>
              </a:rPr>
              <a:t>Why We Celebrate</a:t>
            </a:r>
          </a:p>
        </p:txBody>
      </p:sp>
      <p:sp>
        <p:nvSpPr>
          <p:cNvPr id="3" name="Content Placeholder 2"/>
          <p:cNvSpPr>
            <a:spLocks noGrp="1"/>
          </p:cNvSpPr>
          <p:nvPr>
            <p:ph idx="1"/>
          </p:nvPr>
        </p:nvSpPr>
        <p:spPr>
          <a:xfrm>
            <a:off x="488471" y="1735489"/>
            <a:ext cx="11215057" cy="4516316"/>
          </a:xfrm>
        </p:spPr>
        <p:txBody>
          <a:bodyPr>
            <a:normAutofit/>
          </a:bodyPr>
          <a:lstStyle/>
          <a:p>
            <a:pPr marL="0" indent="0">
              <a:spcBef>
                <a:spcPts val="0"/>
              </a:spcBef>
              <a:buNone/>
            </a:pPr>
            <a:r>
              <a:rPr lang="en-US" sz="5300" dirty="0">
                <a:solidFill>
                  <a:schemeClr val="bg2">
                    <a:lumMod val="25000"/>
                  </a:schemeClr>
                </a:solidFill>
              </a:rPr>
              <a:t>The Resurrection</a:t>
            </a:r>
          </a:p>
          <a:p>
            <a:pPr marL="0" indent="0">
              <a:spcBef>
                <a:spcPts val="0"/>
              </a:spcBef>
              <a:buNone/>
            </a:pPr>
            <a:r>
              <a:rPr lang="en-US" sz="5300" dirty="0">
                <a:solidFill>
                  <a:schemeClr val="bg2">
                    <a:lumMod val="25000"/>
                  </a:schemeClr>
                </a:solidFill>
              </a:rPr>
              <a:t>is </a:t>
            </a:r>
            <a:r>
              <a:rPr lang="en-US" sz="5300" b="1" dirty="0">
                <a:solidFill>
                  <a:schemeClr val="bg2">
                    <a:lumMod val="25000"/>
                  </a:schemeClr>
                </a:solidFill>
              </a:rPr>
              <a:t>our </a:t>
            </a:r>
            <a:r>
              <a:rPr lang="en-US" sz="5300" u="sng" dirty="0">
                <a:solidFill>
                  <a:schemeClr val="bg2">
                    <a:lumMod val="25000"/>
                  </a:schemeClr>
                </a:solidFill>
              </a:rPr>
              <a:t>good</a:t>
            </a:r>
            <a:r>
              <a:rPr lang="en-US" sz="5300" dirty="0">
                <a:solidFill>
                  <a:schemeClr val="bg2">
                    <a:lumMod val="25000"/>
                  </a:schemeClr>
                </a:solidFill>
              </a:rPr>
              <a:t> </a:t>
            </a:r>
            <a:r>
              <a:rPr lang="en-US" sz="5300" u="sng" dirty="0">
                <a:solidFill>
                  <a:schemeClr val="bg2">
                    <a:lumMod val="25000"/>
                  </a:schemeClr>
                </a:solidFill>
              </a:rPr>
              <a:t>news</a:t>
            </a:r>
            <a:r>
              <a:rPr lang="en-US" sz="5300" dirty="0">
                <a:solidFill>
                  <a:schemeClr val="bg2">
                    <a:lumMod val="25000"/>
                  </a:schemeClr>
                </a:solidFill>
              </a:rPr>
              <a:t> </a:t>
            </a:r>
          </a:p>
          <a:p>
            <a:pPr marL="0" indent="0">
              <a:spcBef>
                <a:spcPts val="0"/>
              </a:spcBef>
              <a:buNone/>
            </a:pPr>
            <a:r>
              <a:rPr lang="en-US" sz="5300" dirty="0">
                <a:solidFill>
                  <a:schemeClr val="bg2">
                    <a:lumMod val="25000"/>
                  </a:schemeClr>
                </a:solidFill>
              </a:rPr>
              <a:t>that </a:t>
            </a:r>
            <a:r>
              <a:rPr lang="en-US" sz="5300" b="1" dirty="0">
                <a:solidFill>
                  <a:schemeClr val="bg2">
                    <a:lumMod val="25000"/>
                  </a:schemeClr>
                </a:solidFill>
              </a:rPr>
              <a:t>our</a:t>
            </a:r>
            <a:r>
              <a:rPr lang="en-US" sz="5300" dirty="0">
                <a:solidFill>
                  <a:schemeClr val="bg2">
                    <a:lumMod val="25000"/>
                  </a:schemeClr>
                </a:solidFill>
              </a:rPr>
              <a:t> great God</a:t>
            </a:r>
          </a:p>
          <a:p>
            <a:pPr marL="0" indent="0">
              <a:spcBef>
                <a:spcPts val="0"/>
              </a:spcBef>
              <a:buNone/>
            </a:pPr>
            <a:r>
              <a:rPr lang="en-US" sz="5300" dirty="0">
                <a:solidFill>
                  <a:schemeClr val="bg2">
                    <a:lumMod val="25000"/>
                  </a:schemeClr>
                </a:solidFill>
              </a:rPr>
              <a:t>defeated </a:t>
            </a:r>
            <a:r>
              <a:rPr lang="en-US" sz="5300" b="1" dirty="0">
                <a:solidFill>
                  <a:schemeClr val="bg2">
                    <a:lumMod val="25000"/>
                  </a:schemeClr>
                </a:solidFill>
              </a:rPr>
              <a:t>our</a:t>
            </a:r>
            <a:r>
              <a:rPr lang="en-US" sz="5300" dirty="0">
                <a:solidFill>
                  <a:schemeClr val="bg2">
                    <a:lumMod val="25000"/>
                  </a:schemeClr>
                </a:solidFill>
              </a:rPr>
              <a:t> </a:t>
            </a:r>
            <a:r>
              <a:rPr lang="en-US" sz="5300" u="sng" dirty="0">
                <a:solidFill>
                  <a:schemeClr val="bg2">
                    <a:lumMod val="25000"/>
                  </a:schemeClr>
                </a:solidFill>
              </a:rPr>
              <a:t>worst</a:t>
            </a:r>
            <a:r>
              <a:rPr lang="en-US" sz="5300" dirty="0">
                <a:solidFill>
                  <a:schemeClr val="bg2">
                    <a:lumMod val="25000"/>
                  </a:schemeClr>
                </a:solidFill>
              </a:rPr>
              <a:t> </a:t>
            </a:r>
            <a:r>
              <a:rPr lang="en-US" sz="5300" u="sng" dirty="0">
                <a:solidFill>
                  <a:schemeClr val="bg2">
                    <a:lumMod val="25000"/>
                  </a:schemeClr>
                </a:solidFill>
              </a:rPr>
              <a:t>enemies</a:t>
            </a:r>
          </a:p>
        </p:txBody>
      </p:sp>
    </p:spTree>
    <p:extLst>
      <p:ext uri="{BB962C8B-B14F-4D97-AF65-F5344CB8AC3E}">
        <p14:creationId xmlns:p14="http://schemas.microsoft.com/office/powerpoint/2010/main" val="938713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471" y="1725745"/>
            <a:ext cx="11703529" cy="4516316"/>
          </a:xfrm>
        </p:spPr>
        <p:txBody>
          <a:bodyPr>
            <a:noAutofit/>
          </a:bodyPr>
          <a:lstStyle/>
          <a:p>
            <a:pPr marL="0" indent="0">
              <a:spcBef>
                <a:spcPts val="0"/>
              </a:spcBef>
              <a:buNone/>
            </a:pPr>
            <a:r>
              <a:rPr lang="en-US" sz="4400" b="1" dirty="0">
                <a:solidFill>
                  <a:schemeClr val="bg2">
                    <a:lumMod val="25000"/>
                  </a:schemeClr>
                </a:solidFill>
              </a:rPr>
              <a:t>AT THE CROSS: </a:t>
            </a:r>
          </a:p>
          <a:p>
            <a:pPr marL="0" indent="0">
              <a:spcBef>
                <a:spcPts val="0"/>
              </a:spcBef>
              <a:spcAft>
                <a:spcPts val="1800"/>
              </a:spcAft>
              <a:buNone/>
            </a:pPr>
            <a:r>
              <a:rPr lang="en-US" sz="5300" dirty="0">
                <a:solidFill>
                  <a:schemeClr val="bg2">
                    <a:lumMod val="25000"/>
                  </a:schemeClr>
                </a:solidFill>
              </a:rPr>
              <a:t>Jesus faced the enemies of this life.</a:t>
            </a:r>
            <a:endParaRPr lang="en-US" sz="5300" u="sng" dirty="0">
              <a:solidFill>
                <a:schemeClr val="bg2">
                  <a:lumMod val="25000"/>
                </a:schemeClr>
              </a:solidFill>
            </a:endParaRPr>
          </a:p>
          <a:p>
            <a:pPr marL="0" indent="0">
              <a:spcBef>
                <a:spcPts val="0"/>
              </a:spcBef>
              <a:buNone/>
            </a:pPr>
            <a:r>
              <a:rPr lang="en-US" sz="4400" b="1" dirty="0">
                <a:solidFill>
                  <a:schemeClr val="bg2">
                    <a:lumMod val="25000"/>
                  </a:schemeClr>
                </a:solidFill>
              </a:rPr>
              <a:t>AT THE RESURRECTION:</a:t>
            </a:r>
          </a:p>
          <a:p>
            <a:pPr marL="0" indent="0">
              <a:spcBef>
                <a:spcPts val="0"/>
              </a:spcBef>
              <a:spcAft>
                <a:spcPts val="1800"/>
              </a:spcAft>
              <a:buNone/>
            </a:pPr>
            <a:r>
              <a:rPr lang="en-US" sz="5300" dirty="0">
                <a:solidFill>
                  <a:schemeClr val="bg2">
                    <a:lumMod val="25000"/>
                  </a:schemeClr>
                </a:solidFill>
              </a:rPr>
              <a:t>Jesus overcame them by God’s Spirit.</a:t>
            </a:r>
          </a:p>
          <a:p>
            <a:pPr marL="0" indent="0">
              <a:spcBef>
                <a:spcPts val="0"/>
              </a:spcBef>
              <a:buNone/>
            </a:pPr>
            <a:r>
              <a:rPr lang="en-US" sz="4400" b="1" dirty="0">
                <a:solidFill>
                  <a:schemeClr val="bg2">
                    <a:lumMod val="25000"/>
                  </a:schemeClr>
                </a:solidFill>
              </a:rPr>
              <a:t>BY FAITH IN JESUS:</a:t>
            </a:r>
          </a:p>
          <a:p>
            <a:pPr marL="0" indent="0">
              <a:spcBef>
                <a:spcPts val="0"/>
              </a:spcBef>
              <a:buNone/>
            </a:pPr>
            <a:r>
              <a:rPr lang="en-US" sz="5300" dirty="0">
                <a:solidFill>
                  <a:schemeClr val="bg2">
                    <a:lumMod val="25000"/>
                  </a:schemeClr>
                </a:solidFill>
              </a:rPr>
              <a:t>We have the same Spirit and victory.</a:t>
            </a:r>
          </a:p>
        </p:txBody>
      </p:sp>
      <p:sp>
        <p:nvSpPr>
          <p:cNvPr id="4" name="Title 1"/>
          <p:cNvSpPr>
            <a:spLocks noGrp="1"/>
          </p:cNvSpPr>
          <p:nvPr>
            <p:ph type="title"/>
          </p:nvPr>
        </p:nvSpPr>
        <p:spPr>
          <a:xfrm>
            <a:off x="409666" y="400182"/>
            <a:ext cx="11137900" cy="1325563"/>
          </a:xfrm>
        </p:spPr>
        <p:txBody>
          <a:bodyPr>
            <a:noAutofit/>
          </a:bodyPr>
          <a:lstStyle/>
          <a:p>
            <a:pPr algn="r"/>
            <a:r>
              <a:rPr lang="en-US" sz="6000" dirty="0">
                <a:solidFill>
                  <a:srgbClr val="00423C"/>
                </a:solidFill>
              </a:rPr>
              <a:t>Realistic &amp; Supernatural</a:t>
            </a:r>
            <a:br>
              <a:rPr lang="en-US" sz="6000" dirty="0">
                <a:solidFill>
                  <a:srgbClr val="00423C"/>
                </a:solidFill>
              </a:rPr>
            </a:br>
            <a:r>
              <a:rPr lang="en-US" sz="6000" dirty="0"/>
              <a:t>Good News!!!</a:t>
            </a:r>
            <a:endParaRPr lang="en-US" sz="6000" dirty="0">
              <a:solidFill>
                <a:srgbClr val="00423C"/>
              </a:solidFill>
            </a:endParaRPr>
          </a:p>
        </p:txBody>
      </p:sp>
    </p:spTree>
    <p:extLst>
      <p:ext uri="{BB962C8B-B14F-4D97-AF65-F5344CB8AC3E}">
        <p14:creationId xmlns:p14="http://schemas.microsoft.com/office/powerpoint/2010/main" val="421618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0" y="725033"/>
            <a:ext cx="11137900" cy="1325563"/>
          </a:xfrm>
        </p:spPr>
        <p:txBody>
          <a:bodyPr>
            <a:noAutofit/>
          </a:bodyPr>
          <a:lstStyle/>
          <a:p>
            <a:r>
              <a:rPr lang="en-US" sz="6000" dirty="0"/>
              <a:t>Four Victories of The Resurrection</a:t>
            </a:r>
          </a:p>
        </p:txBody>
      </p:sp>
      <p:sp>
        <p:nvSpPr>
          <p:cNvPr id="3" name="Content Placeholder 2"/>
          <p:cNvSpPr>
            <a:spLocks noGrp="1"/>
          </p:cNvSpPr>
          <p:nvPr>
            <p:ph idx="1"/>
          </p:nvPr>
        </p:nvSpPr>
        <p:spPr>
          <a:xfrm>
            <a:off x="527050" y="2479033"/>
            <a:ext cx="11631561" cy="4807404"/>
          </a:xfrm>
        </p:spPr>
        <p:txBody>
          <a:bodyPr>
            <a:noAutofit/>
          </a:bodyPr>
          <a:lstStyle/>
          <a:p>
            <a:pPr marL="0" indent="0">
              <a:buNone/>
            </a:pPr>
            <a:r>
              <a:rPr lang="en-US" sz="5300" dirty="0"/>
              <a:t>“But he was pierced for </a:t>
            </a:r>
            <a:r>
              <a:rPr lang="en-US" sz="5300" u="sng" dirty="0"/>
              <a:t>our</a:t>
            </a:r>
            <a:r>
              <a:rPr lang="en-US" sz="5300" dirty="0"/>
              <a:t> transgressions, he was crushed for </a:t>
            </a:r>
            <a:r>
              <a:rPr lang="en-US" sz="5300" u="sng" dirty="0"/>
              <a:t>our</a:t>
            </a:r>
            <a:r>
              <a:rPr lang="en-US" sz="5300" dirty="0"/>
              <a:t> iniquities; the punishment that brought </a:t>
            </a:r>
            <a:r>
              <a:rPr lang="en-US" sz="5300" u="sng" dirty="0"/>
              <a:t>us</a:t>
            </a:r>
            <a:r>
              <a:rPr lang="en-US" sz="5300" dirty="0"/>
              <a:t> peace was on him, and by his wounds </a:t>
            </a:r>
            <a:r>
              <a:rPr lang="en-US" sz="5300" u="sng" dirty="0"/>
              <a:t>we</a:t>
            </a:r>
            <a:r>
              <a:rPr lang="en-US" sz="5300" dirty="0"/>
              <a:t> are healed.” [Is 53:5]</a:t>
            </a:r>
          </a:p>
        </p:txBody>
      </p:sp>
    </p:spTree>
    <p:extLst>
      <p:ext uri="{BB962C8B-B14F-4D97-AF65-F5344CB8AC3E}">
        <p14:creationId xmlns:p14="http://schemas.microsoft.com/office/powerpoint/2010/main" val="357335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59600"/>
            <a:ext cx="12192000" cy="3410187"/>
          </a:xfrm>
        </p:spPr>
        <p:txBody>
          <a:bodyPr>
            <a:noAutofit/>
          </a:bodyPr>
          <a:lstStyle/>
          <a:p>
            <a:pPr marL="0" indent="0">
              <a:buNone/>
            </a:pPr>
            <a:r>
              <a:rPr lang="en-US" sz="5300" i="1" dirty="0">
                <a:solidFill>
                  <a:schemeClr val="bg2">
                    <a:lumMod val="25000"/>
                  </a:schemeClr>
                </a:solidFill>
              </a:rPr>
              <a:t>  “by his wounds </a:t>
            </a:r>
            <a:r>
              <a:rPr lang="en-US" sz="5300" b="1" i="1" u="sng" dirty="0">
                <a:solidFill>
                  <a:schemeClr val="bg2">
                    <a:lumMod val="25000"/>
                  </a:schemeClr>
                </a:solidFill>
              </a:rPr>
              <a:t>we</a:t>
            </a:r>
            <a:r>
              <a:rPr lang="en-US" sz="5300" b="1" i="1" dirty="0">
                <a:solidFill>
                  <a:schemeClr val="bg2">
                    <a:lumMod val="25000"/>
                  </a:schemeClr>
                </a:solidFill>
              </a:rPr>
              <a:t> are healed</a:t>
            </a:r>
            <a:r>
              <a:rPr lang="en-US" sz="5300" i="1" dirty="0">
                <a:solidFill>
                  <a:schemeClr val="bg2">
                    <a:lumMod val="25000"/>
                  </a:schemeClr>
                </a:solidFill>
              </a:rPr>
              <a:t>”</a:t>
            </a:r>
          </a:p>
          <a:p>
            <a:pPr marL="0" indent="0">
              <a:buNone/>
            </a:pPr>
            <a:endParaRPr lang="en-US" sz="5300" i="1" dirty="0">
              <a:solidFill>
                <a:schemeClr val="bg2">
                  <a:lumMod val="25000"/>
                </a:schemeClr>
              </a:solidFill>
            </a:endParaRPr>
          </a:p>
          <a:p>
            <a:pPr marL="0" indent="0" algn="ctr">
              <a:buNone/>
            </a:pPr>
            <a:r>
              <a:rPr lang="en-US" sz="5300" i="1" dirty="0"/>
              <a:t>“But Pilate had Jesus flogged” </a:t>
            </a:r>
          </a:p>
          <a:p>
            <a:pPr marL="0" indent="0" algn="ctr">
              <a:buNone/>
            </a:pPr>
            <a:r>
              <a:rPr lang="en-US" sz="4000" i="1" dirty="0"/>
              <a:t>(Matthew 27:26)</a:t>
            </a:r>
          </a:p>
          <a:p>
            <a:pPr marL="0" indent="0">
              <a:buNone/>
            </a:pPr>
            <a:r>
              <a:rPr lang="en-US" dirty="0"/>
              <a:t> </a:t>
            </a:r>
          </a:p>
          <a:p>
            <a:pPr marL="0" indent="0">
              <a:buNone/>
            </a:pPr>
            <a:endParaRPr lang="en-US" sz="5300" i="1" dirty="0">
              <a:solidFill>
                <a:schemeClr val="bg2">
                  <a:lumMod val="25000"/>
                </a:schemeClr>
              </a:solidFill>
            </a:endParaRPr>
          </a:p>
        </p:txBody>
      </p:sp>
      <p:sp>
        <p:nvSpPr>
          <p:cNvPr id="7" name="Title 1"/>
          <p:cNvSpPr>
            <a:spLocks noGrp="1"/>
          </p:cNvSpPr>
          <p:nvPr>
            <p:ph type="title"/>
          </p:nvPr>
        </p:nvSpPr>
        <p:spPr>
          <a:xfrm>
            <a:off x="477404" y="771640"/>
            <a:ext cx="11137900" cy="1325563"/>
          </a:xfrm>
        </p:spPr>
        <p:txBody>
          <a:bodyPr>
            <a:noAutofit/>
          </a:bodyPr>
          <a:lstStyle/>
          <a:p>
            <a:r>
              <a:rPr lang="en-US" sz="6500" dirty="0"/>
              <a:t>Victory over </a:t>
            </a:r>
            <a:r>
              <a:rPr lang="en-US" sz="6500" u="sng" dirty="0"/>
              <a:t>suffering</a:t>
            </a:r>
            <a:r>
              <a:rPr lang="en-US" sz="6500" dirty="0"/>
              <a:t> </a:t>
            </a:r>
            <a:br>
              <a:rPr lang="en-US" sz="6500" dirty="0"/>
            </a:br>
            <a:r>
              <a:rPr lang="en-US" sz="6500" dirty="0"/>
              <a:t>(that weakens the body)</a:t>
            </a:r>
          </a:p>
        </p:txBody>
      </p:sp>
    </p:spTree>
    <p:extLst>
      <p:ext uri="{BB962C8B-B14F-4D97-AF65-F5344CB8AC3E}">
        <p14:creationId xmlns:p14="http://schemas.microsoft.com/office/powerpoint/2010/main" val="2049778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TotalTime>
  <Words>2009</Words>
  <Application>Microsoft Office PowerPoint</Application>
  <PresentationFormat>Widescreen</PresentationFormat>
  <Paragraphs>349</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Myriad Pro</vt:lpstr>
      <vt:lpstr>Office Theme</vt:lpstr>
      <vt:lpstr>PowerPoint Presentation</vt:lpstr>
      <vt:lpstr>PowerPoint Presentation</vt:lpstr>
      <vt:lpstr>PowerPoint Presentation</vt:lpstr>
      <vt:lpstr>PowerPoint Presentation</vt:lpstr>
      <vt:lpstr>PowerPoint Presentation</vt:lpstr>
      <vt:lpstr>Why We Celebrate</vt:lpstr>
      <vt:lpstr>Realistic &amp; Supernatural Good News!!!</vt:lpstr>
      <vt:lpstr>Four Victories of The Resurrection</vt:lpstr>
      <vt:lpstr>Victory over suffering  (that weakens the body)</vt:lpstr>
      <vt:lpstr>Sickness  that weakens the body</vt:lpstr>
      <vt:lpstr>Victory over circumstances  (that worry the mind)</vt:lpstr>
      <vt:lpstr>PowerPoint Presentation</vt:lpstr>
      <vt:lpstr>Victory over sinful nature (that dominates our hearts)</vt:lpstr>
      <vt:lpstr>PowerPoint Presentation</vt:lpstr>
      <vt:lpstr>Victory over sin &amp; guilt (that destroy relationships)</vt:lpstr>
      <vt:lpstr>PowerPoint Presentation</vt:lpstr>
      <vt:lpstr>PowerPoint Presentation</vt:lpstr>
      <vt:lpstr>“Don’t be alarmed,” the angel said. “You are looking for Jesus the Nazarene, who was crucified. He has risen! He is not here [in defeat]. See the place where they [his enemies] laid him.” Mk 16:6</vt:lpstr>
      <vt:lpstr>“everyone who has new [resurrection] life from God overcomes the world. And this is the victory that has overcome the world—our faith. Who is it that overcomes the world except the one who believes that Jesus is the [resurrected] Son of God?” (1 Jn 5:4–5)</vt:lpstr>
      <vt:lpstr>PowerPoint Presentation</vt:lpstr>
      <vt:lpstr>Today’s Survey</vt:lpstr>
      <vt:lpstr>Today’s Survey</vt:lpstr>
      <vt:lpstr>Today’s Survey</vt:lpstr>
      <vt:lpstr>Today’s Survey</vt:lpstr>
      <vt:lpstr>Today’s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Shawn Franco</cp:lastModifiedBy>
  <cp:revision>71</cp:revision>
  <cp:lastPrinted>2016-03-26T21:04:29Z</cp:lastPrinted>
  <dcterms:created xsi:type="dcterms:W3CDTF">2016-03-10T17:38:12Z</dcterms:created>
  <dcterms:modified xsi:type="dcterms:W3CDTF">2016-03-26T21:08:04Z</dcterms:modified>
</cp:coreProperties>
</file>