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60" r:id="rId3"/>
    <p:sldId id="258" r:id="rId4"/>
    <p:sldId id="261" r:id="rId5"/>
    <p:sldId id="262" r:id="rId6"/>
    <p:sldId id="263" r:id="rId7"/>
    <p:sldId id="265" r:id="rId8"/>
    <p:sldId id="276" r:id="rId9"/>
    <p:sldId id="264" r:id="rId10"/>
    <p:sldId id="267" r:id="rId11"/>
    <p:sldId id="266" r:id="rId12"/>
    <p:sldId id="268" r:id="rId13"/>
    <p:sldId id="269" r:id="rId14"/>
    <p:sldId id="270" r:id="rId15"/>
    <p:sldId id="271" r:id="rId16"/>
    <p:sldId id="272" r:id="rId17"/>
    <p:sldId id="273" r:id="rId18"/>
    <p:sldId id="274" r:id="rId19"/>
    <p:sldId id="275"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4265" autoAdjust="0"/>
  </p:normalViewPr>
  <p:slideViewPr>
    <p:cSldViewPr snapToGrid="0" snapToObjects="1">
      <p:cViewPr varScale="1">
        <p:scale>
          <a:sx n="67" d="100"/>
          <a:sy n="67" d="100"/>
        </p:scale>
        <p:origin x="14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B09DA-82CC-4B41-9249-6BD7523B7713}" type="datetimeFigureOut">
              <a:rPr lang="en-US" smtClean="0"/>
              <a:t>2/21/2016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8C177-FB2C-42DD-8119-DA71C70D76F1}" type="slidenum">
              <a:rPr lang="en-US" smtClean="0"/>
              <a:t>‹#›</a:t>
            </a:fld>
            <a:endParaRPr lang="en-US"/>
          </a:p>
        </p:txBody>
      </p:sp>
    </p:spTree>
    <p:extLst>
      <p:ext uri="{BB962C8B-B14F-4D97-AF65-F5344CB8AC3E}">
        <p14:creationId xmlns:p14="http://schemas.microsoft.com/office/powerpoint/2010/main" val="266855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mn-lt"/>
                <a:ea typeface="+mn-ea"/>
                <a:cs typeface="+mn-cs"/>
              </a:rPr>
              <a:t>READ Matthew 14:13-21 (NIV)</a:t>
            </a:r>
          </a:p>
          <a:p>
            <a:r>
              <a:rPr lang="en-US" sz="1500" kern="1200" dirty="0" smtClean="0">
                <a:solidFill>
                  <a:schemeClr val="tx1"/>
                </a:solidFill>
                <a:effectLst/>
                <a:latin typeface="+mn-lt"/>
                <a:ea typeface="+mn-ea"/>
                <a:cs typeface="+mn-cs"/>
              </a:rPr>
              <a:t> </a:t>
            </a:r>
          </a:p>
          <a:p>
            <a:r>
              <a:rPr lang="en-US" sz="1500" kern="1200" dirty="0" smtClean="0">
                <a:solidFill>
                  <a:schemeClr val="tx1"/>
                </a:solidFill>
                <a:effectLst/>
                <a:latin typeface="+mn-lt"/>
                <a:ea typeface="+mn-ea"/>
                <a:cs typeface="+mn-cs"/>
              </a:rPr>
              <a:t>Confession – I preach on this story once a year  / why God</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Asked the Lord why? </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“Shawn this is what I have always been planning to do at cornerstone and yet my people were not ready for me to do this. Now is the time. I have never changed my mind that I will do these</a:t>
            </a:r>
            <a:r>
              <a:rPr lang="en-US" sz="1500" kern="1200" baseline="0" dirty="0" smtClean="0">
                <a:solidFill>
                  <a:schemeClr val="tx1"/>
                </a:solidFill>
                <a:effectLst/>
                <a:latin typeface="+mn-lt"/>
                <a:ea typeface="+mn-ea"/>
                <a:cs typeface="+mn-cs"/>
              </a:rPr>
              <a:t> very things </a:t>
            </a:r>
            <a:r>
              <a:rPr lang="en-US" sz="1500" kern="1200" dirty="0" smtClean="0">
                <a:solidFill>
                  <a:schemeClr val="tx1"/>
                </a:solidFill>
                <a:effectLst/>
                <a:latin typeface="+mn-lt"/>
                <a:ea typeface="+mn-ea"/>
                <a:cs typeface="+mn-cs"/>
              </a:rPr>
              <a:t>in them and through them.  I am the God of miracles, I am </a:t>
            </a:r>
            <a:r>
              <a:rPr lang="en-US" sz="1500" kern="1200" dirty="0" err="1" smtClean="0">
                <a:solidFill>
                  <a:schemeClr val="tx1"/>
                </a:solidFill>
                <a:effectLst/>
                <a:latin typeface="+mn-lt"/>
                <a:ea typeface="+mn-ea"/>
                <a:cs typeface="+mn-cs"/>
              </a:rPr>
              <a:t>Jeohavah</a:t>
            </a:r>
            <a:r>
              <a:rPr lang="en-US" sz="1500" kern="1200" dirty="0" smtClean="0">
                <a:solidFill>
                  <a:schemeClr val="tx1"/>
                </a:solidFill>
                <a:effectLst/>
                <a:latin typeface="+mn-lt"/>
                <a:ea typeface="+mn-ea"/>
                <a:cs typeface="+mn-cs"/>
              </a:rPr>
              <a:t> Jireh – the God who provides, and I am the Lord of the Harvest. To make me the center is to make room for all of these things in your life. To make me the center of this church is make room for the harvest. I will be glorified. I will accomplish my purposes – I call my people to make room!</a:t>
            </a:r>
          </a:p>
          <a:p>
            <a:r>
              <a:rPr lang="en-US" sz="1500" kern="1200" dirty="0" smtClean="0">
                <a:solidFill>
                  <a:schemeClr val="tx1"/>
                </a:solidFill>
                <a:effectLst/>
                <a:latin typeface="+mn-lt"/>
                <a:ea typeface="+mn-ea"/>
                <a:cs typeface="+mn-cs"/>
              </a:rPr>
              <a:t> </a:t>
            </a:r>
          </a:p>
          <a:p>
            <a:r>
              <a:rPr lang="en-US" sz="1500" kern="1200" dirty="0" smtClean="0">
                <a:solidFill>
                  <a:schemeClr val="tx1"/>
                </a:solidFill>
                <a:effectLst/>
                <a:latin typeface="+mn-lt"/>
                <a:ea typeface="+mn-ea"/>
                <a:cs typeface="+mn-cs"/>
              </a:rPr>
              <a:t>And so this morning, out of obedience I return to this passage again.</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GOD IS TELLING US TO MAKE ROOM</a:t>
            </a:r>
          </a:p>
        </p:txBody>
      </p:sp>
      <p:sp>
        <p:nvSpPr>
          <p:cNvPr id="4" name="Slide Number Placeholder 3"/>
          <p:cNvSpPr>
            <a:spLocks noGrp="1"/>
          </p:cNvSpPr>
          <p:nvPr>
            <p:ph type="sldNum" sz="quarter" idx="10"/>
          </p:nvPr>
        </p:nvSpPr>
        <p:spPr/>
        <p:txBody>
          <a:bodyPr/>
          <a:lstStyle/>
          <a:p>
            <a:fld id="{4EE8C177-FB2C-42DD-8119-DA71C70D76F1}" type="slidenum">
              <a:rPr lang="en-US" smtClean="0"/>
              <a:t>1</a:t>
            </a:fld>
            <a:endParaRPr lang="en-US"/>
          </a:p>
        </p:txBody>
      </p:sp>
    </p:spTree>
    <p:extLst>
      <p:ext uri="{BB962C8B-B14F-4D97-AF65-F5344CB8AC3E}">
        <p14:creationId xmlns:p14="http://schemas.microsoft.com/office/powerpoint/2010/main" val="1053130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It’s a kingdom principle:</a:t>
            </a:r>
          </a:p>
          <a:p>
            <a:endParaRPr lang="en-US" sz="1600" dirty="0" smtClean="0"/>
          </a:p>
          <a:p>
            <a:r>
              <a:rPr lang="en-US" sz="1200" kern="1200" dirty="0" smtClean="0">
                <a:solidFill>
                  <a:schemeClr val="tx1"/>
                </a:solidFill>
                <a:effectLst/>
                <a:latin typeface="+mn-lt"/>
                <a:ea typeface="+mn-ea"/>
                <a:cs typeface="+mn-cs"/>
              </a:rPr>
              <a:t>You aren’t about to nag God into working a miracle in your life</a:t>
            </a:r>
          </a:p>
          <a:p>
            <a:r>
              <a:rPr lang="en-US" sz="1200" kern="1200" dirty="0" smtClean="0">
                <a:solidFill>
                  <a:schemeClr val="tx1"/>
                </a:solidFill>
                <a:effectLst/>
                <a:latin typeface="+mn-lt"/>
                <a:ea typeface="+mn-ea"/>
                <a:cs typeface="+mn-cs"/>
              </a:rPr>
              <a:t>You aren’t about to </a:t>
            </a:r>
            <a:r>
              <a:rPr lang="en-US" sz="1200" kern="1200" dirty="0" err="1" smtClean="0">
                <a:solidFill>
                  <a:schemeClr val="tx1"/>
                </a:solidFill>
                <a:effectLst/>
                <a:latin typeface="+mn-lt"/>
                <a:ea typeface="+mn-ea"/>
                <a:cs typeface="+mn-cs"/>
              </a:rPr>
              <a:t>convinve</a:t>
            </a:r>
            <a:r>
              <a:rPr lang="en-US" sz="1200" kern="1200" dirty="0" smtClean="0">
                <a:solidFill>
                  <a:schemeClr val="tx1"/>
                </a:solidFill>
                <a:effectLst/>
                <a:latin typeface="+mn-lt"/>
                <a:ea typeface="+mn-ea"/>
                <a:cs typeface="+mn-cs"/>
              </a:rPr>
              <a:t> God to bless an idol you trust in in your life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God’s Miracle working power is for those who are thankful and thoroughly trusting of Him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does </a:t>
            </a:r>
            <a:r>
              <a:rPr lang="en-US" sz="1200" kern="1200" dirty="0" err="1" smtClean="0">
                <a:solidFill>
                  <a:schemeClr val="tx1"/>
                </a:solidFill>
                <a:effectLst/>
                <a:latin typeface="+mn-lt"/>
                <a:ea typeface="+mn-ea"/>
                <a:cs typeface="+mn-cs"/>
              </a:rPr>
              <a:t>ephesians</a:t>
            </a:r>
            <a:r>
              <a:rPr lang="en-US" sz="1200" kern="1200" dirty="0" smtClean="0">
                <a:solidFill>
                  <a:schemeClr val="tx1"/>
                </a:solidFill>
                <a:effectLst/>
                <a:latin typeface="+mn-lt"/>
                <a:ea typeface="+mn-ea"/>
                <a:cs typeface="+mn-cs"/>
              </a:rPr>
              <a:t> 3:20 tell us: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Now to him who is able to do immeasurably more than all we ask or imagine, according to his power that is at work within us,  ﻿21﻿ to him be glory in the church and in Christ Jesus throughout all generations, for ever and ever! Amen.</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Eph</a:t>
            </a:r>
            <a:r>
              <a:rPr lang="en-US" sz="1200" i="1" kern="1200" dirty="0" smtClean="0">
                <a:solidFill>
                  <a:schemeClr val="tx1"/>
                </a:solidFill>
                <a:effectLst/>
                <a:latin typeface="+mn-lt"/>
                <a:ea typeface="+mn-ea"/>
                <a:cs typeface="+mn-cs"/>
              </a:rPr>
              <a:t> 3:20-21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must as the thankfulness and trust of Jesus is at work in your life is as much power as you are going to see.</a:t>
            </a:r>
          </a:p>
          <a:p>
            <a:r>
              <a:rPr lang="en-US" sz="1200" kern="1200" dirty="0" smtClean="0">
                <a:solidFill>
                  <a:schemeClr val="tx1"/>
                </a:solidFill>
                <a:effectLst/>
                <a:latin typeface="+mn-lt"/>
                <a:ea typeface="+mn-ea"/>
                <a:cs typeface="+mn-cs"/>
              </a:rPr>
              <a:t> </a:t>
            </a:r>
            <a:endParaRPr lang="en-US" sz="1600" dirty="0" smtClean="0"/>
          </a:p>
          <a:p>
            <a:endParaRPr lang="en-US" sz="1500" dirty="0"/>
          </a:p>
        </p:txBody>
      </p:sp>
      <p:sp>
        <p:nvSpPr>
          <p:cNvPr id="4" name="Slide Number Placeholder 3"/>
          <p:cNvSpPr>
            <a:spLocks noGrp="1"/>
          </p:cNvSpPr>
          <p:nvPr>
            <p:ph type="sldNum" sz="quarter" idx="10"/>
          </p:nvPr>
        </p:nvSpPr>
        <p:spPr/>
        <p:txBody>
          <a:bodyPr/>
          <a:lstStyle/>
          <a:p>
            <a:fld id="{4EE8C177-FB2C-42DD-8119-DA71C70D76F1}" type="slidenum">
              <a:rPr lang="en-US" smtClean="0"/>
              <a:t>10</a:t>
            </a:fld>
            <a:endParaRPr lang="en-US"/>
          </a:p>
        </p:txBody>
      </p:sp>
    </p:spTree>
    <p:extLst>
      <p:ext uri="{BB962C8B-B14F-4D97-AF65-F5344CB8AC3E}">
        <p14:creationId xmlns:p14="http://schemas.microsoft.com/office/powerpoint/2010/main" val="4226802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Indiviually</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thankful and trusting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family – you can choose to live in the bitterness of the sins of the past</a:t>
            </a:r>
          </a:p>
          <a:p>
            <a:r>
              <a:rPr lang="en-US" sz="1200" kern="1200" dirty="0" smtClean="0">
                <a:solidFill>
                  <a:schemeClr val="tx1"/>
                </a:solidFill>
                <a:effectLst/>
                <a:latin typeface="+mn-lt"/>
                <a:ea typeface="+mn-ea"/>
                <a:cs typeface="+mn-cs"/>
              </a:rPr>
              <a:t>Or you can choose to believe for blessing in the present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you have to stop saying – that family member, that spouse – needs to go someplace else and say – God what little I have – I give to you to meet their needs</a:t>
            </a:r>
          </a:p>
          <a:p>
            <a:r>
              <a:rPr lang="en-US" sz="1200" kern="1200" dirty="0" smtClean="0">
                <a:solidFill>
                  <a:schemeClr val="tx1"/>
                </a:solidFill>
                <a:effectLst/>
                <a:latin typeface="+mn-lt"/>
                <a:ea typeface="+mn-ea"/>
                <a:cs typeface="+mn-cs"/>
              </a:rPr>
              <a:t>- my spouse, my family member – they need the love of Jesus (&amp; power) to 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need to make room for the miracle power of God for His mission of love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church- we have to do the same</a:t>
            </a:r>
          </a:p>
          <a:p>
            <a:r>
              <a:rPr lang="en-US" sz="1200" kern="1200" dirty="0" smtClean="0">
                <a:solidFill>
                  <a:schemeClr val="tx1"/>
                </a:solidFill>
                <a:effectLst/>
                <a:latin typeface="+mn-lt"/>
                <a:ea typeface="+mn-ea"/>
                <a:cs typeface="+mn-cs"/>
              </a:rPr>
              <a:t>	- we can focus on dirt parking lots and 1970 </a:t>
            </a:r>
            <a:r>
              <a:rPr lang="en-US" sz="1200" kern="1200" dirty="0" err="1" smtClean="0">
                <a:solidFill>
                  <a:schemeClr val="tx1"/>
                </a:solidFill>
                <a:effectLst/>
                <a:latin typeface="+mn-lt"/>
                <a:ea typeface="+mn-ea"/>
                <a:cs typeface="+mn-cs"/>
              </a:rPr>
              <a:t>shandeliers</a:t>
            </a:r>
            <a:r>
              <a:rPr lang="en-US" sz="1200" kern="1200" dirty="0" smtClean="0">
                <a:solidFill>
                  <a:schemeClr val="tx1"/>
                </a:solidFill>
                <a:effectLst/>
                <a:latin typeface="+mn-lt"/>
                <a:ea typeface="+mn-ea"/>
                <a:cs typeface="+mn-cs"/>
              </a:rPr>
              <a:t> and different colored chairs and not enough room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Or we can be thankful!!!</a:t>
            </a:r>
          </a:p>
          <a:p>
            <a:r>
              <a:rPr lang="en-US" sz="1200" kern="1200" dirty="0" smtClean="0">
                <a:solidFill>
                  <a:schemeClr val="tx1"/>
                </a:solidFill>
                <a:effectLst/>
                <a:latin typeface="+mn-lt"/>
                <a:ea typeface="+mn-ea"/>
                <a:cs typeface="+mn-cs"/>
              </a:rPr>
              <a:t>	We can be thankful but not </a:t>
            </a:r>
            <a:r>
              <a:rPr lang="en-US" sz="1200" kern="1200" dirty="0" err="1" smtClean="0">
                <a:solidFill>
                  <a:schemeClr val="tx1"/>
                </a:solidFill>
                <a:effectLst/>
                <a:latin typeface="+mn-lt"/>
                <a:ea typeface="+mn-ea"/>
                <a:cs typeface="+mn-cs"/>
              </a:rPr>
              <a:t>turst</a:t>
            </a:r>
            <a:r>
              <a:rPr lang="en-US" sz="1200" kern="1200" dirty="0" smtClean="0">
                <a:solidFill>
                  <a:schemeClr val="tx1"/>
                </a:solidFill>
                <a:effectLst/>
                <a:latin typeface="+mn-lt"/>
                <a:ea typeface="+mn-ea"/>
                <a:cs typeface="+mn-cs"/>
              </a:rPr>
              <a:t> in any of it</a:t>
            </a:r>
          </a:p>
          <a:p>
            <a:r>
              <a:rPr lang="en-US" sz="1200" kern="1200" dirty="0" smtClean="0">
                <a:solidFill>
                  <a:schemeClr val="tx1"/>
                </a:solidFill>
                <a:effectLst/>
                <a:latin typeface="+mn-lt"/>
                <a:ea typeface="+mn-ea"/>
                <a:cs typeface="+mn-cs"/>
              </a:rPr>
              <a:t>	We can give into the hands of Jesus to do what He wants with it and make room for his miracle working power for his mission of love</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E8C177-FB2C-42DD-8119-DA71C70D76F1}" type="slidenum">
              <a:rPr lang="en-US" smtClean="0"/>
              <a:t>11</a:t>
            </a:fld>
            <a:endParaRPr lang="en-US"/>
          </a:p>
        </p:txBody>
      </p:sp>
    </p:spTree>
    <p:extLst>
      <p:ext uri="{BB962C8B-B14F-4D97-AF65-F5344CB8AC3E}">
        <p14:creationId xmlns:p14="http://schemas.microsoft.com/office/powerpoint/2010/main" val="3022138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then look at v20-21 /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Everyone eats. Everyone is satisfied. The disciples end with more than began with.</a:t>
            </a:r>
          </a:p>
          <a:p>
            <a:r>
              <a:rPr lang="en-US" sz="1200" kern="1200" dirty="0" smtClean="0">
                <a:solidFill>
                  <a:schemeClr val="tx1"/>
                </a:solidFill>
                <a:effectLst/>
                <a:latin typeface="+mn-lt"/>
                <a:ea typeface="+mn-ea"/>
                <a:cs typeface="+mn-cs"/>
              </a:rPr>
              <a:t>At least 10,000 total were loved well.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started with 5 loaves / 2 fish</a:t>
            </a:r>
          </a:p>
          <a:p>
            <a:r>
              <a:rPr lang="en-US" sz="1200" kern="1200" dirty="0" smtClean="0">
                <a:solidFill>
                  <a:schemeClr val="tx1"/>
                </a:solidFill>
                <a:effectLst/>
                <a:latin typeface="+mn-lt"/>
                <a:ea typeface="+mn-ea"/>
                <a:cs typeface="+mn-cs"/>
              </a:rPr>
              <a:t>They end with 12 big basketfuls left over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that brings us to the third way we need to make room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E8C177-FB2C-42DD-8119-DA71C70D76F1}" type="slidenum">
              <a:rPr lang="en-US" smtClean="0"/>
              <a:t>12</a:t>
            </a:fld>
            <a:endParaRPr lang="en-US"/>
          </a:p>
        </p:txBody>
      </p:sp>
    </p:spTree>
    <p:extLst>
      <p:ext uri="{BB962C8B-B14F-4D97-AF65-F5344CB8AC3E}">
        <p14:creationId xmlns:p14="http://schemas.microsoft.com/office/powerpoint/2010/main" val="3996556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need to make room for greater dreams and satisfaction in life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disciples would have never </a:t>
            </a:r>
            <a:r>
              <a:rPr lang="en-US" sz="1200" kern="1200" dirty="0" err="1" smtClean="0">
                <a:solidFill>
                  <a:schemeClr val="tx1"/>
                </a:solidFill>
                <a:effectLst/>
                <a:latin typeface="+mn-lt"/>
                <a:ea typeface="+mn-ea"/>
                <a:cs typeface="+mn-cs"/>
              </a:rPr>
              <a:t>drempt</a:t>
            </a:r>
            <a:r>
              <a:rPr lang="en-US" sz="1200" kern="1200" dirty="0" smtClean="0">
                <a:solidFill>
                  <a:schemeClr val="tx1"/>
                </a:solidFill>
                <a:effectLst/>
                <a:latin typeface="+mn-lt"/>
                <a:ea typeface="+mn-ea"/>
                <a:cs typeface="+mn-cs"/>
              </a:rPr>
              <a:t> – how God used their offering</a:t>
            </a:r>
          </a:p>
          <a:p>
            <a:r>
              <a:rPr lang="en-US" sz="1200" kern="1200" dirty="0" smtClean="0">
                <a:solidFill>
                  <a:schemeClr val="tx1"/>
                </a:solidFill>
                <a:effectLst/>
                <a:latin typeface="+mn-lt"/>
                <a:ea typeface="+mn-ea"/>
                <a:cs typeface="+mn-cs"/>
              </a:rPr>
              <a:t>The disciples would have never thought they could help so many</a:t>
            </a:r>
          </a:p>
          <a:p>
            <a:r>
              <a:rPr lang="en-US" sz="1200" kern="1200" dirty="0" smtClean="0">
                <a:solidFill>
                  <a:schemeClr val="tx1"/>
                </a:solidFill>
                <a:effectLst/>
                <a:latin typeface="+mn-lt"/>
                <a:ea typeface="+mn-ea"/>
                <a:cs typeface="+mn-cs"/>
              </a:rPr>
              <a:t>The disciples would have never expected the satisfaction and joy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Jesus had it planned for them all along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and I need to make room for greater dreams and satisfaction in life.</a:t>
            </a:r>
          </a:p>
          <a:p>
            <a:r>
              <a:rPr lang="en-US" sz="1200" kern="1200" dirty="0" smtClean="0">
                <a:solidFill>
                  <a:schemeClr val="tx1"/>
                </a:solidFill>
                <a:effectLst/>
                <a:latin typeface="+mn-lt"/>
                <a:ea typeface="+mn-ea"/>
                <a:cs typeface="+mn-cs"/>
              </a:rPr>
              <a:t>We need to make room for greater things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Story of a two fisherman out on the bay on a dock</a:t>
            </a:r>
          </a:p>
          <a:p>
            <a:r>
              <a:rPr lang="en-US" sz="1200" b="1" kern="1200" dirty="0" smtClean="0">
                <a:solidFill>
                  <a:schemeClr val="tx1"/>
                </a:solidFill>
                <a:effectLst/>
                <a:latin typeface="+mn-lt"/>
                <a:ea typeface="+mn-ea"/>
                <a:cs typeface="+mn-cs"/>
              </a:rPr>
              <a:t>They were named Frank and 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 notices his friend frank doing something odd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day long, frank is catching more fish than anybody else</a:t>
            </a:r>
          </a:p>
          <a:p>
            <a:r>
              <a:rPr lang="en-US" sz="1200" kern="1200" dirty="0" smtClean="0">
                <a:solidFill>
                  <a:schemeClr val="tx1"/>
                </a:solidFill>
                <a:effectLst/>
                <a:latin typeface="+mn-lt"/>
                <a:ea typeface="+mn-ea"/>
                <a:cs typeface="+mn-cs"/>
              </a:rPr>
              <a:t>But frank is doing something odd</a:t>
            </a:r>
          </a:p>
          <a:p>
            <a:r>
              <a:rPr lang="en-US" sz="1200" kern="1200" dirty="0" smtClean="0">
                <a:solidFill>
                  <a:schemeClr val="tx1"/>
                </a:solidFill>
                <a:effectLst/>
                <a:latin typeface="+mn-lt"/>
                <a:ea typeface="+mn-ea"/>
                <a:cs typeface="+mn-cs"/>
              </a:rPr>
              <a:t>Every time frank catches a big fish – he throws it back in the water</a:t>
            </a:r>
          </a:p>
          <a:p>
            <a:r>
              <a:rPr lang="en-US" sz="1200" kern="1200" dirty="0" smtClean="0">
                <a:solidFill>
                  <a:schemeClr val="tx1"/>
                </a:solidFill>
                <a:effectLst/>
                <a:latin typeface="+mn-lt"/>
                <a:ea typeface="+mn-ea"/>
                <a:cs typeface="+mn-cs"/>
              </a:rPr>
              <a:t>But every time frank catches a small fish he keeps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his friend says –frank what are you doing?</a:t>
            </a:r>
          </a:p>
          <a:p>
            <a:r>
              <a:rPr lang="en-US" sz="1200" kern="1200" dirty="0" smtClean="0">
                <a:solidFill>
                  <a:schemeClr val="tx1"/>
                </a:solidFill>
                <a:effectLst/>
                <a:latin typeface="+mn-lt"/>
                <a:ea typeface="+mn-ea"/>
                <a:cs typeface="+mn-cs"/>
              </a:rPr>
              <a:t>Why are you only keeping the smallest fish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Frank –turns to Al and says – I’ve only got a ten inch frying pan at home.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 – I’ve only got so much room for what God wants to give 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Even if God gives me something bigger – I’ll just throw it away because I’m only prepared to receive something small.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Jesus said it this way:</a:t>
            </a:r>
          </a:p>
          <a:p>
            <a:endParaRPr lang="en-US" dirty="0"/>
          </a:p>
        </p:txBody>
      </p:sp>
      <p:sp>
        <p:nvSpPr>
          <p:cNvPr id="4" name="Slide Number Placeholder 3"/>
          <p:cNvSpPr>
            <a:spLocks noGrp="1"/>
          </p:cNvSpPr>
          <p:nvPr>
            <p:ph type="sldNum" sz="quarter" idx="10"/>
          </p:nvPr>
        </p:nvSpPr>
        <p:spPr/>
        <p:txBody>
          <a:bodyPr/>
          <a:lstStyle/>
          <a:p>
            <a:fld id="{4EE8C177-FB2C-42DD-8119-DA71C70D76F1}" type="slidenum">
              <a:rPr lang="en-US" smtClean="0"/>
              <a:t>13</a:t>
            </a:fld>
            <a:endParaRPr lang="en-US"/>
          </a:p>
        </p:txBody>
      </p:sp>
    </p:spTree>
    <p:extLst>
      <p:ext uri="{BB962C8B-B14F-4D97-AF65-F5344CB8AC3E}">
        <p14:creationId xmlns:p14="http://schemas.microsoft.com/office/powerpoint/2010/main" val="1097487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need to make room to believe this</a:t>
            </a:r>
            <a:endParaRPr lang="en-US" dirty="0"/>
          </a:p>
        </p:txBody>
      </p:sp>
      <p:sp>
        <p:nvSpPr>
          <p:cNvPr id="4" name="Slide Number Placeholder 3"/>
          <p:cNvSpPr>
            <a:spLocks noGrp="1"/>
          </p:cNvSpPr>
          <p:nvPr>
            <p:ph type="sldNum" sz="quarter" idx="10"/>
          </p:nvPr>
        </p:nvSpPr>
        <p:spPr/>
        <p:txBody>
          <a:bodyPr/>
          <a:lstStyle/>
          <a:p>
            <a:fld id="{4EE8C177-FB2C-42DD-8119-DA71C70D76F1}" type="slidenum">
              <a:rPr lang="en-US" smtClean="0"/>
              <a:t>14</a:t>
            </a:fld>
            <a:endParaRPr lang="en-US"/>
          </a:p>
        </p:txBody>
      </p:sp>
    </p:spTree>
    <p:extLst>
      <p:ext uri="{BB962C8B-B14F-4D97-AF65-F5344CB8AC3E}">
        <p14:creationId xmlns:p14="http://schemas.microsoft.com/office/powerpoint/2010/main" val="268322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make room to believe the right way</a:t>
            </a:r>
            <a:endParaRPr lang="en-US" dirty="0"/>
          </a:p>
        </p:txBody>
      </p:sp>
      <p:sp>
        <p:nvSpPr>
          <p:cNvPr id="4" name="Slide Number Placeholder 3"/>
          <p:cNvSpPr>
            <a:spLocks noGrp="1"/>
          </p:cNvSpPr>
          <p:nvPr>
            <p:ph type="sldNum" sz="quarter" idx="10"/>
          </p:nvPr>
        </p:nvSpPr>
        <p:spPr/>
        <p:txBody>
          <a:bodyPr/>
          <a:lstStyle/>
          <a:p>
            <a:fld id="{4EE8C177-FB2C-42DD-8119-DA71C70D76F1}" type="slidenum">
              <a:rPr lang="en-US" smtClean="0"/>
              <a:t>15</a:t>
            </a:fld>
            <a:endParaRPr lang="en-US"/>
          </a:p>
        </p:txBody>
      </p:sp>
    </p:spTree>
    <p:extLst>
      <p:ext uri="{BB962C8B-B14F-4D97-AF65-F5344CB8AC3E}">
        <p14:creationId xmlns:p14="http://schemas.microsoft.com/office/powerpoint/2010/main" val="3394751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God’s mission of love – you need to make room for greater things/ plans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Individually – some of us have a 10inch frying pan perspective</a:t>
            </a:r>
          </a:p>
          <a:p>
            <a:r>
              <a:rPr lang="en-US" sz="1200" kern="1200" dirty="0" smtClean="0">
                <a:solidFill>
                  <a:schemeClr val="tx1"/>
                </a:solidFill>
                <a:effectLst/>
                <a:latin typeface="+mn-lt"/>
                <a:ea typeface="+mn-ea"/>
                <a:cs typeface="+mn-cs"/>
              </a:rPr>
              <a:t>	- especially in relationships</a:t>
            </a:r>
          </a:p>
          <a:p>
            <a:r>
              <a:rPr lang="en-US" sz="1200" kern="1200" dirty="0" smtClean="0">
                <a:solidFill>
                  <a:schemeClr val="tx1"/>
                </a:solidFill>
                <a:effectLst/>
                <a:latin typeface="+mn-lt"/>
                <a:ea typeface="+mn-ea"/>
                <a:cs typeface="+mn-cs"/>
              </a:rPr>
              <a:t>	- God wants to give us more – but our own lack of room for true love is sabotaging every act of real love God is bringing us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Families – your past is not your future</a:t>
            </a:r>
          </a:p>
          <a:p>
            <a:r>
              <a:rPr lang="en-US" sz="1200" kern="1200" dirty="0" smtClean="0">
                <a:solidFill>
                  <a:schemeClr val="tx1"/>
                </a:solidFill>
                <a:effectLst/>
                <a:latin typeface="+mn-lt"/>
                <a:ea typeface="+mn-ea"/>
                <a:cs typeface="+mn-cs"/>
              </a:rPr>
              <a:t>	My family grew up in poverty</a:t>
            </a:r>
          </a:p>
          <a:p>
            <a:r>
              <a:rPr lang="en-US" sz="1200" kern="1200" dirty="0" smtClean="0">
                <a:solidFill>
                  <a:schemeClr val="tx1"/>
                </a:solidFill>
                <a:effectLst/>
                <a:latin typeface="+mn-lt"/>
                <a:ea typeface="+mn-ea"/>
                <a:cs typeface="+mn-cs"/>
              </a:rPr>
              <a:t>	Their were years of wondering if the lights were staying on at our house</a:t>
            </a:r>
          </a:p>
          <a:p>
            <a:r>
              <a:rPr lang="en-US" sz="1200" kern="1200" dirty="0" smtClean="0">
                <a:solidFill>
                  <a:schemeClr val="tx1"/>
                </a:solidFill>
                <a:effectLst/>
                <a:latin typeface="+mn-lt"/>
                <a:ea typeface="+mn-ea"/>
                <a:cs typeface="+mn-cs"/>
              </a:rPr>
              <a:t>	We had to deal with food stamps, the gas company</a:t>
            </a:r>
          </a:p>
          <a:p>
            <a:r>
              <a:rPr lang="en-US" sz="1200" kern="1200" dirty="0" smtClean="0">
                <a:solidFill>
                  <a:schemeClr val="tx1"/>
                </a:solidFill>
                <a:effectLst/>
                <a:latin typeface="+mn-lt"/>
                <a:ea typeface="+mn-ea"/>
                <a:cs typeface="+mn-cs"/>
              </a:rPr>
              <a:t>	That built a 10 inch frying pan perspective about money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I worshipped it the wrong way</a:t>
            </a:r>
          </a:p>
          <a:p>
            <a:r>
              <a:rPr lang="en-US" sz="1200" kern="1200" dirty="0" smtClean="0">
                <a:solidFill>
                  <a:schemeClr val="tx1"/>
                </a:solidFill>
                <a:effectLst/>
                <a:latin typeface="+mn-lt"/>
                <a:ea typeface="+mn-ea"/>
                <a:cs typeface="+mn-cs"/>
              </a:rPr>
              <a:t>	I made it too important</a:t>
            </a:r>
          </a:p>
          <a:p>
            <a:r>
              <a:rPr lang="en-US" sz="1200" kern="1200" dirty="0" smtClean="0">
                <a:solidFill>
                  <a:schemeClr val="tx1"/>
                </a:solidFill>
                <a:effectLst/>
                <a:latin typeface="+mn-lt"/>
                <a:ea typeface="+mn-ea"/>
                <a:cs typeface="+mn-cs"/>
              </a:rPr>
              <a:t>	So I never tithed, I never was generous, I never was gracious</a:t>
            </a:r>
          </a:p>
          <a:p>
            <a:r>
              <a:rPr lang="en-US" sz="1200" kern="1200" dirty="0" smtClean="0">
                <a:solidFill>
                  <a:schemeClr val="tx1"/>
                </a:solidFill>
                <a:effectLst/>
                <a:latin typeface="+mn-lt"/>
                <a:ea typeface="+mn-ea"/>
                <a:cs typeface="+mn-cs"/>
              </a:rPr>
              <a:t>	- and I reaped what I sowed.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I had to learn to make room for greater joy in finances</a:t>
            </a:r>
          </a:p>
          <a:p>
            <a:r>
              <a:rPr lang="en-US" sz="1200" kern="1200" dirty="0" smtClean="0">
                <a:solidFill>
                  <a:schemeClr val="tx1"/>
                </a:solidFill>
                <a:effectLst/>
                <a:latin typeface="+mn-lt"/>
                <a:ea typeface="+mn-ea"/>
                <a:cs typeface="+mn-cs"/>
              </a:rPr>
              <a:t>	- I didn’t need to get materialistic – I just needed to get realistic</a:t>
            </a:r>
          </a:p>
          <a:p>
            <a:r>
              <a:rPr lang="en-US" sz="1200" kern="1200" dirty="0" smtClean="0">
                <a:solidFill>
                  <a:schemeClr val="tx1"/>
                </a:solidFill>
                <a:effectLst/>
                <a:latin typeface="+mn-lt"/>
                <a:ea typeface="+mn-ea"/>
                <a:cs typeface="+mn-cs"/>
              </a:rPr>
              <a:t>	- if God said give I should be giving</a:t>
            </a:r>
          </a:p>
          <a:p>
            <a:r>
              <a:rPr lang="en-US" sz="1200" kern="1200" dirty="0" smtClean="0">
                <a:solidFill>
                  <a:schemeClr val="tx1"/>
                </a:solidFill>
                <a:effectLst/>
                <a:latin typeface="+mn-lt"/>
                <a:ea typeface="+mn-ea"/>
                <a:cs typeface="+mn-cs"/>
              </a:rPr>
              <a:t>	And that’s how God has blessed us so much</a:t>
            </a:r>
          </a:p>
          <a:p>
            <a:r>
              <a:rPr lang="en-US" sz="1200" kern="1200" dirty="0" smtClean="0">
                <a:solidFill>
                  <a:schemeClr val="tx1"/>
                </a:solidFill>
                <a:effectLst/>
                <a:latin typeface="+mn-lt"/>
                <a:ea typeface="+mn-ea"/>
                <a:cs typeface="+mn-cs"/>
              </a:rPr>
              <a:t>	- I’m not </a:t>
            </a:r>
            <a:r>
              <a:rPr lang="en-US" sz="1200" kern="1200" dirty="0" err="1" smtClean="0">
                <a:solidFill>
                  <a:schemeClr val="tx1"/>
                </a:solidFill>
                <a:effectLst/>
                <a:latin typeface="+mn-lt"/>
                <a:ea typeface="+mn-ea"/>
                <a:cs typeface="+mn-cs"/>
              </a:rPr>
              <a:t>tlaing</a:t>
            </a:r>
            <a:r>
              <a:rPr lang="en-US" sz="1200" kern="1200" dirty="0" smtClean="0">
                <a:solidFill>
                  <a:schemeClr val="tx1"/>
                </a:solidFill>
                <a:effectLst/>
                <a:latin typeface="+mn-lt"/>
                <a:ea typeface="+mn-ea"/>
                <a:cs typeface="+mn-cs"/>
              </a:rPr>
              <a:t> prosperity gospel – gospel of peace – </a:t>
            </a:r>
          </a:p>
          <a:p>
            <a:r>
              <a:rPr lang="en-US" sz="1200" kern="1200" dirty="0" smtClean="0">
                <a:solidFill>
                  <a:schemeClr val="tx1"/>
                </a:solidFill>
                <a:effectLst/>
                <a:latin typeface="+mn-lt"/>
                <a:ea typeface="+mn-ea"/>
                <a:cs typeface="+mn-cs"/>
              </a:rPr>
              <a:t>	My poverty perspective caused me to be disobedient in my finances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God has to lead me to making room for greater things in my life</a:t>
            </a:r>
          </a:p>
          <a:p>
            <a:r>
              <a:rPr lang="en-US" sz="1200" kern="1200" dirty="0" smtClean="0">
                <a:solidFill>
                  <a:schemeClr val="tx1"/>
                </a:solidFill>
                <a:effectLst/>
                <a:latin typeface="+mn-lt"/>
                <a:ea typeface="+mn-ea"/>
                <a:cs typeface="+mn-cs"/>
              </a:rPr>
              <a:t>	And then financial peace and stability came as I learned to receive what he was giving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not just as a individual or family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 as a church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E8C177-FB2C-42DD-8119-DA71C70D76F1}" type="slidenum">
              <a:rPr lang="en-US" smtClean="0"/>
              <a:t>16</a:t>
            </a:fld>
            <a:endParaRPr lang="en-US"/>
          </a:p>
        </p:txBody>
      </p:sp>
    </p:spTree>
    <p:extLst>
      <p:ext uri="{BB962C8B-B14F-4D97-AF65-F5344CB8AC3E}">
        <p14:creationId xmlns:p14="http://schemas.microsoft.com/office/powerpoint/2010/main" val="483422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exist because someone needs to know the love of Jesus today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We have to make room to love someone else while we are needing love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We have to make room for God’s miracle working power in the spirit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And we need to make room for Greater plans and joy in sharing His good news with our community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that’s why – we are making room literally in our </a:t>
            </a:r>
            <a:r>
              <a:rPr lang="en-US" sz="1200" kern="1200" dirty="0" err="1" smtClean="0">
                <a:solidFill>
                  <a:schemeClr val="tx1"/>
                </a:solidFill>
                <a:effectLst/>
                <a:latin typeface="+mn-lt"/>
                <a:ea typeface="+mn-ea"/>
                <a:cs typeface="+mn-cs"/>
              </a:rPr>
              <a:t>sundya</a:t>
            </a:r>
            <a:r>
              <a:rPr lang="en-US" sz="1200" kern="1200" dirty="0" smtClean="0">
                <a:solidFill>
                  <a:schemeClr val="tx1"/>
                </a:solidFill>
                <a:effectLst/>
                <a:latin typeface="+mn-lt"/>
                <a:ea typeface="+mn-ea"/>
                <a:cs typeface="+mn-cs"/>
              </a:rPr>
              <a:t> mornings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E8C177-FB2C-42DD-8119-DA71C70D76F1}" type="slidenum">
              <a:rPr lang="en-US" smtClean="0"/>
              <a:t>17</a:t>
            </a:fld>
            <a:endParaRPr lang="en-US"/>
          </a:p>
        </p:txBody>
      </p:sp>
    </p:spTree>
    <p:extLst>
      <p:ext uri="{BB962C8B-B14F-4D97-AF65-F5344CB8AC3E}">
        <p14:creationId xmlns:p14="http://schemas.microsoft.com/office/powerpoint/2010/main" val="2304489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march 20-May 22</a:t>
            </a:r>
          </a:p>
          <a:p>
            <a:r>
              <a:rPr lang="en-US" sz="1200" kern="1200" dirty="0" smtClean="0">
                <a:solidFill>
                  <a:schemeClr val="tx1"/>
                </a:solidFill>
                <a:effectLst/>
                <a:latin typeface="+mn-lt"/>
                <a:ea typeface="+mn-ea"/>
                <a:cs typeface="+mn-cs"/>
              </a:rPr>
              <a:t>We are going to have 3 </a:t>
            </a:r>
            <a:r>
              <a:rPr lang="en-US" sz="1200" kern="1200" dirty="0" err="1" smtClean="0">
                <a:solidFill>
                  <a:schemeClr val="tx1"/>
                </a:solidFill>
                <a:effectLst/>
                <a:latin typeface="+mn-lt"/>
                <a:ea typeface="+mn-ea"/>
                <a:cs typeface="+mn-cs"/>
              </a:rPr>
              <a:t>sunday</a:t>
            </a:r>
            <a:r>
              <a:rPr lang="en-US" sz="1200" kern="1200" dirty="0" smtClean="0">
                <a:solidFill>
                  <a:schemeClr val="tx1"/>
                </a:solidFill>
                <a:effectLst/>
                <a:latin typeface="+mn-lt"/>
                <a:ea typeface="+mn-ea"/>
                <a:cs typeface="+mn-cs"/>
              </a:rPr>
              <a:t> morning services</a:t>
            </a:r>
          </a:p>
          <a:p>
            <a:r>
              <a:rPr lang="en-US" sz="1200" kern="1200" dirty="0" smtClean="0">
                <a:solidFill>
                  <a:schemeClr val="tx1"/>
                </a:solidFill>
                <a:effectLst/>
                <a:latin typeface="+mn-lt"/>
                <a:ea typeface="+mn-ea"/>
                <a:cs typeface="+mn-cs"/>
              </a:rPr>
              <a:t>We are going to make room to have compassion and healing for others in our community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are going to make room for God to work miracles with what we have instead of being unthankful and possessive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 we can complain about not having a big enough sanctuary, or we can be thankful that it gives us the chance to keep each service smaller and more personal.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 we can complain about not being able to build a new sanctuary on that dirt parking lot or we can be grateful we can focus on more homes and families that need to be built up and keep us from getting proud and worry about numbers.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 we can be possessive of how good our life groups are right now. Or we could let </a:t>
            </a:r>
            <a:r>
              <a:rPr lang="en-US" sz="1200" kern="1200" dirty="0" err="1" smtClean="0">
                <a:solidFill>
                  <a:schemeClr val="tx1"/>
                </a:solidFill>
                <a:effectLst/>
                <a:latin typeface="+mn-lt"/>
                <a:ea typeface="+mn-ea"/>
                <a:cs typeface="+mn-cs"/>
              </a:rPr>
              <a:t>jesus</a:t>
            </a:r>
            <a:r>
              <a:rPr lang="en-US" sz="1200" kern="1200" dirty="0" smtClean="0">
                <a:solidFill>
                  <a:schemeClr val="tx1"/>
                </a:solidFill>
                <a:effectLst/>
                <a:latin typeface="+mn-lt"/>
                <a:ea typeface="+mn-ea"/>
                <a:cs typeface="+mn-cs"/>
              </a:rPr>
              <a:t> break our trust in what we are doing and see if he will multiply and not shrink life group fellowship while we do this 10 week offering of love to God.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the information you need will be in your </a:t>
            </a:r>
            <a:r>
              <a:rPr lang="en-US" sz="1200" kern="1200" dirty="0" err="1" smtClean="0">
                <a:solidFill>
                  <a:schemeClr val="tx1"/>
                </a:solidFill>
                <a:effectLst/>
                <a:latin typeface="+mn-lt"/>
                <a:ea typeface="+mn-ea"/>
                <a:cs typeface="+mn-cs"/>
              </a:rPr>
              <a:t>newletter</a:t>
            </a:r>
            <a:r>
              <a:rPr lang="en-US" sz="1200" kern="1200" dirty="0" smtClean="0">
                <a:solidFill>
                  <a:schemeClr val="tx1"/>
                </a:solidFill>
                <a:effectLst/>
                <a:latin typeface="+mn-lt"/>
                <a:ea typeface="+mn-ea"/>
                <a:cs typeface="+mn-cs"/>
              </a:rPr>
              <a:t> next week and in the letter you should have received already.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what I want to do today is finish at the altar today.</a:t>
            </a:r>
          </a:p>
          <a:p>
            <a:r>
              <a:rPr lang="en-US" sz="1200" kern="1200" dirty="0" smtClean="0">
                <a:solidFill>
                  <a:schemeClr val="tx1"/>
                </a:solidFill>
                <a:effectLst/>
                <a:latin typeface="+mn-lt"/>
                <a:ea typeface="+mn-ea"/>
                <a:cs typeface="+mn-cs"/>
              </a:rPr>
              <a:t>Because the altar is where we make room for more of Jesus and His holy spirit in </a:t>
            </a:r>
            <a:r>
              <a:rPr lang="en-US" sz="1200" kern="1200" dirty="0" err="1" smtClean="0">
                <a:solidFill>
                  <a:schemeClr val="tx1"/>
                </a:solidFill>
                <a:effectLst/>
                <a:latin typeface="+mn-lt"/>
                <a:ea typeface="+mn-ea"/>
                <a:cs typeface="+mn-cs"/>
              </a:rPr>
              <a:t>ouor</a:t>
            </a:r>
            <a:r>
              <a:rPr lang="en-US" sz="1200" kern="1200" dirty="0" smtClean="0">
                <a:solidFill>
                  <a:schemeClr val="tx1"/>
                </a:solidFill>
                <a:effectLst/>
                <a:latin typeface="+mn-lt"/>
                <a:ea typeface="+mn-ea"/>
                <a:cs typeface="+mn-cs"/>
              </a:rPr>
              <a:t> lives</a:t>
            </a:r>
          </a:p>
          <a:p>
            <a:endParaRPr lang="en-US" dirty="0"/>
          </a:p>
        </p:txBody>
      </p:sp>
      <p:sp>
        <p:nvSpPr>
          <p:cNvPr id="4" name="Slide Number Placeholder 3"/>
          <p:cNvSpPr>
            <a:spLocks noGrp="1"/>
          </p:cNvSpPr>
          <p:nvPr>
            <p:ph type="sldNum" sz="quarter" idx="10"/>
          </p:nvPr>
        </p:nvSpPr>
        <p:spPr/>
        <p:txBody>
          <a:bodyPr/>
          <a:lstStyle/>
          <a:p>
            <a:fld id="{4EE8C177-FB2C-42DD-8119-DA71C70D76F1}" type="slidenum">
              <a:rPr lang="en-US" smtClean="0"/>
              <a:t>18</a:t>
            </a:fld>
            <a:endParaRPr lang="en-US"/>
          </a:p>
        </p:txBody>
      </p:sp>
    </p:spTree>
    <p:extLst>
      <p:ext uri="{BB962C8B-B14F-4D97-AF65-F5344CB8AC3E}">
        <p14:creationId xmlns:p14="http://schemas.microsoft.com/office/powerpoint/2010/main" val="2793420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altar is where are thankful for what we have</a:t>
            </a:r>
          </a:p>
          <a:p>
            <a:r>
              <a:rPr lang="en-US" sz="1200" kern="1200" dirty="0" smtClean="0">
                <a:solidFill>
                  <a:schemeClr val="tx1"/>
                </a:solidFill>
                <a:effectLst/>
                <a:latin typeface="+mn-lt"/>
                <a:ea typeface="+mn-ea"/>
                <a:cs typeface="+mn-cs"/>
              </a:rPr>
              <a:t>The altar is where we break our trust in anything but Him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altar is where God opens our heart for the needs of other</a:t>
            </a:r>
          </a:p>
          <a:p>
            <a:r>
              <a:rPr lang="en-US" sz="1200" kern="1200" dirty="0" smtClean="0">
                <a:solidFill>
                  <a:schemeClr val="tx1"/>
                </a:solidFill>
                <a:effectLst/>
                <a:latin typeface="+mn-lt"/>
                <a:ea typeface="+mn-ea"/>
                <a:cs typeface="+mn-cs"/>
              </a:rPr>
              <a:t>The altar is where God shows us he has greater plans for us – so persevere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“God opposes the proud </a:t>
            </a:r>
          </a:p>
          <a:p>
            <a:r>
              <a:rPr lang="en-US" sz="1200" kern="1200" dirty="0" smtClean="0">
                <a:solidFill>
                  <a:schemeClr val="tx1"/>
                </a:solidFill>
                <a:effectLst/>
                <a:latin typeface="+mn-lt"/>
                <a:ea typeface="+mn-ea"/>
                <a:cs typeface="+mn-cs"/>
              </a:rPr>
              <a:t>but gives grace to the </a:t>
            </a:r>
            <a:r>
              <a:rPr lang="en-US" sz="1200" kern="1200" dirty="0" err="1" smtClean="0">
                <a:solidFill>
                  <a:schemeClr val="tx1"/>
                </a:solidFill>
                <a:effectLst/>
                <a:latin typeface="+mn-lt"/>
                <a:ea typeface="+mn-ea"/>
                <a:cs typeface="+mn-cs"/>
              </a:rPr>
              <a:t>humble.”﻿b</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﻿7﻿ Submit yourselves, then, to God. Resist the devil, and he will flee from you.  ﻿8﻿ Come near to God and he will come near to you. Wash your hands, you sinners, and purify your hearts, you double-minded.  ﻿9﻿ Grieve, mourn and wail. Change your laughter to mourning and your joy to gloom.  ﻿10﻿ Humble yourselves before the Lord, and he will lift you up.</a:t>
            </a:r>
          </a:p>
          <a:p>
            <a:r>
              <a:rPr lang="en-US" sz="1200" kern="1200" dirty="0" smtClean="0">
                <a:solidFill>
                  <a:schemeClr val="tx1"/>
                </a:solidFill>
                <a:effectLst/>
                <a:latin typeface="+mn-lt"/>
                <a:ea typeface="+mn-ea"/>
                <a:cs typeface="+mn-cs"/>
              </a:rPr>
              <a:t> The Holy Bible  : New International Version. Grand Rapids : Zondervan, 1996, c1984, S. Jas 4:6-10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is nothing more humbling – then stepping out in a service</a:t>
            </a:r>
          </a:p>
          <a:p>
            <a:r>
              <a:rPr lang="en-US" sz="1200" kern="1200" dirty="0" smtClean="0">
                <a:solidFill>
                  <a:schemeClr val="tx1"/>
                </a:solidFill>
                <a:effectLst/>
                <a:latin typeface="+mn-lt"/>
                <a:ea typeface="+mn-ea"/>
                <a:cs typeface="+mn-cs"/>
              </a:rPr>
              <a:t>And kneeling and even crying before God at an altar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altar is an important part of church because it humbles us to be seen by others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God’s promise is true – humble – lift up</a:t>
            </a:r>
          </a:p>
          <a:p>
            <a:r>
              <a:rPr lang="en-US" sz="1200" kern="1200" dirty="0" smtClean="0">
                <a:solidFill>
                  <a:schemeClr val="tx1"/>
                </a:solidFill>
                <a:effectLst/>
                <a:latin typeface="+mn-lt"/>
                <a:ea typeface="+mn-ea"/>
                <a:cs typeface="+mn-cs"/>
              </a:rPr>
              <a:t>Admit your empty or hungry or ready</a:t>
            </a:r>
          </a:p>
          <a:p>
            <a:r>
              <a:rPr lang="en-US" sz="1200" kern="1200" dirty="0" smtClean="0">
                <a:solidFill>
                  <a:schemeClr val="tx1"/>
                </a:solidFill>
                <a:effectLst/>
                <a:latin typeface="+mn-lt"/>
                <a:ea typeface="+mn-ea"/>
                <a:cs typeface="+mn-cs"/>
              </a:rPr>
              <a:t>Make room and I will fill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I was in college – going through a dry spell in my life and alone</a:t>
            </a:r>
          </a:p>
          <a:p>
            <a:r>
              <a:rPr lang="en-US" sz="1200" kern="1200" dirty="0" smtClean="0">
                <a:solidFill>
                  <a:schemeClr val="tx1"/>
                </a:solidFill>
                <a:effectLst/>
                <a:latin typeface="+mn-lt"/>
                <a:ea typeface="+mn-ea"/>
                <a:cs typeface="+mn-cs"/>
              </a:rPr>
              <a:t>I was serving, I was trying, I was lonely, overwhelmed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remember on a Sunday night – fighting to go up</a:t>
            </a:r>
          </a:p>
          <a:p>
            <a:r>
              <a:rPr lang="en-US" sz="1200" kern="1200" dirty="0" smtClean="0">
                <a:solidFill>
                  <a:schemeClr val="tx1"/>
                </a:solidFill>
                <a:effectLst/>
                <a:latin typeface="+mn-lt"/>
                <a:ea typeface="+mn-ea"/>
                <a:cs typeface="+mn-cs"/>
              </a:rPr>
              <a:t>And remember – the Lord saying – Shawn, come meet with me and I’ll lift you 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remember going down to that altar</a:t>
            </a:r>
          </a:p>
          <a:p>
            <a:r>
              <a:rPr lang="en-US" sz="1200" kern="1200" dirty="0" smtClean="0">
                <a:solidFill>
                  <a:schemeClr val="tx1"/>
                </a:solidFill>
                <a:effectLst/>
                <a:latin typeface="+mn-lt"/>
                <a:ea typeface="+mn-ea"/>
                <a:cs typeface="+mn-cs"/>
              </a:rPr>
              <a:t>Not waiting for anyone to pray for me</a:t>
            </a:r>
          </a:p>
          <a:p>
            <a:r>
              <a:rPr lang="en-US" sz="1200" kern="1200" dirty="0" smtClean="0">
                <a:solidFill>
                  <a:schemeClr val="tx1"/>
                </a:solidFill>
                <a:effectLst/>
                <a:latin typeface="+mn-lt"/>
                <a:ea typeface="+mn-ea"/>
                <a:cs typeface="+mn-cs"/>
              </a:rPr>
              <a:t>Not waiting to feel something</a:t>
            </a:r>
          </a:p>
          <a:p>
            <a:r>
              <a:rPr lang="en-US" sz="1200" kern="1200" dirty="0" smtClean="0">
                <a:solidFill>
                  <a:schemeClr val="tx1"/>
                </a:solidFill>
                <a:effectLst/>
                <a:latin typeface="+mn-lt"/>
                <a:ea typeface="+mn-ea"/>
                <a:cs typeface="+mn-cs"/>
              </a:rPr>
              <a:t>I just wanted to get face to face with him</a:t>
            </a:r>
          </a:p>
          <a:p>
            <a:r>
              <a:rPr lang="en-US" sz="1200" kern="1200" dirty="0" smtClean="0">
                <a:solidFill>
                  <a:schemeClr val="tx1"/>
                </a:solidFill>
                <a:effectLst/>
                <a:latin typeface="+mn-lt"/>
                <a:ea typeface="+mn-ea"/>
                <a:cs typeface="+mn-cs"/>
              </a:rPr>
              <a:t>I could only doing that by humbling myself</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Remember getting up –walking when no one else was</a:t>
            </a:r>
          </a:p>
          <a:p>
            <a:r>
              <a:rPr lang="en-US" sz="1200" kern="1200" dirty="0" smtClean="0">
                <a:solidFill>
                  <a:schemeClr val="tx1"/>
                </a:solidFill>
                <a:effectLst/>
                <a:latin typeface="+mn-lt"/>
                <a:ea typeface="+mn-ea"/>
                <a:cs typeface="+mn-cs"/>
              </a:rPr>
              <a:t>Spent the first minute thinking about myself – and what others were thinking</a:t>
            </a:r>
          </a:p>
          <a:p>
            <a:r>
              <a:rPr lang="en-US" sz="1200" kern="1200" dirty="0" smtClean="0">
                <a:solidFill>
                  <a:schemeClr val="tx1"/>
                </a:solidFill>
                <a:effectLst/>
                <a:latin typeface="+mn-lt"/>
                <a:ea typeface="+mn-ea"/>
                <a:cs typeface="+mn-cs"/>
              </a:rPr>
              <a:t>Then – as worship played – god finally got my attention and said – I’m here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don’t remember much of what God </a:t>
            </a:r>
            <a:r>
              <a:rPr lang="en-US" sz="1200" kern="1200" dirty="0" err="1" smtClean="0">
                <a:solidFill>
                  <a:schemeClr val="tx1"/>
                </a:solidFill>
                <a:effectLst/>
                <a:latin typeface="+mn-lt"/>
                <a:ea typeface="+mn-ea"/>
                <a:cs typeface="+mn-cs"/>
              </a:rPr>
              <a:t>sai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just remember – what I forgot – my five loaves and two fish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just forgot about them and Jesus took my life</a:t>
            </a:r>
          </a:p>
          <a:p>
            <a:r>
              <a:rPr lang="en-US" sz="1200" kern="1200" dirty="0" smtClean="0">
                <a:solidFill>
                  <a:schemeClr val="tx1"/>
                </a:solidFill>
                <a:effectLst/>
                <a:latin typeface="+mn-lt"/>
                <a:ea typeface="+mn-ea"/>
                <a:cs typeface="+mn-cs"/>
              </a:rPr>
              <a:t>Gave thanks for it –and then broke all I had</a:t>
            </a:r>
          </a:p>
          <a:p>
            <a:r>
              <a:rPr lang="en-US" sz="1200" kern="1200" dirty="0" smtClean="0">
                <a:solidFill>
                  <a:schemeClr val="tx1"/>
                </a:solidFill>
                <a:effectLst/>
                <a:latin typeface="+mn-lt"/>
                <a:ea typeface="+mn-ea"/>
                <a:cs typeface="+mn-cs"/>
              </a:rPr>
              <a:t>And set me on the course that led me to today.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﻿“Humble yourselves before the Lord, and he will lift you 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E8C177-FB2C-42DD-8119-DA71C70D76F1}" type="slidenum">
              <a:rPr lang="en-US" smtClean="0"/>
              <a:t>19</a:t>
            </a:fld>
            <a:endParaRPr lang="en-US"/>
          </a:p>
        </p:txBody>
      </p:sp>
    </p:spTree>
    <p:extLst>
      <p:ext uri="{BB962C8B-B14F-4D97-AF65-F5344CB8AC3E}">
        <p14:creationId xmlns:p14="http://schemas.microsoft.com/office/powerpoint/2010/main" val="1648412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This passage is all about making room.</a:t>
            </a:r>
          </a:p>
          <a:p>
            <a:r>
              <a:rPr lang="en-US" sz="1400" b="1" kern="1200" dirty="0" smtClean="0">
                <a:solidFill>
                  <a:schemeClr val="tx1"/>
                </a:solidFill>
                <a:effectLst/>
                <a:latin typeface="+mn-lt"/>
                <a:ea typeface="+mn-ea"/>
                <a:cs typeface="+mn-cs"/>
              </a:rPr>
              <a:t>But please note how this story begins.</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It begins with disappointment and pain.</a:t>
            </a:r>
          </a:p>
          <a:p>
            <a:r>
              <a:rPr lang="en-US" sz="1400" kern="1200" dirty="0" smtClean="0">
                <a:solidFill>
                  <a:schemeClr val="tx1"/>
                </a:solidFill>
                <a:effectLst/>
                <a:latin typeface="+mn-lt"/>
                <a:ea typeface="+mn-ea"/>
                <a:cs typeface="+mn-cs"/>
              </a:rPr>
              <a:t>It begins with loss and grief</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You see v13 – Jesus has just heard of earthly injustice and tragic loss</a:t>
            </a:r>
          </a:p>
          <a:p>
            <a:r>
              <a:rPr lang="en-US" sz="1400" kern="1200" dirty="0" smtClean="0">
                <a:solidFill>
                  <a:schemeClr val="tx1"/>
                </a:solidFill>
                <a:effectLst/>
                <a:latin typeface="+mn-lt"/>
                <a:ea typeface="+mn-ea"/>
                <a:cs typeface="+mn-cs"/>
              </a:rPr>
              <a:t>Jesus has just learned of his cousins, John the Baptist, murder.</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Even</a:t>
            </a:r>
            <a:r>
              <a:rPr lang="en-US" sz="1400" kern="1200" baseline="0" dirty="0" smtClean="0">
                <a:solidFill>
                  <a:schemeClr val="tx1"/>
                </a:solidFill>
                <a:effectLst/>
                <a:latin typeface="+mn-lt"/>
                <a:ea typeface="+mn-ea"/>
                <a:cs typeface="+mn-cs"/>
              </a:rPr>
              <a:t> in his needs – Jesus is willing to make room for others</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And that’s the first thing we have to make room for [next slide]</a:t>
            </a:r>
          </a:p>
          <a:p>
            <a:r>
              <a:rPr lang="en-US" sz="1400" kern="1200" dirty="0" smtClean="0">
                <a:solidFill>
                  <a:schemeClr val="tx1"/>
                </a:solidFill>
                <a:effectLst/>
                <a:latin typeface="+mn-lt"/>
                <a:ea typeface="+mn-ea"/>
                <a:cs typeface="+mn-cs"/>
              </a:rPr>
              <a:t> </a:t>
            </a:r>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4EE8C177-FB2C-42DD-8119-DA71C70D76F1}" type="slidenum">
              <a:rPr lang="en-US" smtClean="0"/>
              <a:t>2</a:t>
            </a:fld>
            <a:endParaRPr lang="en-US"/>
          </a:p>
        </p:txBody>
      </p:sp>
    </p:spTree>
    <p:extLst>
      <p:ext uri="{BB962C8B-B14F-4D97-AF65-F5344CB8AC3E}">
        <p14:creationId xmlns:p14="http://schemas.microsoft.com/office/powerpoint/2010/main" val="1138135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altar is where are thankful for what we have</a:t>
            </a:r>
          </a:p>
          <a:p>
            <a:r>
              <a:rPr lang="en-US" sz="1200" kern="1200" dirty="0" smtClean="0">
                <a:solidFill>
                  <a:schemeClr val="tx1"/>
                </a:solidFill>
                <a:effectLst/>
                <a:latin typeface="+mn-lt"/>
                <a:ea typeface="+mn-ea"/>
                <a:cs typeface="+mn-cs"/>
              </a:rPr>
              <a:t>The altar is where we break our trust in anything but Him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altar is where God opens our heart for the needs of other</a:t>
            </a:r>
          </a:p>
          <a:p>
            <a:r>
              <a:rPr lang="en-US" sz="1200" kern="1200" dirty="0" smtClean="0">
                <a:solidFill>
                  <a:schemeClr val="tx1"/>
                </a:solidFill>
                <a:effectLst/>
                <a:latin typeface="+mn-lt"/>
                <a:ea typeface="+mn-ea"/>
                <a:cs typeface="+mn-cs"/>
              </a:rPr>
              <a:t>The altar is where God shows us he has greater plans for us – so persevere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“God opposes the proud </a:t>
            </a:r>
          </a:p>
          <a:p>
            <a:r>
              <a:rPr lang="en-US" sz="1200" kern="1200" dirty="0" smtClean="0">
                <a:solidFill>
                  <a:schemeClr val="tx1"/>
                </a:solidFill>
                <a:effectLst/>
                <a:latin typeface="+mn-lt"/>
                <a:ea typeface="+mn-ea"/>
                <a:cs typeface="+mn-cs"/>
              </a:rPr>
              <a:t>but gives grace to the </a:t>
            </a:r>
            <a:r>
              <a:rPr lang="en-US" sz="1200" kern="1200" dirty="0" err="1" smtClean="0">
                <a:solidFill>
                  <a:schemeClr val="tx1"/>
                </a:solidFill>
                <a:effectLst/>
                <a:latin typeface="+mn-lt"/>
                <a:ea typeface="+mn-ea"/>
                <a:cs typeface="+mn-cs"/>
              </a:rPr>
              <a:t>humble.”﻿b</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﻿7﻿ Submit yourselves, then, to God. Resist the devil, and he will flee from you.  ﻿8﻿ Come near to God and he will come near to you. Wash your hands, you sinners, and purify your hearts, you double-minded.  ﻿9﻿ Grieve, mourn and wail. Change your laughter to mourning and your joy to gloom.  ﻿10﻿ Humble yourselves before the Lord, and he will lift you up.</a:t>
            </a:r>
          </a:p>
          <a:p>
            <a:r>
              <a:rPr lang="en-US" sz="1200" kern="1200" dirty="0" smtClean="0">
                <a:solidFill>
                  <a:schemeClr val="tx1"/>
                </a:solidFill>
                <a:effectLst/>
                <a:latin typeface="+mn-lt"/>
                <a:ea typeface="+mn-ea"/>
                <a:cs typeface="+mn-cs"/>
              </a:rPr>
              <a:t> The Holy Bible  : New International Version. Grand Rapids : Zondervan, 1996, c1984, S. Jas 4:6-10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is nothing more humbling – then stepping out in a service</a:t>
            </a:r>
          </a:p>
          <a:p>
            <a:r>
              <a:rPr lang="en-US" sz="1200" kern="1200" dirty="0" smtClean="0">
                <a:solidFill>
                  <a:schemeClr val="tx1"/>
                </a:solidFill>
                <a:effectLst/>
                <a:latin typeface="+mn-lt"/>
                <a:ea typeface="+mn-ea"/>
                <a:cs typeface="+mn-cs"/>
              </a:rPr>
              <a:t>And kneeling and even crying before God at an altar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altar is an important part of church because it humbles us to be seen by others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God’s promise is true – humble – lift up</a:t>
            </a:r>
          </a:p>
          <a:p>
            <a:r>
              <a:rPr lang="en-US" sz="1200" kern="1200" dirty="0" smtClean="0">
                <a:solidFill>
                  <a:schemeClr val="tx1"/>
                </a:solidFill>
                <a:effectLst/>
                <a:latin typeface="+mn-lt"/>
                <a:ea typeface="+mn-ea"/>
                <a:cs typeface="+mn-cs"/>
              </a:rPr>
              <a:t>Admit your empty or hungry or ready</a:t>
            </a:r>
          </a:p>
          <a:p>
            <a:r>
              <a:rPr lang="en-US" sz="1200" kern="1200" dirty="0" smtClean="0">
                <a:solidFill>
                  <a:schemeClr val="tx1"/>
                </a:solidFill>
                <a:effectLst/>
                <a:latin typeface="+mn-lt"/>
                <a:ea typeface="+mn-ea"/>
                <a:cs typeface="+mn-cs"/>
              </a:rPr>
              <a:t>Make room and I will fill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I was in college – going through a dry spell in my life and alone</a:t>
            </a:r>
          </a:p>
          <a:p>
            <a:r>
              <a:rPr lang="en-US" sz="1200" kern="1200" dirty="0" smtClean="0">
                <a:solidFill>
                  <a:schemeClr val="tx1"/>
                </a:solidFill>
                <a:effectLst/>
                <a:latin typeface="+mn-lt"/>
                <a:ea typeface="+mn-ea"/>
                <a:cs typeface="+mn-cs"/>
              </a:rPr>
              <a:t>I was serving, I was trying, I was lonely, overwhelmed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remember on a Sunday night – fighting to go up</a:t>
            </a:r>
          </a:p>
          <a:p>
            <a:r>
              <a:rPr lang="en-US" sz="1200" kern="1200" dirty="0" smtClean="0">
                <a:solidFill>
                  <a:schemeClr val="tx1"/>
                </a:solidFill>
                <a:effectLst/>
                <a:latin typeface="+mn-lt"/>
                <a:ea typeface="+mn-ea"/>
                <a:cs typeface="+mn-cs"/>
              </a:rPr>
              <a:t>And remember – the Lord saying – Shawn, come meet with me and I’ll lift you 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remember going down to that altar</a:t>
            </a:r>
          </a:p>
          <a:p>
            <a:r>
              <a:rPr lang="en-US" sz="1200" kern="1200" dirty="0" smtClean="0">
                <a:solidFill>
                  <a:schemeClr val="tx1"/>
                </a:solidFill>
                <a:effectLst/>
                <a:latin typeface="+mn-lt"/>
                <a:ea typeface="+mn-ea"/>
                <a:cs typeface="+mn-cs"/>
              </a:rPr>
              <a:t>Not waiting for anyone to pray for me</a:t>
            </a:r>
          </a:p>
          <a:p>
            <a:r>
              <a:rPr lang="en-US" sz="1200" kern="1200" dirty="0" smtClean="0">
                <a:solidFill>
                  <a:schemeClr val="tx1"/>
                </a:solidFill>
                <a:effectLst/>
                <a:latin typeface="+mn-lt"/>
                <a:ea typeface="+mn-ea"/>
                <a:cs typeface="+mn-cs"/>
              </a:rPr>
              <a:t>Not waiting to feel something</a:t>
            </a:r>
          </a:p>
          <a:p>
            <a:r>
              <a:rPr lang="en-US" sz="1200" kern="1200" dirty="0" smtClean="0">
                <a:solidFill>
                  <a:schemeClr val="tx1"/>
                </a:solidFill>
                <a:effectLst/>
                <a:latin typeface="+mn-lt"/>
                <a:ea typeface="+mn-ea"/>
                <a:cs typeface="+mn-cs"/>
              </a:rPr>
              <a:t>I just wanted to get face to face with him</a:t>
            </a:r>
          </a:p>
          <a:p>
            <a:r>
              <a:rPr lang="en-US" sz="1200" kern="1200" dirty="0" smtClean="0">
                <a:solidFill>
                  <a:schemeClr val="tx1"/>
                </a:solidFill>
                <a:effectLst/>
                <a:latin typeface="+mn-lt"/>
                <a:ea typeface="+mn-ea"/>
                <a:cs typeface="+mn-cs"/>
              </a:rPr>
              <a:t>I could only doing that by humbling myself</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Remember getting up –walking when no one else was</a:t>
            </a:r>
          </a:p>
          <a:p>
            <a:r>
              <a:rPr lang="en-US" sz="1200" kern="1200" dirty="0" smtClean="0">
                <a:solidFill>
                  <a:schemeClr val="tx1"/>
                </a:solidFill>
                <a:effectLst/>
                <a:latin typeface="+mn-lt"/>
                <a:ea typeface="+mn-ea"/>
                <a:cs typeface="+mn-cs"/>
              </a:rPr>
              <a:t>Spent the first minute thinking about myself – and what others were thinking</a:t>
            </a:r>
          </a:p>
          <a:p>
            <a:r>
              <a:rPr lang="en-US" sz="1200" kern="1200" dirty="0" smtClean="0">
                <a:solidFill>
                  <a:schemeClr val="tx1"/>
                </a:solidFill>
                <a:effectLst/>
                <a:latin typeface="+mn-lt"/>
                <a:ea typeface="+mn-ea"/>
                <a:cs typeface="+mn-cs"/>
              </a:rPr>
              <a:t>Then – as worship played – god finally got my attention and said – I’m here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don’t remember much of what God </a:t>
            </a:r>
            <a:r>
              <a:rPr lang="en-US" sz="1200" kern="1200" dirty="0" err="1" smtClean="0">
                <a:solidFill>
                  <a:schemeClr val="tx1"/>
                </a:solidFill>
                <a:effectLst/>
                <a:latin typeface="+mn-lt"/>
                <a:ea typeface="+mn-ea"/>
                <a:cs typeface="+mn-cs"/>
              </a:rPr>
              <a:t>sai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just remember – what I forgot – my five loaves and two fish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just forgot about them and Jesus took my life</a:t>
            </a:r>
          </a:p>
          <a:p>
            <a:r>
              <a:rPr lang="en-US" sz="1200" kern="1200" dirty="0" smtClean="0">
                <a:solidFill>
                  <a:schemeClr val="tx1"/>
                </a:solidFill>
                <a:effectLst/>
                <a:latin typeface="+mn-lt"/>
                <a:ea typeface="+mn-ea"/>
                <a:cs typeface="+mn-cs"/>
              </a:rPr>
              <a:t>Gave thanks for it –and then broke all I had</a:t>
            </a:r>
          </a:p>
          <a:p>
            <a:r>
              <a:rPr lang="en-US" sz="1200" kern="1200" dirty="0" smtClean="0">
                <a:solidFill>
                  <a:schemeClr val="tx1"/>
                </a:solidFill>
                <a:effectLst/>
                <a:latin typeface="+mn-lt"/>
                <a:ea typeface="+mn-ea"/>
                <a:cs typeface="+mn-cs"/>
              </a:rPr>
              <a:t>And set me on the course that led me to today.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﻿“Humble yourselves before the Lord, and he will lift you 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E8C177-FB2C-42DD-8119-DA71C70D76F1}" type="slidenum">
              <a:rPr lang="en-US" smtClean="0"/>
              <a:t>20</a:t>
            </a:fld>
            <a:endParaRPr lang="en-US"/>
          </a:p>
        </p:txBody>
      </p:sp>
    </p:spTree>
    <p:extLst>
      <p:ext uri="{BB962C8B-B14F-4D97-AF65-F5344CB8AC3E}">
        <p14:creationId xmlns:p14="http://schemas.microsoft.com/office/powerpoint/2010/main" val="1524713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1. We must make room for others’ needs in the midst of our own</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This story is here for a reason.</a:t>
            </a: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There is no</a:t>
            </a:r>
            <a:r>
              <a:rPr lang="en-US" sz="1400" kern="1200" baseline="0" dirty="0" smtClean="0">
                <a:solidFill>
                  <a:schemeClr val="tx1"/>
                </a:solidFill>
                <a:effectLst/>
                <a:latin typeface="+mn-lt"/>
                <a:ea typeface="+mn-ea"/>
                <a:cs typeface="+mn-cs"/>
              </a:rPr>
              <a:t> complete healing for us –when our hearts are closed to others</a:t>
            </a:r>
          </a:p>
          <a:p>
            <a:endParaRPr lang="en-US" sz="14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OUR CHURCH</a:t>
            </a:r>
            <a:r>
              <a:rPr lang="en-US" sz="1400" kern="1200" baseline="0" dirty="0" smtClean="0">
                <a:solidFill>
                  <a:schemeClr val="tx1"/>
                </a:solidFill>
                <a:effectLst/>
                <a:latin typeface="+mn-lt"/>
                <a:ea typeface="+mn-ea"/>
                <a:cs typeface="+mn-cs"/>
              </a:rPr>
              <a:t> Has been a healing church - weakness</a:t>
            </a:r>
            <a:r>
              <a:rPr lang="en-US" sz="1400" kern="1200" dirty="0" smtClean="0">
                <a:solidFill>
                  <a:schemeClr val="tx1"/>
                </a:solidFill>
                <a:effectLst/>
                <a:latin typeface="+mn-lt"/>
                <a:ea typeface="+mn-ea"/>
                <a:cs typeface="+mn-cs"/>
              </a:rPr>
              <a:t> </a:t>
            </a: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We can tend to get self-focused.</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My Healing make me all about myself. </a:t>
            </a:r>
          </a:p>
          <a:p>
            <a:r>
              <a:rPr lang="en-US" sz="1400" kern="1200" dirty="0" smtClean="0">
                <a:solidFill>
                  <a:schemeClr val="tx1"/>
                </a:solidFill>
                <a:effectLst/>
                <a:latin typeface="+mn-lt"/>
                <a:ea typeface="+mn-ea"/>
                <a:cs typeface="+mn-cs"/>
              </a:rPr>
              <a:t>(what I want, what I need, how I feel,</a:t>
            </a:r>
            <a:r>
              <a:rPr lang="en-US" sz="1400" kern="1200" baseline="0" dirty="0" smtClean="0">
                <a:solidFill>
                  <a:schemeClr val="tx1"/>
                </a:solidFill>
                <a:effectLst/>
                <a:latin typeface="+mn-lt"/>
                <a:ea typeface="+mn-ea"/>
                <a:cs typeface="+mn-cs"/>
              </a:rPr>
              <a:t> how I have been hurt)</a:t>
            </a:r>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And yet, the scripture repeatedly tells us that our own healing is never complete if we don’t make room in our hearts for the healing of others.</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For</a:t>
            </a:r>
            <a:r>
              <a:rPr lang="en-US" sz="1400" kern="1200" baseline="0" dirty="0" smtClean="0">
                <a:solidFill>
                  <a:schemeClr val="tx1"/>
                </a:solidFill>
                <a:effectLst/>
                <a:latin typeface="+mn-lt"/>
                <a:ea typeface="+mn-ea"/>
                <a:cs typeface="+mn-cs"/>
              </a:rPr>
              <a:t> example – notice Isaiah 58</a:t>
            </a:r>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EE8C177-FB2C-42DD-8119-DA71C70D76F1}" type="slidenum">
              <a:rPr lang="en-US" smtClean="0"/>
              <a:t>3</a:t>
            </a:fld>
            <a:endParaRPr lang="en-US"/>
          </a:p>
        </p:txBody>
      </p:sp>
    </p:spTree>
    <p:extLst>
      <p:ext uri="{BB962C8B-B14F-4D97-AF65-F5344CB8AC3E}">
        <p14:creationId xmlns:p14="http://schemas.microsoft.com/office/powerpoint/2010/main" val="77648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It’s a kingdom principle:</a:t>
            </a:r>
          </a:p>
          <a:p>
            <a:endParaRPr lang="en-US" sz="1500" dirty="0" smtClean="0"/>
          </a:p>
          <a:p>
            <a:r>
              <a:rPr lang="en-US" sz="1500" dirty="0" smtClean="0"/>
              <a:t>My</a:t>
            </a:r>
            <a:r>
              <a:rPr lang="en-US" sz="1500" baseline="0" dirty="0" smtClean="0"/>
              <a:t> own healing has been when I made room for the needs of others</a:t>
            </a:r>
          </a:p>
          <a:p>
            <a:endParaRPr lang="en-US" sz="1500" baseline="0" dirty="0" smtClean="0"/>
          </a:p>
          <a:p>
            <a:pPr marL="285750" indent="-285750">
              <a:buFontTx/>
              <a:buChar char="-"/>
            </a:pPr>
            <a:r>
              <a:rPr lang="en-US" sz="1500" baseline="0" dirty="0" smtClean="0"/>
              <a:t>Shady hill</a:t>
            </a:r>
          </a:p>
          <a:p>
            <a:pPr marL="285750" indent="-285750">
              <a:buFontTx/>
              <a:buChar char="-"/>
            </a:pPr>
            <a:r>
              <a:rPr lang="en-US" sz="1500" baseline="0" dirty="0" smtClean="0"/>
              <a:t>Serving at the local school</a:t>
            </a:r>
          </a:p>
          <a:p>
            <a:pPr marL="285750" indent="-285750">
              <a:buFontTx/>
              <a:buChar char="-"/>
            </a:pPr>
            <a:endParaRPr lang="en-US" sz="1500" dirty="0"/>
          </a:p>
        </p:txBody>
      </p:sp>
      <p:sp>
        <p:nvSpPr>
          <p:cNvPr id="4" name="Slide Number Placeholder 3"/>
          <p:cNvSpPr>
            <a:spLocks noGrp="1"/>
          </p:cNvSpPr>
          <p:nvPr>
            <p:ph type="sldNum" sz="quarter" idx="10"/>
          </p:nvPr>
        </p:nvSpPr>
        <p:spPr/>
        <p:txBody>
          <a:bodyPr/>
          <a:lstStyle/>
          <a:p>
            <a:fld id="{4EE8C177-FB2C-42DD-8119-DA71C70D76F1}" type="slidenum">
              <a:rPr lang="en-US" smtClean="0"/>
              <a:t>4</a:t>
            </a:fld>
            <a:endParaRPr lang="en-US"/>
          </a:p>
        </p:txBody>
      </p:sp>
    </p:spTree>
    <p:extLst>
      <p:ext uri="{BB962C8B-B14F-4D97-AF65-F5344CB8AC3E}">
        <p14:creationId xmlns:p14="http://schemas.microsoft.com/office/powerpoint/2010/main" val="3704426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friend – today, God is calling you to make room for the hurting and the lost – even as you need your own </a:t>
            </a:r>
            <a:r>
              <a:rPr lang="en-US" sz="1200" kern="1200" dirty="0" err="1" smtClean="0">
                <a:solidFill>
                  <a:schemeClr val="tx1"/>
                </a:solidFill>
                <a:effectLst/>
                <a:latin typeface="+mn-lt"/>
                <a:ea typeface="+mn-ea"/>
                <a:cs typeface="+mn-cs"/>
              </a:rPr>
              <a:t>encouoragement</a:t>
            </a:r>
            <a:r>
              <a:rPr lang="en-US" sz="1200" kern="1200" dirty="0" smtClean="0">
                <a:solidFill>
                  <a:schemeClr val="tx1"/>
                </a:solidFill>
                <a:effectLst/>
                <a:latin typeface="+mn-lt"/>
                <a:ea typeface="+mn-ea"/>
                <a:cs typeface="+mn-cs"/>
              </a:rPr>
              <a:t> and healing.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MY OWN HEALING – WHEN I MADE ROOM</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Family</a:t>
            </a:r>
            <a:r>
              <a:rPr lang="en-US" sz="1200" kern="1200" dirty="0" smtClean="0">
                <a:solidFill>
                  <a:schemeClr val="tx1"/>
                </a:solidFill>
                <a:effectLst/>
                <a:latin typeface="+mn-lt"/>
                <a:ea typeface="+mn-ea"/>
                <a:cs typeface="+mn-cs"/>
              </a:rPr>
              <a:t> – as you are working your own stuff out – you, as a family need to care for what other people are going through.  You need to spend yourselves on behalf of those who do not have – that’s part of your families healing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(Sometimes the mission is the medicine – in your own family)</a:t>
            </a:r>
          </a:p>
          <a:p>
            <a:r>
              <a:rPr lang="en-US" sz="1200" kern="1200" dirty="0" smtClean="0">
                <a:solidFill>
                  <a:schemeClr val="tx1"/>
                </a:solidFill>
                <a:effectLst/>
                <a:latin typeface="+mn-lt"/>
                <a:ea typeface="+mn-ea"/>
                <a:cs typeface="+mn-cs"/>
              </a:rPr>
              <a:t>The only way to get perspective on what your family is going through is to get a bigger picture of what the rest of the world is going through.</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As a church</a:t>
            </a:r>
            <a:r>
              <a:rPr lang="en-US" sz="1200" kern="1200" dirty="0" smtClean="0">
                <a:solidFill>
                  <a:schemeClr val="tx1"/>
                </a:solidFill>
                <a:effectLst/>
                <a:latin typeface="+mn-lt"/>
                <a:ea typeface="+mn-ea"/>
                <a:cs typeface="+mn-cs"/>
              </a:rPr>
              <a:t>, we have to make room for </a:t>
            </a:r>
            <a:r>
              <a:rPr lang="en-US" sz="1200" kern="1200" dirty="0" err="1" smtClean="0">
                <a:solidFill>
                  <a:schemeClr val="tx1"/>
                </a:solidFill>
                <a:effectLst/>
                <a:latin typeface="+mn-lt"/>
                <a:ea typeface="+mn-ea"/>
                <a:cs typeface="+mn-cs"/>
              </a:rPr>
              <a:t>thr</a:t>
            </a:r>
            <a:r>
              <a:rPr lang="en-US" sz="1200" kern="1200" dirty="0" smtClean="0">
                <a:solidFill>
                  <a:schemeClr val="tx1"/>
                </a:solidFill>
                <a:effectLst/>
                <a:latin typeface="+mn-lt"/>
                <a:ea typeface="+mn-ea"/>
                <a:cs typeface="+mn-cs"/>
              </a:rPr>
              <a:t> crowds of people around our church and community who need healing and need compassion.</a:t>
            </a:r>
          </a:p>
          <a:p>
            <a:r>
              <a:rPr lang="en-US" sz="1200" kern="1200" dirty="0" smtClean="0">
                <a:solidFill>
                  <a:schemeClr val="tx1"/>
                </a:solidFill>
                <a:effectLst/>
                <a:latin typeface="+mn-lt"/>
                <a:ea typeface="+mn-ea"/>
                <a:cs typeface="+mn-cs"/>
              </a:rPr>
              <a:t>They don’t need condemnation – </a:t>
            </a:r>
            <a:r>
              <a:rPr lang="en-US" sz="1200" kern="1200" dirty="0" err="1" smtClean="0">
                <a:solidFill>
                  <a:schemeClr val="tx1"/>
                </a:solidFill>
                <a:effectLst/>
                <a:latin typeface="+mn-lt"/>
                <a:ea typeface="+mn-ea"/>
                <a:cs typeface="+mn-cs"/>
              </a:rPr>
              <a:t>thye</a:t>
            </a:r>
            <a:r>
              <a:rPr lang="en-US" sz="1200" kern="1200" dirty="0" smtClean="0">
                <a:solidFill>
                  <a:schemeClr val="tx1"/>
                </a:solidFill>
                <a:effectLst/>
                <a:latin typeface="+mn-lt"/>
                <a:ea typeface="+mn-ea"/>
                <a:cs typeface="+mn-cs"/>
              </a:rPr>
              <a:t> need compassion.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church – we are always working out our stuff.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Dirt parking lots, more class rooms, more</a:t>
            </a:r>
            <a:r>
              <a:rPr lang="en-US" sz="1200" kern="1200" baseline="0" dirty="0" smtClean="0">
                <a:solidFill>
                  <a:schemeClr val="tx1"/>
                </a:solidFill>
                <a:effectLst/>
                <a:latin typeface="+mn-lt"/>
                <a:ea typeface="+mn-ea"/>
                <a:cs typeface="+mn-cs"/>
              </a:rPr>
              <a:t> worship time, forgiveness</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in the midst of that – we need </a:t>
            </a:r>
            <a:r>
              <a:rPr lang="en-US" sz="1200" kern="1200" dirty="0" err="1" smtClean="0">
                <a:solidFill>
                  <a:schemeClr val="tx1"/>
                </a:solidFill>
                <a:effectLst/>
                <a:latin typeface="+mn-lt"/>
                <a:ea typeface="+mn-ea"/>
                <a:cs typeface="+mn-cs"/>
              </a:rPr>
              <a:t>ot</a:t>
            </a:r>
            <a:r>
              <a:rPr lang="en-US" sz="1200" kern="1200" dirty="0" smtClean="0">
                <a:solidFill>
                  <a:schemeClr val="tx1"/>
                </a:solidFill>
                <a:effectLst/>
                <a:latin typeface="+mn-lt"/>
                <a:ea typeface="+mn-ea"/>
                <a:cs typeface="+mn-cs"/>
              </a:rPr>
              <a:t> be like Jesus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LEADERSHIP CONFERENCE: why does your church exist?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thought: making</a:t>
            </a:r>
            <a:r>
              <a:rPr lang="en-US" sz="1200" kern="1200" baseline="0" dirty="0" smtClean="0">
                <a:solidFill>
                  <a:schemeClr val="tx1"/>
                </a:solidFill>
                <a:effectLst/>
                <a:latin typeface="+mn-lt"/>
                <a:ea typeface="+mn-ea"/>
                <a:cs typeface="+mn-cs"/>
              </a:rPr>
              <a:t> Jesus the center of everyday life</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God said – go</a:t>
            </a:r>
            <a:r>
              <a:rPr lang="en-US" sz="1200" kern="1200" baseline="0" dirty="0" smtClean="0">
                <a:solidFill>
                  <a:schemeClr val="tx1"/>
                </a:solidFill>
                <a:effectLst/>
                <a:latin typeface="+mn-lt"/>
                <a:ea typeface="+mn-ea"/>
                <a:cs typeface="+mn-cs"/>
              </a:rPr>
              <a:t> deeper – is that why everyone does what they do every </a:t>
            </a:r>
            <a:r>
              <a:rPr lang="en-US" sz="1200" kern="1200" baseline="0" dirty="0" err="1" smtClean="0">
                <a:solidFill>
                  <a:schemeClr val="tx1"/>
                </a:solidFill>
                <a:effectLst/>
                <a:latin typeface="+mn-lt"/>
                <a:ea typeface="+mn-ea"/>
                <a:cs typeface="+mn-cs"/>
              </a:rPr>
              <a:t>sunday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Deeper: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EE8C177-FB2C-42DD-8119-DA71C70D76F1}" type="slidenum">
              <a:rPr lang="en-US" smtClean="0"/>
              <a:t>5</a:t>
            </a:fld>
            <a:endParaRPr lang="en-US"/>
          </a:p>
        </p:txBody>
      </p:sp>
    </p:spTree>
    <p:extLst>
      <p:ext uri="{BB962C8B-B14F-4D97-AF65-F5344CB8AC3E}">
        <p14:creationId xmlns:p14="http://schemas.microsoft.com/office/powerpoint/2010/main" val="2675906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Nursery – because…</a:t>
            </a:r>
          </a:p>
          <a:p>
            <a:r>
              <a:rPr lang="en-US" sz="1200" kern="1200" dirty="0" smtClean="0">
                <a:solidFill>
                  <a:schemeClr val="tx1"/>
                </a:solidFill>
                <a:effectLst/>
                <a:latin typeface="+mn-lt"/>
                <a:ea typeface="+mn-ea"/>
                <a:cs typeface="+mn-cs"/>
              </a:rPr>
              <a:t>Bus- because ….</a:t>
            </a:r>
          </a:p>
          <a:p>
            <a:r>
              <a:rPr lang="en-US" sz="1200" kern="1200" dirty="0" smtClean="0">
                <a:solidFill>
                  <a:schemeClr val="tx1"/>
                </a:solidFill>
                <a:effectLst/>
                <a:latin typeface="+mn-lt"/>
                <a:ea typeface="+mn-ea"/>
                <a:cs typeface="+mn-cs"/>
              </a:rPr>
              <a:t>Greet people during service </a:t>
            </a:r>
          </a:p>
          <a:p>
            <a:r>
              <a:rPr lang="en-US" sz="1200" kern="1200" dirty="0" smtClean="0">
                <a:solidFill>
                  <a:schemeClr val="tx1"/>
                </a:solidFill>
                <a:effectLst/>
                <a:latin typeface="+mn-lt"/>
                <a:ea typeface="+mn-ea"/>
                <a:cs typeface="+mn-cs"/>
              </a:rPr>
              <a:t>Serve kids ministry – because….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Shawn- you do Sunday mornings, and Wednesday nights, and give out bibles and prayer ministry and invite people to church – because . . .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JUST</a:t>
            </a:r>
            <a:r>
              <a:rPr lang="en-US" sz="1200" kern="1200" baseline="0" dirty="0" smtClean="0">
                <a:solidFill>
                  <a:schemeClr val="tx1"/>
                </a:solidFill>
                <a:effectLst/>
                <a:latin typeface="+mn-lt"/>
                <a:ea typeface="+mn-ea"/>
                <a:cs typeface="+mn-cs"/>
              </a:rPr>
              <a:t> LIKE JESUS IN MIDDLE OF WHAT WAS HARD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someone need his love that day</a:t>
            </a:r>
          </a:p>
          <a:p>
            <a:r>
              <a:rPr lang="en-US" sz="1200" kern="1200" dirty="0" smtClean="0">
                <a:solidFill>
                  <a:schemeClr val="tx1"/>
                </a:solidFill>
                <a:effectLst/>
                <a:latin typeface="+mn-lt"/>
                <a:ea typeface="+mn-ea"/>
                <a:cs typeface="+mn-cs"/>
              </a:rPr>
              <a:t>Not tomorrow</a:t>
            </a:r>
          </a:p>
          <a:p>
            <a:r>
              <a:rPr lang="en-US" sz="1200" kern="1200" dirty="0" smtClean="0">
                <a:solidFill>
                  <a:schemeClr val="tx1"/>
                </a:solidFill>
                <a:effectLst/>
                <a:latin typeface="+mn-lt"/>
                <a:ea typeface="+mn-ea"/>
                <a:cs typeface="+mn-cs"/>
              </a:rPr>
              <a:t>Not make an appointment next week</a:t>
            </a:r>
          </a:p>
          <a:p>
            <a:r>
              <a:rPr lang="en-US" sz="1200" kern="1200" dirty="0" err="1" smtClean="0">
                <a:solidFill>
                  <a:schemeClr val="tx1"/>
                </a:solidFill>
                <a:effectLst/>
                <a:latin typeface="+mn-lt"/>
                <a:ea typeface="+mn-ea"/>
                <a:cs typeface="+mn-cs"/>
              </a:rPr>
              <a:t>Nto</a:t>
            </a:r>
            <a:r>
              <a:rPr lang="en-US" sz="1200" kern="1200" dirty="0" smtClean="0">
                <a:solidFill>
                  <a:schemeClr val="tx1"/>
                </a:solidFill>
                <a:effectLst/>
                <a:latin typeface="+mn-lt"/>
                <a:ea typeface="+mn-ea"/>
                <a:cs typeface="+mn-cs"/>
              </a:rPr>
              <a:t> show up to a class in a month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exist because someone needs to know the love of Jesus today!!!!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then I want you to notice verses 15-18</a:t>
            </a: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E8C177-FB2C-42DD-8119-DA71C70D76F1}" type="slidenum">
              <a:rPr lang="en-US" smtClean="0"/>
              <a:t>6</a:t>
            </a:fld>
            <a:endParaRPr lang="en-US"/>
          </a:p>
        </p:txBody>
      </p:sp>
    </p:spTree>
    <p:extLst>
      <p:ext uri="{BB962C8B-B14F-4D97-AF65-F5344CB8AC3E}">
        <p14:creationId xmlns:p14="http://schemas.microsoft.com/office/powerpoint/2010/main" val="1692952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disciples – look at all these people and say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Gee Jesus – someone else needs to take care of these people</a:t>
            </a:r>
          </a:p>
          <a:p>
            <a:r>
              <a:rPr lang="en-US" sz="1200" kern="1200" dirty="0" smtClean="0">
                <a:solidFill>
                  <a:schemeClr val="tx1"/>
                </a:solidFill>
                <a:effectLst/>
                <a:latin typeface="+mn-lt"/>
                <a:ea typeface="+mn-ea"/>
                <a:cs typeface="+mn-cs"/>
              </a:rPr>
              <a:t>We don’t have what it takes</a:t>
            </a:r>
          </a:p>
          <a:p>
            <a:r>
              <a:rPr lang="en-US" sz="1200" kern="1200" dirty="0" smtClean="0">
                <a:solidFill>
                  <a:schemeClr val="tx1"/>
                </a:solidFill>
                <a:effectLst/>
                <a:latin typeface="+mn-lt"/>
                <a:ea typeface="+mn-ea"/>
                <a:cs typeface="+mn-cs"/>
              </a:rPr>
              <a:t>You should send all of these people someplace else</a:t>
            </a:r>
          </a:p>
          <a:p>
            <a:r>
              <a:rPr lang="en-US" sz="1200" kern="1200" dirty="0" smtClean="0">
                <a:solidFill>
                  <a:schemeClr val="tx1"/>
                </a:solidFill>
                <a:effectLst/>
                <a:latin typeface="+mn-lt"/>
                <a:ea typeface="+mn-ea"/>
                <a:cs typeface="+mn-cs"/>
              </a:rPr>
              <a:t>Let’s pray someone else loves them well today</a:t>
            </a:r>
          </a:p>
          <a:p>
            <a:r>
              <a:rPr lang="en-US" sz="1200" kern="1200" dirty="0" smtClean="0">
                <a:solidFill>
                  <a:schemeClr val="tx1"/>
                </a:solidFill>
                <a:effectLst/>
                <a:latin typeface="+mn-lt"/>
                <a:ea typeface="+mn-ea"/>
                <a:cs typeface="+mn-cs"/>
              </a:rPr>
              <a:t>We don’t have enough. These people aren’t like us.</a:t>
            </a:r>
          </a:p>
          <a:p>
            <a:r>
              <a:rPr lang="en-US" sz="1200" kern="1200" dirty="0" smtClean="0">
                <a:solidFill>
                  <a:schemeClr val="tx1"/>
                </a:solidFill>
                <a:effectLst/>
                <a:latin typeface="+mn-lt"/>
                <a:ea typeface="+mn-ea"/>
                <a:cs typeface="+mn-cs"/>
              </a:rPr>
              <a:t>We aren’t healed enough and have enough to take care of them.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that Jesus says one thing: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﻿16﻿ Jesus replied, “They do not need to go away. You give them something to eat.” </a:t>
            </a:r>
          </a:p>
          <a:p>
            <a:r>
              <a:rPr lang="en-US" sz="1200" kern="1200" dirty="0" smtClean="0">
                <a:solidFill>
                  <a:schemeClr val="tx1"/>
                </a:solidFill>
                <a:effectLst/>
                <a:latin typeface="+mn-lt"/>
                <a:ea typeface="+mn-ea"/>
                <a:cs typeface="+mn-cs"/>
              </a:rPr>
              <a:t>(Mt 14:16)</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Church this pierces our hearts with the second way we need to make room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E8C177-FB2C-42DD-8119-DA71C70D76F1}" type="slidenum">
              <a:rPr lang="en-US" smtClean="0"/>
              <a:t>7</a:t>
            </a:fld>
            <a:endParaRPr lang="en-US"/>
          </a:p>
        </p:txBody>
      </p:sp>
    </p:spTree>
    <p:extLst>
      <p:ext uri="{BB962C8B-B14F-4D97-AF65-F5344CB8AC3E}">
        <p14:creationId xmlns:p14="http://schemas.microsoft.com/office/powerpoint/2010/main" val="3804029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disciples – look at all these people and say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Gee Jesus – someone else needs to take care of these people</a:t>
            </a:r>
          </a:p>
          <a:p>
            <a:r>
              <a:rPr lang="en-US" sz="1200" kern="1200" dirty="0" smtClean="0">
                <a:solidFill>
                  <a:schemeClr val="tx1"/>
                </a:solidFill>
                <a:effectLst/>
                <a:latin typeface="+mn-lt"/>
                <a:ea typeface="+mn-ea"/>
                <a:cs typeface="+mn-cs"/>
              </a:rPr>
              <a:t>We don’t have what it takes</a:t>
            </a:r>
          </a:p>
          <a:p>
            <a:r>
              <a:rPr lang="en-US" sz="1200" kern="1200" dirty="0" smtClean="0">
                <a:solidFill>
                  <a:schemeClr val="tx1"/>
                </a:solidFill>
                <a:effectLst/>
                <a:latin typeface="+mn-lt"/>
                <a:ea typeface="+mn-ea"/>
                <a:cs typeface="+mn-cs"/>
              </a:rPr>
              <a:t>You should send all of these people someplace else</a:t>
            </a:r>
          </a:p>
          <a:p>
            <a:r>
              <a:rPr lang="en-US" sz="1200" kern="1200" dirty="0" smtClean="0">
                <a:solidFill>
                  <a:schemeClr val="tx1"/>
                </a:solidFill>
                <a:effectLst/>
                <a:latin typeface="+mn-lt"/>
                <a:ea typeface="+mn-ea"/>
                <a:cs typeface="+mn-cs"/>
              </a:rPr>
              <a:t>Let’s pray someone else loves them well today</a:t>
            </a:r>
          </a:p>
          <a:p>
            <a:r>
              <a:rPr lang="en-US" sz="1200" kern="1200" dirty="0" smtClean="0">
                <a:solidFill>
                  <a:schemeClr val="tx1"/>
                </a:solidFill>
                <a:effectLst/>
                <a:latin typeface="+mn-lt"/>
                <a:ea typeface="+mn-ea"/>
                <a:cs typeface="+mn-cs"/>
              </a:rPr>
              <a:t>We don’t have enough. These people aren’t like us.</a:t>
            </a:r>
          </a:p>
          <a:p>
            <a:r>
              <a:rPr lang="en-US" sz="1200" kern="1200" dirty="0" smtClean="0">
                <a:solidFill>
                  <a:schemeClr val="tx1"/>
                </a:solidFill>
                <a:effectLst/>
                <a:latin typeface="+mn-lt"/>
                <a:ea typeface="+mn-ea"/>
                <a:cs typeface="+mn-cs"/>
              </a:rPr>
              <a:t>We aren’t healed enough and have enough to take care of them.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that Jesus says one thing: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﻿16﻿ Jesus replied, “They do not need to go away. You give them something to eat.” </a:t>
            </a:r>
          </a:p>
          <a:p>
            <a:r>
              <a:rPr lang="en-US" sz="1200" kern="1200" dirty="0" smtClean="0">
                <a:solidFill>
                  <a:schemeClr val="tx1"/>
                </a:solidFill>
                <a:effectLst/>
                <a:latin typeface="+mn-lt"/>
                <a:ea typeface="+mn-ea"/>
                <a:cs typeface="+mn-cs"/>
              </a:rPr>
              <a:t>(Mt 14:16)</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Church this pierces our hearts with the second way we need to make room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E8C177-FB2C-42DD-8119-DA71C70D76F1}" type="slidenum">
              <a:rPr lang="en-US" smtClean="0"/>
              <a:t>8</a:t>
            </a:fld>
            <a:endParaRPr lang="en-US"/>
          </a:p>
        </p:txBody>
      </p:sp>
    </p:spTree>
    <p:extLst>
      <p:ext uri="{BB962C8B-B14F-4D97-AF65-F5344CB8AC3E}">
        <p14:creationId xmlns:p14="http://schemas.microsoft.com/office/powerpoint/2010/main" val="1917005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need to make room for the miracles of God in our lives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need to make room for the power of the Holy Spirit to work miracles for His mission!!!</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disciples saw how Jesus loved the crowds – but all they could think of was what little they had.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were going to stop loving people all around them just because they only had room to use what they themselves could provide.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People needed healing and compassion</a:t>
            </a:r>
          </a:p>
          <a:p>
            <a:r>
              <a:rPr lang="en-US" sz="1200" kern="1200" dirty="0" smtClean="0">
                <a:solidFill>
                  <a:schemeClr val="tx1"/>
                </a:solidFill>
                <a:effectLst/>
                <a:latin typeface="+mn-lt"/>
                <a:ea typeface="+mn-ea"/>
                <a:cs typeface="+mn-cs"/>
              </a:rPr>
              <a:t>But all the disciples could see and focus on was what little they had.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Jesus corrects them.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Focus</a:t>
            </a:r>
            <a:r>
              <a:rPr lang="en-US" sz="1200" kern="1200" baseline="0" dirty="0" smtClean="0">
                <a:solidFill>
                  <a:schemeClr val="tx1"/>
                </a:solidFill>
                <a:effectLst/>
                <a:latin typeface="+mn-lt"/>
                <a:ea typeface="+mn-ea"/>
                <a:cs typeface="+mn-cs"/>
              </a:rPr>
              <a:t> on what I can do for them – MAKE ROOM FOR MY SPIRIT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GIVE ME WHAT YOU HAVE &amp; WATCH ME MULTIPLY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E8C177-FB2C-42DD-8119-DA71C70D76F1}" type="slidenum">
              <a:rPr lang="en-US" smtClean="0"/>
              <a:t>9</a:t>
            </a:fld>
            <a:endParaRPr lang="en-US"/>
          </a:p>
        </p:txBody>
      </p:sp>
    </p:spTree>
    <p:extLst>
      <p:ext uri="{BB962C8B-B14F-4D97-AF65-F5344CB8AC3E}">
        <p14:creationId xmlns:p14="http://schemas.microsoft.com/office/powerpoint/2010/main" val="4174719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6397B3-0D11-FD46-A2B9-CEA421B88A46}"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615E-5374-914F-8C15-F4BA4256B1AB}" type="slidenum">
              <a:rPr lang="en-US" smtClean="0"/>
              <a:t>‹#›</a:t>
            </a:fld>
            <a:endParaRPr lang="en-US"/>
          </a:p>
        </p:txBody>
      </p:sp>
    </p:spTree>
    <p:extLst>
      <p:ext uri="{BB962C8B-B14F-4D97-AF65-F5344CB8AC3E}">
        <p14:creationId xmlns:p14="http://schemas.microsoft.com/office/powerpoint/2010/main" val="147451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6397B3-0D11-FD46-A2B9-CEA421B88A46}"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615E-5374-914F-8C15-F4BA4256B1AB}" type="slidenum">
              <a:rPr lang="en-US" smtClean="0"/>
              <a:t>‹#›</a:t>
            </a:fld>
            <a:endParaRPr lang="en-US"/>
          </a:p>
        </p:txBody>
      </p:sp>
    </p:spTree>
    <p:extLst>
      <p:ext uri="{BB962C8B-B14F-4D97-AF65-F5344CB8AC3E}">
        <p14:creationId xmlns:p14="http://schemas.microsoft.com/office/powerpoint/2010/main" val="70992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6397B3-0D11-FD46-A2B9-CEA421B88A46}"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615E-5374-914F-8C15-F4BA4256B1AB}" type="slidenum">
              <a:rPr lang="en-US" smtClean="0"/>
              <a:t>‹#›</a:t>
            </a:fld>
            <a:endParaRPr lang="en-US"/>
          </a:p>
        </p:txBody>
      </p:sp>
    </p:spTree>
    <p:extLst>
      <p:ext uri="{BB962C8B-B14F-4D97-AF65-F5344CB8AC3E}">
        <p14:creationId xmlns:p14="http://schemas.microsoft.com/office/powerpoint/2010/main" val="367543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3071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D6397B3-0D11-FD46-A2B9-CEA421B88A46}"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615E-5374-914F-8C15-F4BA4256B1AB}" type="slidenum">
              <a:rPr lang="en-US" smtClean="0"/>
              <a:t>‹#›</a:t>
            </a:fld>
            <a:endParaRPr lang="en-US"/>
          </a:p>
        </p:txBody>
      </p:sp>
    </p:spTree>
    <p:extLst>
      <p:ext uri="{BB962C8B-B14F-4D97-AF65-F5344CB8AC3E}">
        <p14:creationId xmlns:p14="http://schemas.microsoft.com/office/powerpoint/2010/main" val="15198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6397B3-0D11-FD46-A2B9-CEA421B88A46}"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615E-5374-914F-8C15-F4BA4256B1AB}" type="slidenum">
              <a:rPr lang="en-US" smtClean="0"/>
              <a:t>‹#›</a:t>
            </a:fld>
            <a:endParaRPr lang="en-US"/>
          </a:p>
        </p:txBody>
      </p:sp>
    </p:spTree>
    <p:extLst>
      <p:ext uri="{BB962C8B-B14F-4D97-AF65-F5344CB8AC3E}">
        <p14:creationId xmlns:p14="http://schemas.microsoft.com/office/powerpoint/2010/main" val="14766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6397B3-0D11-FD46-A2B9-CEA421B88A46}" type="datetimeFigureOut">
              <a:rPr lang="en-US" smtClean="0"/>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3615E-5374-914F-8C15-F4BA4256B1AB}" type="slidenum">
              <a:rPr lang="en-US" smtClean="0"/>
              <a:t>‹#›</a:t>
            </a:fld>
            <a:endParaRPr lang="en-US"/>
          </a:p>
        </p:txBody>
      </p:sp>
    </p:spTree>
    <p:extLst>
      <p:ext uri="{BB962C8B-B14F-4D97-AF65-F5344CB8AC3E}">
        <p14:creationId xmlns:p14="http://schemas.microsoft.com/office/powerpoint/2010/main" val="138454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6397B3-0D11-FD46-A2B9-CEA421B88A46}" type="datetimeFigureOut">
              <a:rPr lang="en-US" smtClean="0"/>
              <a:t>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F3615E-5374-914F-8C15-F4BA4256B1AB}" type="slidenum">
              <a:rPr lang="en-US" smtClean="0"/>
              <a:t>‹#›</a:t>
            </a:fld>
            <a:endParaRPr lang="en-US"/>
          </a:p>
        </p:txBody>
      </p:sp>
    </p:spTree>
    <p:extLst>
      <p:ext uri="{BB962C8B-B14F-4D97-AF65-F5344CB8AC3E}">
        <p14:creationId xmlns:p14="http://schemas.microsoft.com/office/powerpoint/2010/main" val="2073222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6397B3-0D11-FD46-A2B9-CEA421B88A46}" type="datetimeFigureOut">
              <a:rPr lang="en-US" smtClean="0"/>
              <a:t>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F3615E-5374-914F-8C15-F4BA4256B1AB}" type="slidenum">
              <a:rPr lang="en-US" smtClean="0"/>
              <a:t>‹#›</a:t>
            </a:fld>
            <a:endParaRPr lang="en-US"/>
          </a:p>
        </p:txBody>
      </p:sp>
    </p:spTree>
    <p:extLst>
      <p:ext uri="{BB962C8B-B14F-4D97-AF65-F5344CB8AC3E}">
        <p14:creationId xmlns:p14="http://schemas.microsoft.com/office/powerpoint/2010/main" val="1730418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397B3-0D11-FD46-A2B9-CEA421B88A46}" type="datetimeFigureOut">
              <a:rPr lang="en-US" smtClean="0"/>
              <a:t>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F3615E-5374-914F-8C15-F4BA4256B1AB}" type="slidenum">
              <a:rPr lang="en-US" smtClean="0"/>
              <a:t>‹#›</a:t>
            </a:fld>
            <a:endParaRPr lang="en-US"/>
          </a:p>
        </p:txBody>
      </p:sp>
    </p:spTree>
    <p:extLst>
      <p:ext uri="{BB962C8B-B14F-4D97-AF65-F5344CB8AC3E}">
        <p14:creationId xmlns:p14="http://schemas.microsoft.com/office/powerpoint/2010/main" val="192139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6397B3-0D11-FD46-A2B9-CEA421B88A46}" type="datetimeFigureOut">
              <a:rPr lang="en-US" smtClean="0"/>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3615E-5374-914F-8C15-F4BA4256B1AB}" type="slidenum">
              <a:rPr lang="en-US" smtClean="0"/>
              <a:t>‹#›</a:t>
            </a:fld>
            <a:endParaRPr lang="en-US"/>
          </a:p>
        </p:txBody>
      </p:sp>
    </p:spTree>
    <p:extLst>
      <p:ext uri="{BB962C8B-B14F-4D97-AF65-F5344CB8AC3E}">
        <p14:creationId xmlns:p14="http://schemas.microsoft.com/office/powerpoint/2010/main" val="1122567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6397B3-0D11-FD46-A2B9-CEA421B88A46}" type="datetimeFigureOut">
              <a:rPr lang="en-US" smtClean="0"/>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3615E-5374-914F-8C15-F4BA4256B1AB}" type="slidenum">
              <a:rPr lang="en-US" smtClean="0"/>
              <a:t>‹#›</a:t>
            </a:fld>
            <a:endParaRPr lang="en-US"/>
          </a:p>
        </p:txBody>
      </p:sp>
    </p:spTree>
    <p:extLst>
      <p:ext uri="{BB962C8B-B14F-4D97-AF65-F5344CB8AC3E}">
        <p14:creationId xmlns:p14="http://schemas.microsoft.com/office/powerpoint/2010/main" val="134932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397B3-0D11-FD46-A2B9-CEA421B88A46}" type="datetimeFigureOut">
              <a:rPr lang="en-US" smtClean="0"/>
              <a:t>2/21/2016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3615E-5374-914F-8C15-F4BA4256B1AB}" type="slidenum">
              <a:rPr lang="en-US" smtClean="0"/>
              <a:t>‹#›</a:t>
            </a:fld>
            <a:endParaRPr lang="en-US"/>
          </a:p>
        </p:txBody>
      </p:sp>
    </p:spTree>
    <p:extLst>
      <p:ext uri="{BB962C8B-B14F-4D97-AF65-F5344CB8AC3E}">
        <p14:creationId xmlns:p14="http://schemas.microsoft.com/office/powerpoint/2010/main" val="722900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2" name="Title 1"/>
          <p:cNvSpPr>
            <a:spLocks noGrp="1"/>
          </p:cNvSpPr>
          <p:nvPr>
            <p:ph type="title"/>
          </p:nvPr>
        </p:nvSpPr>
        <p:spPr>
          <a:xfrm>
            <a:off x="668080" y="365125"/>
            <a:ext cx="10515600" cy="1325563"/>
          </a:xfrm>
        </p:spPr>
        <p:txBody>
          <a:bodyPr>
            <a:noAutofit/>
          </a:bodyPr>
          <a:lstStyle/>
          <a:p>
            <a:pPr algn="ctr"/>
            <a:r>
              <a:rPr lang="en-US" sz="9000" dirty="0" smtClean="0">
                <a:solidFill>
                  <a:schemeClr val="bg1"/>
                </a:solidFill>
                <a:ea typeface="Alegreya SC" charset="0"/>
                <a:cs typeface="Alegreya SC" charset="0"/>
              </a:rPr>
              <a:t>Make Room Today!</a:t>
            </a:r>
            <a:endParaRPr lang="en-US" sz="9000" dirty="0">
              <a:solidFill>
                <a:schemeClr val="bg1"/>
              </a:solidFill>
              <a:ea typeface="Alegreya SC" charset="0"/>
              <a:cs typeface="Alegreya SC" charset="0"/>
            </a:endParaRPr>
          </a:p>
        </p:txBody>
      </p:sp>
      <p:sp>
        <p:nvSpPr>
          <p:cNvPr id="3" name="Content Placeholder 2"/>
          <p:cNvSpPr>
            <a:spLocks noGrp="1"/>
          </p:cNvSpPr>
          <p:nvPr>
            <p:ph idx="1"/>
          </p:nvPr>
        </p:nvSpPr>
        <p:spPr>
          <a:xfrm>
            <a:off x="1476153" y="1723140"/>
            <a:ext cx="10515600" cy="4351338"/>
          </a:xfrm>
        </p:spPr>
        <p:txBody>
          <a:bodyPr>
            <a:normAutofit/>
          </a:bodyPr>
          <a:lstStyle/>
          <a:p>
            <a:pPr marL="0" indent="0">
              <a:buNone/>
            </a:pPr>
            <a:r>
              <a:rPr lang="en-US" sz="6000" dirty="0" smtClean="0">
                <a:solidFill>
                  <a:schemeClr val="bg1"/>
                </a:solidFill>
                <a:latin typeface="+mj-lt"/>
                <a:ea typeface="Adobe Caslon Pro" charset="0"/>
                <a:cs typeface="Adobe Caslon Pro" charset="0"/>
              </a:rPr>
              <a:t>Matthew 14:13-21</a:t>
            </a:r>
            <a:endParaRPr lang="en-US" sz="6000" dirty="0">
              <a:solidFill>
                <a:schemeClr val="bg1"/>
              </a:solidFill>
              <a:latin typeface="+mj-lt"/>
              <a:ea typeface="Adobe Caslon Pro" charset="0"/>
              <a:cs typeface="Adobe Caslon Pro" charset="0"/>
            </a:endParaRPr>
          </a:p>
        </p:txBody>
      </p:sp>
    </p:spTree>
    <p:extLst>
      <p:ext uri="{BB962C8B-B14F-4D97-AF65-F5344CB8AC3E}">
        <p14:creationId xmlns:p14="http://schemas.microsoft.com/office/powerpoint/2010/main" val="1893443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 y="0"/>
            <a:ext cx="12192000" cy="6859714"/>
          </a:xfrm>
          <a:prstGeom prst="rect">
            <a:avLst/>
          </a:prstGeom>
        </p:spPr>
      </p:pic>
      <p:sp>
        <p:nvSpPr>
          <p:cNvPr id="2" name="Title 1"/>
          <p:cNvSpPr>
            <a:spLocks noGrp="1"/>
          </p:cNvSpPr>
          <p:nvPr>
            <p:ph type="title"/>
          </p:nvPr>
        </p:nvSpPr>
        <p:spPr>
          <a:xfrm>
            <a:off x="211986" y="300038"/>
            <a:ext cx="11660927" cy="3322844"/>
          </a:xfrm>
        </p:spPr>
        <p:txBody>
          <a:bodyPr>
            <a:noAutofit/>
          </a:bodyPr>
          <a:lstStyle/>
          <a:p>
            <a:r>
              <a:rPr lang="en-US" sz="5000" b="1" dirty="0">
                <a:solidFill>
                  <a:schemeClr val="bg1"/>
                </a:solidFill>
              </a:rPr>
              <a:t>The multiplying miracles of Jesus</a:t>
            </a:r>
            <a:br>
              <a:rPr lang="en-US" sz="5000" b="1" dirty="0">
                <a:solidFill>
                  <a:schemeClr val="bg1"/>
                </a:solidFill>
              </a:rPr>
            </a:br>
            <a:r>
              <a:rPr lang="en-US" sz="5000" b="1" dirty="0">
                <a:solidFill>
                  <a:schemeClr val="bg1"/>
                </a:solidFill>
              </a:rPr>
              <a:t>happen when you are:</a:t>
            </a:r>
            <a:r>
              <a:rPr lang="en-US" sz="2000" b="1" dirty="0">
                <a:solidFill>
                  <a:schemeClr val="bg1"/>
                </a:solidFill>
              </a:rPr>
              <a:t/>
            </a:r>
            <a:br>
              <a:rPr lang="en-US" sz="2000" b="1" dirty="0">
                <a:solidFill>
                  <a:schemeClr val="bg1"/>
                </a:solidFill>
              </a:rPr>
            </a:br>
            <a:r>
              <a:rPr lang="en-US" sz="2000" b="1" dirty="0">
                <a:solidFill>
                  <a:schemeClr val="bg1"/>
                </a:solidFill>
              </a:rPr>
              <a:t/>
            </a:r>
            <a:br>
              <a:rPr lang="en-US" sz="2000" b="1" dirty="0">
                <a:solidFill>
                  <a:schemeClr val="bg1"/>
                </a:solidFill>
              </a:rPr>
            </a:br>
            <a:r>
              <a:rPr lang="en-US" sz="4800" dirty="0" smtClean="0">
                <a:solidFill>
                  <a:schemeClr val="bg1"/>
                </a:solidFill>
              </a:rPr>
              <a:t>1.	</a:t>
            </a:r>
            <a:r>
              <a:rPr lang="en-US" sz="4800" b="1" dirty="0" smtClean="0">
                <a:solidFill>
                  <a:schemeClr val="bg1"/>
                </a:solidFill>
              </a:rPr>
              <a:t>thankful </a:t>
            </a:r>
            <a:r>
              <a:rPr lang="en-US" sz="4800" b="1" dirty="0">
                <a:solidFill>
                  <a:schemeClr val="bg1"/>
                </a:solidFill>
              </a:rPr>
              <a:t>for what you have, and</a:t>
            </a:r>
            <a:br>
              <a:rPr lang="en-US" sz="4800" b="1" dirty="0">
                <a:solidFill>
                  <a:schemeClr val="bg1"/>
                </a:solidFill>
              </a:rPr>
            </a:br>
            <a:r>
              <a:rPr lang="en-US" sz="4800" dirty="0" smtClean="0">
                <a:solidFill>
                  <a:schemeClr val="bg1"/>
                </a:solidFill>
              </a:rPr>
              <a:t>2.	</a:t>
            </a:r>
            <a:r>
              <a:rPr lang="en-US" sz="4800" b="1" dirty="0" smtClean="0">
                <a:solidFill>
                  <a:schemeClr val="bg1"/>
                </a:solidFill>
              </a:rPr>
              <a:t>broken </a:t>
            </a:r>
            <a:r>
              <a:rPr lang="en-US" sz="4800" b="1" dirty="0">
                <a:solidFill>
                  <a:schemeClr val="bg1"/>
                </a:solidFill>
              </a:rPr>
              <a:t>of the trust in what you have</a:t>
            </a:r>
            <a:endParaRPr lang="en-US" sz="4800" dirty="0">
              <a:solidFill>
                <a:schemeClr val="bg1"/>
              </a:solidFill>
              <a:latin typeface="Alegreya SC" charset="0"/>
              <a:ea typeface="Alegreya SC" charset="0"/>
              <a:cs typeface="Alegreya SC" charset="0"/>
            </a:endParaRPr>
          </a:p>
        </p:txBody>
      </p:sp>
      <p:sp>
        <p:nvSpPr>
          <p:cNvPr id="3" name="Content Placeholder 2"/>
          <p:cNvSpPr>
            <a:spLocks noGrp="1"/>
          </p:cNvSpPr>
          <p:nvPr>
            <p:ph idx="1"/>
          </p:nvPr>
        </p:nvSpPr>
        <p:spPr>
          <a:xfrm>
            <a:off x="342900" y="3818198"/>
            <a:ext cx="11530013" cy="2846200"/>
          </a:xfrm>
        </p:spPr>
        <p:txBody>
          <a:bodyPr>
            <a:noAutofit/>
          </a:bodyPr>
          <a:lstStyle/>
          <a:p>
            <a:pPr marL="0" indent="0">
              <a:buNone/>
            </a:pPr>
            <a:r>
              <a:rPr lang="en-US" sz="4200" i="1" dirty="0">
                <a:solidFill>
                  <a:schemeClr val="bg1"/>
                </a:solidFill>
                <a:latin typeface="+mj-lt"/>
                <a:ea typeface="Adobe Caslon Pro" charset="0"/>
                <a:cs typeface="Adobe Caslon Pro" charset="0"/>
              </a:rPr>
              <a:t>“Now to him who is able to do immeasurably more than all we ask or imagine, according to his power that is at work within us, to him be glory. . . “ </a:t>
            </a:r>
            <a:endParaRPr lang="en-US" sz="4200" i="1" dirty="0" smtClean="0">
              <a:solidFill>
                <a:schemeClr val="bg1"/>
              </a:solidFill>
              <a:latin typeface="+mj-lt"/>
              <a:ea typeface="Adobe Caslon Pro" charset="0"/>
              <a:cs typeface="Adobe Caslon Pro" charset="0"/>
            </a:endParaRPr>
          </a:p>
          <a:p>
            <a:pPr marL="0" indent="0">
              <a:buNone/>
            </a:pPr>
            <a:r>
              <a:rPr lang="en-US" sz="4200" i="1" dirty="0" smtClean="0">
                <a:solidFill>
                  <a:schemeClr val="bg1"/>
                </a:solidFill>
                <a:latin typeface="+mj-lt"/>
                <a:ea typeface="Adobe Caslon Pro" charset="0"/>
                <a:cs typeface="Adobe Caslon Pro" charset="0"/>
              </a:rPr>
              <a:t>[</a:t>
            </a:r>
            <a:r>
              <a:rPr lang="en-US" sz="4200" i="1" dirty="0" err="1">
                <a:solidFill>
                  <a:schemeClr val="bg1"/>
                </a:solidFill>
                <a:latin typeface="+mj-lt"/>
                <a:ea typeface="Adobe Caslon Pro" charset="0"/>
                <a:cs typeface="Adobe Caslon Pro" charset="0"/>
              </a:rPr>
              <a:t>Eph</a:t>
            </a:r>
            <a:r>
              <a:rPr lang="en-US" sz="4200" i="1" dirty="0">
                <a:solidFill>
                  <a:schemeClr val="bg1"/>
                </a:solidFill>
                <a:latin typeface="+mj-lt"/>
                <a:ea typeface="Adobe Caslon Pro" charset="0"/>
                <a:cs typeface="Adobe Caslon Pro" charset="0"/>
              </a:rPr>
              <a:t> </a:t>
            </a:r>
            <a:r>
              <a:rPr lang="en-US" sz="4200" i="1" dirty="0" smtClean="0">
                <a:solidFill>
                  <a:schemeClr val="bg1"/>
                </a:solidFill>
                <a:latin typeface="+mj-lt"/>
                <a:ea typeface="Adobe Caslon Pro" charset="0"/>
                <a:cs typeface="Adobe Caslon Pro" charset="0"/>
              </a:rPr>
              <a:t>3:20-21]</a:t>
            </a:r>
            <a:endParaRPr lang="en-US" sz="4200" i="1" dirty="0">
              <a:solidFill>
                <a:schemeClr val="bg1"/>
              </a:solidFill>
              <a:latin typeface="+mj-lt"/>
              <a:ea typeface="Adobe Caslon Pro" charset="0"/>
              <a:cs typeface="Adobe Caslon Pro" charset="0"/>
            </a:endParaRPr>
          </a:p>
        </p:txBody>
      </p:sp>
    </p:spTree>
    <p:extLst>
      <p:ext uri="{BB962C8B-B14F-4D97-AF65-F5344CB8AC3E}">
        <p14:creationId xmlns:p14="http://schemas.microsoft.com/office/powerpoint/2010/main" val="4113146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16"/>
            <a:ext cx="12192000" cy="6859714"/>
          </a:xfrm>
          <a:prstGeom prst="rect">
            <a:avLst/>
          </a:prstGeom>
        </p:spPr>
      </p:pic>
      <p:sp>
        <p:nvSpPr>
          <p:cNvPr id="2" name="Title 1"/>
          <p:cNvSpPr>
            <a:spLocks noGrp="1"/>
          </p:cNvSpPr>
          <p:nvPr>
            <p:ph type="title"/>
          </p:nvPr>
        </p:nvSpPr>
        <p:spPr>
          <a:xfrm>
            <a:off x="838200" y="1894404"/>
            <a:ext cx="10515600" cy="549275"/>
          </a:xfrm>
        </p:spPr>
        <p:txBody>
          <a:bodyPr>
            <a:noAutofit/>
          </a:bodyPr>
          <a:lstStyle/>
          <a:p>
            <a:r>
              <a:rPr lang="en-US" sz="6000" b="1" dirty="0" smtClean="0">
                <a:solidFill>
                  <a:schemeClr val="accent4">
                    <a:lumMod val="60000"/>
                    <a:lumOff val="40000"/>
                  </a:schemeClr>
                </a:solidFill>
              </a:rPr>
              <a:t>#2 </a:t>
            </a:r>
            <a:r>
              <a:rPr lang="en-US" sz="6000" b="1" dirty="0" smtClean="0">
                <a:solidFill>
                  <a:schemeClr val="bg1"/>
                </a:solidFill>
              </a:rPr>
              <a:t>We </a:t>
            </a:r>
            <a:r>
              <a:rPr lang="en-US" sz="6000" b="1" dirty="0">
                <a:solidFill>
                  <a:schemeClr val="bg1"/>
                </a:solidFill>
              </a:rPr>
              <a:t>must MAKE ROOM for the Holy Spirit (to work miracles for His mission of love)</a:t>
            </a:r>
            <a:endParaRPr lang="en-US" sz="6000" b="1" dirty="0">
              <a:solidFill>
                <a:schemeClr val="bg1"/>
              </a:solidFill>
              <a:latin typeface="Alegreya SC" charset="0"/>
              <a:ea typeface="Alegreya SC" charset="0"/>
              <a:cs typeface="Alegreya SC" charset="0"/>
            </a:endParaRPr>
          </a:p>
        </p:txBody>
      </p:sp>
      <p:sp>
        <p:nvSpPr>
          <p:cNvPr id="3" name="Content Placeholder 2"/>
          <p:cNvSpPr>
            <a:spLocks noGrp="1"/>
          </p:cNvSpPr>
          <p:nvPr>
            <p:ph idx="1"/>
          </p:nvPr>
        </p:nvSpPr>
        <p:spPr>
          <a:xfrm>
            <a:off x="2083980" y="3790445"/>
            <a:ext cx="9269819" cy="1753819"/>
          </a:xfrm>
        </p:spPr>
        <p:txBody>
          <a:bodyPr>
            <a:noAutofit/>
          </a:bodyPr>
          <a:lstStyle/>
          <a:p>
            <a:pPr>
              <a:buFont typeface="Wingdings" panose="05000000000000000000" pitchFamily="2" charset="2"/>
              <a:buChar char="ü"/>
            </a:pPr>
            <a:r>
              <a:rPr lang="en-US" sz="4000" i="1" dirty="0" smtClean="0">
                <a:solidFill>
                  <a:schemeClr val="bg1"/>
                </a:solidFill>
                <a:latin typeface="+mj-lt"/>
                <a:ea typeface="Adobe Caslon Pro" charset="0"/>
                <a:cs typeface="Adobe Caslon Pro" charset="0"/>
              </a:rPr>
              <a:t>Personally</a:t>
            </a:r>
          </a:p>
          <a:p>
            <a:pPr>
              <a:buFont typeface="Wingdings" panose="05000000000000000000" pitchFamily="2" charset="2"/>
              <a:buChar char="ü"/>
            </a:pPr>
            <a:r>
              <a:rPr lang="en-US" sz="4000" i="1" dirty="0" smtClean="0">
                <a:solidFill>
                  <a:schemeClr val="bg1"/>
                </a:solidFill>
                <a:latin typeface="+mj-lt"/>
                <a:ea typeface="Adobe Caslon Pro" charset="0"/>
                <a:cs typeface="Adobe Caslon Pro" charset="0"/>
              </a:rPr>
              <a:t>As </a:t>
            </a:r>
            <a:r>
              <a:rPr lang="en-US" sz="4000" i="1" dirty="0">
                <a:solidFill>
                  <a:schemeClr val="bg1"/>
                </a:solidFill>
                <a:latin typeface="+mj-lt"/>
                <a:ea typeface="Adobe Caslon Pro" charset="0"/>
                <a:cs typeface="Adobe Caslon Pro" charset="0"/>
              </a:rPr>
              <a:t>a </a:t>
            </a:r>
            <a:r>
              <a:rPr lang="en-US" sz="4000" i="1" dirty="0" smtClean="0">
                <a:solidFill>
                  <a:schemeClr val="bg1"/>
                </a:solidFill>
                <a:latin typeface="+mj-lt"/>
                <a:ea typeface="Adobe Caslon Pro" charset="0"/>
                <a:cs typeface="Adobe Caslon Pro" charset="0"/>
              </a:rPr>
              <a:t>Family</a:t>
            </a:r>
            <a:endParaRPr lang="en-US" sz="4000" i="1" dirty="0">
              <a:solidFill>
                <a:schemeClr val="bg1"/>
              </a:solidFill>
              <a:latin typeface="+mj-lt"/>
              <a:ea typeface="Adobe Caslon Pro" charset="0"/>
              <a:cs typeface="Adobe Caslon Pro" charset="0"/>
            </a:endParaRPr>
          </a:p>
          <a:p>
            <a:pPr>
              <a:buFont typeface="Wingdings" panose="05000000000000000000" pitchFamily="2" charset="2"/>
              <a:buChar char="ü"/>
            </a:pPr>
            <a:r>
              <a:rPr lang="en-US" sz="4000" i="1" dirty="0">
                <a:solidFill>
                  <a:schemeClr val="bg1"/>
                </a:solidFill>
                <a:latin typeface="+mj-lt"/>
                <a:ea typeface="Adobe Caslon Pro" charset="0"/>
                <a:cs typeface="Adobe Caslon Pro" charset="0"/>
              </a:rPr>
              <a:t>As a </a:t>
            </a:r>
            <a:r>
              <a:rPr lang="en-US" sz="4000" i="1" dirty="0" smtClean="0">
                <a:solidFill>
                  <a:schemeClr val="bg1"/>
                </a:solidFill>
                <a:latin typeface="+mj-lt"/>
                <a:ea typeface="Adobe Caslon Pro" charset="0"/>
                <a:cs typeface="Adobe Caslon Pro" charset="0"/>
              </a:rPr>
              <a:t>Church</a:t>
            </a:r>
            <a:endParaRPr lang="en-US" sz="4000" i="1" dirty="0">
              <a:solidFill>
                <a:schemeClr val="bg1"/>
              </a:solidFill>
              <a:latin typeface="+mj-lt"/>
              <a:ea typeface="Adobe Caslon Pro" charset="0"/>
              <a:cs typeface="Adobe Caslon Pro" charset="0"/>
            </a:endParaRPr>
          </a:p>
        </p:txBody>
      </p:sp>
    </p:spTree>
    <p:extLst>
      <p:ext uri="{BB962C8B-B14F-4D97-AF65-F5344CB8AC3E}">
        <p14:creationId xmlns:p14="http://schemas.microsoft.com/office/powerpoint/2010/main" val="2714964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
            <a:ext cx="12192000" cy="6859714"/>
          </a:xfrm>
          <a:prstGeom prst="rect">
            <a:avLst/>
          </a:prstGeom>
        </p:spPr>
      </p:pic>
      <p:sp>
        <p:nvSpPr>
          <p:cNvPr id="3" name="Content Placeholder 2"/>
          <p:cNvSpPr>
            <a:spLocks noGrp="1"/>
          </p:cNvSpPr>
          <p:nvPr>
            <p:ph idx="1"/>
          </p:nvPr>
        </p:nvSpPr>
        <p:spPr>
          <a:xfrm>
            <a:off x="433277" y="451153"/>
            <a:ext cx="11325446" cy="5957407"/>
          </a:xfrm>
        </p:spPr>
        <p:txBody>
          <a:bodyPr>
            <a:noAutofit/>
          </a:bodyPr>
          <a:lstStyle/>
          <a:p>
            <a:pPr marL="0" indent="0">
              <a:buNone/>
            </a:pPr>
            <a:r>
              <a:rPr lang="en-US" sz="5000" i="1" dirty="0" smtClean="0">
                <a:solidFill>
                  <a:schemeClr val="bg1"/>
                </a:solidFill>
              </a:rPr>
              <a:t>“Then </a:t>
            </a:r>
            <a:r>
              <a:rPr lang="en-US" sz="5000" i="1" dirty="0">
                <a:solidFill>
                  <a:schemeClr val="bg1"/>
                </a:solidFill>
              </a:rPr>
              <a:t>Jesus gave them to the disciples, and the disciples gave them to the people. </a:t>
            </a:r>
            <a:r>
              <a:rPr lang="en-US" sz="5000" i="1" baseline="30000" dirty="0">
                <a:solidFill>
                  <a:schemeClr val="bg1"/>
                </a:solidFill>
              </a:rPr>
              <a:t>20</a:t>
            </a:r>
            <a:r>
              <a:rPr lang="en-US" sz="5000" i="1" dirty="0">
                <a:solidFill>
                  <a:schemeClr val="bg1"/>
                </a:solidFill>
              </a:rPr>
              <a:t> They </a:t>
            </a:r>
            <a:r>
              <a:rPr lang="en-US" sz="5000" i="1" u="sng" dirty="0">
                <a:solidFill>
                  <a:schemeClr val="bg1"/>
                </a:solidFill>
              </a:rPr>
              <a:t>all</a:t>
            </a:r>
            <a:r>
              <a:rPr lang="en-US" sz="5000" i="1" dirty="0">
                <a:solidFill>
                  <a:schemeClr val="bg1"/>
                </a:solidFill>
              </a:rPr>
              <a:t> ate and were </a:t>
            </a:r>
            <a:r>
              <a:rPr lang="en-US" sz="5000" i="1" u="sng" dirty="0">
                <a:solidFill>
                  <a:schemeClr val="bg1"/>
                </a:solidFill>
              </a:rPr>
              <a:t>satisfied</a:t>
            </a:r>
            <a:r>
              <a:rPr lang="en-US" sz="5000" i="1" dirty="0">
                <a:solidFill>
                  <a:schemeClr val="bg1"/>
                </a:solidFill>
              </a:rPr>
              <a:t>, and </a:t>
            </a:r>
            <a:r>
              <a:rPr lang="en-US" sz="5000" i="1" u="sng" dirty="0">
                <a:solidFill>
                  <a:schemeClr val="bg1"/>
                </a:solidFill>
              </a:rPr>
              <a:t>the disciples</a:t>
            </a:r>
            <a:r>
              <a:rPr lang="en-US" sz="5000" i="1" dirty="0">
                <a:solidFill>
                  <a:schemeClr val="bg1"/>
                </a:solidFill>
              </a:rPr>
              <a:t> [joyfully and victoriously] picked up twelve basketfuls of broken pieces that were left over.  </a:t>
            </a:r>
            <a:r>
              <a:rPr lang="en-US" sz="5000" i="1" baseline="30000" dirty="0">
                <a:solidFill>
                  <a:schemeClr val="bg1"/>
                </a:solidFill>
              </a:rPr>
              <a:t>21</a:t>
            </a:r>
            <a:r>
              <a:rPr lang="en-US" sz="5000" i="1" dirty="0">
                <a:solidFill>
                  <a:schemeClr val="bg1"/>
                </a:solidFill>
              </a:rPr>
              <a:t> The number of those who ate was about five thousand men, besides women and children.  [v19-21]</a:t>
            </a:r>
          </a:p>
        </p:txBody>
      </p:sp>
    </p:spTree>
    <p:extLst>
      <p:ext uri="{BB962C8B-B14F-4D97-AF65-F5344CB8AC3E}">
        <p14:creationId xmlns:p14="http://schemas.microsoft.com/office/powerpoint/2010/main" val="3398475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2" name="Title 1"/>
          <p:cNvSpPr>
            <a:spLocks noGrp="1"/>
          </p:cNvSpPr>
          <p:nvPr>
            <p:ph type="title"/>
          </p:nvPr>
        </p:nvSpPr>
        <p:spPr>
          <a:xfrm>
            <a:off x="838200" y="1894404"/>
            <a:ext cx="10515600" cy="549275"/>
          </a:xfrm>
        </p:spPr>
        <p:txBody>
          <a:bodyPr>
            <a:noAutofit/>
          </a:bodyPr>
          <a:lstStyle/>
          <a:p>
            <a:r>
              <a:rPr lang="en-US" sz="6000" b="1" dirty="0" smtClean="0">
                <a:solidFill>
                  <a:schemeClr val="accent4">
                    <a:lumMod val="60000"/>
                    <a:lumOff val="40000"/>
                  </a:schemeClr>
                </a:solidFill>
              </a:rPr>
              <a:t>#3 </a:t>
            </a:r>
            <a:r>
              <a:rPr lang="en-US" sz="6000" b="1" dirty="0" smtClean="0">
                <a:solidFill>
                  <a:schemeClr val="bg1"/>
                </a:solidFill>
              </a:rPr>
              <a:t/>
            </a:r>
            <a:br>
              <a:rPr lang="en-US" sz="6000" b="1" dirty="0" smtClean="0">
                <a:solidFill>
                  <a:schemeClr val="bg1"/>
                </a:solidFill>
              </a:rPr>
            </a:br>
            <a:r>
              <a:rPr lang="en-US" sz="6000" b="1" dirty="0" smtClean="0">
                <a:solidFill>
                  <a:schemeClr val="bg1"/>
                </a:solidFill>
              </a:rPr>
              <a:t>We </a:t>
            </a:r>
            <a:r>
              <a:rPr lang="en-US" sz="6000" b="1" dirty="0">
                <a:solidFill>
                  <a:schemeClr val="bg1"/>
                </a:solidFill>
              </a:rPr>
              <a:t>must MAKE ROOM to believe for greater victory and joy in life</a:t>
            </a:r>
            <a:endParaRPr lang="en-US" sz="6000" b="1" dirty="0">
              <a:solidFill>
                <a:schemeClr val="bg1"/>
              </a:solidFill>
              <a:latin typeface="Alegreya SC" charset="0"/>
              <a:ea typeface="Alegreya SC" charset="0"/>
              <a:cs typeface="Alegreya SC" charset="0"/>
            </a:endParaRPr>
          </a:p>
        </p:txBody>
      </p:sp>
      <p:sp>
        <p:nvSpPr>
          <p:cNvPr id="3" name="Content Placeholder 2"/>
          <p:cNvSpPr>
            <a:spLocks noGrp="1"/>
          </p:cNvSpPr>
          <p:nvPr>
            <p:ph idx="1"/>
          </p:nvPr>
        </p:nvSpPr>
        <p:spPr>
          <a:xfrm>
            <a:off x="838200" y="3764734"/>
            <a:ext cx="10515600" cy="1753819"/>
          </a:xfrm>
        </p:spPr>
        <p:txBody>
          <a:bodyPr>
            <a:noAutofit/>
          </a:bodyPr>
          <a:lstStyle/>
          <a:p>
            <a:pPr marL="0" indent="0">
              <a:buNone/>
            </a:pPr>
            <a:r>
              <a:rPr lang="en-US" sz="4800" i="1" dirty="0" smtClean="0">
                <a:solidFill>
                  <a:schemeClr val="bg1"/>
                </a:solidFill>
              </a:rPr>
              <a:t>“</a:t>
            </a:r>
            <a:r>
              <a:rPr lang="en-US" sz="4800" i="1" dirty="0">
                <a:solidFill>
                  <a:schemeClr val="bg1"/>
                </a:solidFill>
              </a:rPr>
              <a:t>They </a:t>
            </a:r>
            <a:r>
              <a:rPr lang="en-US" sz="4800" i="1" u="sng" dirty="0">
                <a:solidFill>
                  <a:schemeClr val="bg1"/>
                </a:solidFill>
              </a:rPr>
              <a:t>all</a:t>
            </a:r>
            <a:r>
              <a:rPr lang="en-US" sz="4800" i="1" dirty="0">
                <a:solidFill>
                  <a:schemeClr val="bg1"/>
                </a:solidFill>
              </a:rPr>
              <a:t> ate and were </a:t>
            </a:r>
            <a:r>
              <a:rPr lang="en-US" sz="4800" i="1" u="sng" dirty="0">
                <a:solidFill>
                  <a:schemeClr val="bg1"/>
                </a:solidFill>
              </a:rPr>
              <a:t>satisfied</a:t>
            </a:r>
            <a:r>
              <a:rPr lang="en-US" sz="4800" i="1" dirty="0">
                <a:solidFill>
                  <a:schemeClr val="bg1"/>
                </a:solidFill>
              </a:rPr>
              <a:t>, and </a:t>
            </a:r>
            <a:r>
              <a:rPr lang="en-US" sz="4800" i="1" u="sng" dirty="0">
                <a:solidFill>
                  <a:schemeClr val="bg1"/>
                </a:solidFill>
              </a:rPr>
              <a:t>the disciples</a:t>
            </a:r>
            <a:r>
              <a:rPr lang="en-US" sz="4800" i="1" dirty="0">
                <a:solidFill>
                  <a:schemeClr val="bg1"/>
                </a:solidFill>
              </a:rPr>
              <a:t> [joyfully and victoriously] picked up twelve basketfuls of broken pieces that were left over” </a:t>
            </a:r>
            <a:r>
              <a:rPr lang="en-US" sz="4800" i="1" dirty="0" smtClean="0">
                <a:solidFill>
                  <a:schemeClr val="bg1"/>
                </a:solidFill>
              </a:rPr>
              <a:t>  [</a:t>
            </a:r>
            <a:r>
              <a:rPr lang="en-US" sz="4800" i="1" dirty="0">
                <a:solidFill>
                  <a:schemeClr val="bg1"/>
                </a:solidFill>
              </a:rPr>
              <a:t>Mt 14:20]</a:t>
            </a:r>
            <a:endParaRPr lang="en-US" sz="4800" dirty="0">
              <a:solidFill>
                <a:schemeClr val="bg1"/>
              </a:solidFill>
            </a:endParaRPr>
          </a:p>
        </p:txBody>
      </p:sp>
    </p:spTree>
    <p:extLst>
      <p:ext uri="{BB962C8B-B14F-4D97-AF65-F5344CB8AC3E}">
        <p14:creationId xmlns:p14="http://schemas.microsoft.com/office/powerpoint/2010/main" val="2652244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
            <a:ext cx="12192000" cy="6859714"/>
          </a:xfrm>
          <a:prstGeom prst="rect">
            <a:avLst/>
          </a:prstGeom>
        </p:spPr>
      </p:pic>
      <p:sp>
        <p:nvSpPr>
          <p:cNvPr id="3" name="Content Placeholder 2"/>
          <p:cNvSpPr>
            <a:spLocks noGrp="1"/>
          </p:cNvSpPr>
          <p:nvPr>
            <p:ph idx="1"/>
          </p:nvPr>
        </p:nvSpPr>
        <p:spPr>
          <a:xfrm>
            <a:off x="247650" y="1518857"/>
            <a:ext cx="10996613" cy="3818572"/>
          </a:xfrm>
        </p:spPr>
        <p:txBody>
          <a:bodyPr>
            <a:noAutofit/>
          </a:bodyPr>
          <a:lstStyle/>
          <a:p>
            <a:pPr marL="0" indent="0">
              <a:buNone/>
            </a:pPr>
            <a:r>
              <a:rPr lang="en-US" sz="4800" i="1" dirty="0" smtClean="0">
                <a:solidFill>
                  <a:schemeClr val="bg1"/>
                </a:solidFill>
              </a:rPr>
              <a:t>“I [Jesus] tell </a:t>
            </a:r>
            <a:r>
              <a:rPr lang="en-US" sz="4800" i="1" dirty="0">
                <a:solidFill>
                  <a:schemeClr val="bg1"/>
                </a:solidFill>
              </a:rPr>
              <a:t>you the truth, anyone who has faith in me will do what I have been doing. He will do even </a:t>
            </a:r>
            <a:r>
              <a:rPr lang="en-US" sz="4800" i="1" u="sng" dirty="0">
                <a:solidFill>
                  <a:schemeClr val="bg1"/>
                </a:solidFill>
              </a:rPr>
              <a:t>greater things</a:t>
            </a:r>
            <a:r>
              <a:rPr lang="en-US" sz="4800" i="1" dirty="0">
                <a:solidFill>
                  <a:schemeClr val="bg1"/>
                </a:solidFill>
              </a:rPr>
              <a:t> than these, because I am going to the Father.  </a:t>
            </a:r>
            <a:r>
              <a:rPr lang="en-US" sz="4800" i="1" baseline="30000" dirty="0">
                <a:solidFill>
                  <a:schemeClr val="bg1"/>
                </a:solidFill>
              </a:rPr>
              <a:t>13</a:t>
            </a:r>
            <a:r>
              <a:rPr lang="en-US" sz="4800" i="1" dirty="0">
                <a:solidFill>
                  <a:schemeClr val="bg1"/>
                </a:solidFill>
              </a:rPr>
              <a:t> And I will do whatever you ask in my name, so that the Son may bring glory to the Father.  </a:t>
            </a:r>
            <a:r>
              <a:rPr lang="en-US" sz="4800" i="1" baseline="30000" dirty="0">
                <a:solidFill>
                  <a:schemeClr val="bg1"/>
                </a:solidFill>
              </a:rPr>
              <a:t>14</a:t>
            </a:r>
            <a:r>
              <a:rPr lang="en-US" sz="4800" i="1" dirty="0">
                <a:solidFill>
                  <a:schemeClr val="bg1"/>
                </a:solidFill>
              </a:rPr>
              <a:t> You may ask me for anything in my name, and I will do it. </a:t>
            </a:r>
          </a:p>
        </p:txBody>
      </p:sp>
      <p:sp>
        <p:nvSpPr>
          <p:cNvPr id="5" name="Title 1"/>
          <p:cNvSpPr>
            <a:spLocks noGrp="1"/>
          </p:cNvSpPr>
          <p:nvPr>
            <p:ph type="title"/>
          </p:nvPr>
        </p:nvSpPr>
        <p:spPr>
          <a:xfrm>
            <a:off x="342900" y="321310"/>
            <a:ext cx="11010900" cy="1325563"/>
          </a:xfrm>
        </p:spPr>
        <p:txBody>
          <a:bodyPr>
            <a:normAutofit/>
          </a:bodyPr>
          <a:lstStyle/>
          <a:p>
            <a:r>
              <a:rPr lang="en-US" sz="5000" b="1" dirty="0" smtClean="0">
                <a:solidFill>
                  <a:schemeClr val="bg1"/>
                </a:solidFill>
                <a:latin typeface="+mn-lt"/>
              </a:rPr>
              <a:t>John 14:12-14 / Greater Things</a:t>
            </a:r>
            <a:endParaRPr lang="en-US" sz="5000" b="1" dirty="0">
              <a:solidFill>
                <a:schemeClr val="bg1"/>
              </a:solidFill>
              <a:latin typeface="+mn-lt"/>
            </a:endParaRPr>
          </a:p>
        </p:txBody>
      </p:sp>
    </p:spTree>
    <p:extLst>
      <p:ext uri="{BB962C8B-B14F-4D97-AF65-F5344CB8AC3E}">
        <p14:creationId xmlns:p14="http://schemas.microsoft.com/office/powerpoint/2010/main" val="594467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
            <a:ext cx="12192000" cy="6859714"/>
          </a:xfrm>
          <a:prstGeom prst="rect">
            <a:avLst/>
          </a:prstGeom>
        </p:spPr>
      </p:pic>
      <p:sp>
        <p:nvSpPr>
          <p:cNvPr id="3" name="Content Placeholder 2"/>
          <p:cNvSpPr>
            <a:spLocks noGrp="1"/>
          </p:cNvSpPr>
          <p:nvPr>
            <p:ph idx="1"/>
          </p:nvPr>
        </p:nvSpPr>
        <p:spPr>
          <a:xfrm>
            <a:off x="247650" y="1518857"/>
            <a:ext cx="11201400" cy="3818572"/>
          </a:xfrm>
        </p:spPr>
        <p:txBody>
          <a:bodyPr>
            <a:noAutofit/>
          </a:bodyPr>
          <a:lstStyle/>
          <a:p>
            <a:pPr marL="0" indent="0">
              <a:buNone/>
            </a:pPr>
            <a:r>
              <a:rPr lang="en-US" sz="4800" i="1" dirty="0" smtClean="0">
                <a:solidFill>
                  <a:schemeClr val="bg1"/>
                </a:solidFill>
              </a:rPr>
              <a:t>“You </a:t>
            </a:r>
            <a:r>
              <a:rPr lang="en-US" sz="4800" i="1" dirty="0">
                <a:solidFill>
                  <a:schemeClr val="bg1"/>
                </a:solidFill>
              </a:rPr>
              <a:t>want something but don’t get it. You </a:t>
            </a:r>
            <a:r>
              <a:rPr lang="en-US" sz="4800" i="1" dirty="0" smtClean="0">
                <a:solidFill>
                  <a:schemeClr val="bg1"/>
                </a:solidFill>
              </a:rPr>
              <a:t>kill [or hate] </a:t>
            </a:r>
            <a:r>
              <a:rPr lang="en-US" sz="4800" i="1" dirty="0">
                <a:solidFill>
                  <a:schemeClr val="bg1"/>
                </a:solidFill>
              </a:rPr>
              <a:t>and covet, but you cannot have what you want. You quarrel and fight. </a:t>
            </a:r>
            <a:r>
              <a:rPr lang="en-US" sz="4800" i="1" u="sng" dirty="0">
                <a:solidFill>
                  <a:schemeClr val="bg1"/>
                </a:solidFill>
              </a:rPr>
              <a:t>You do not have, because you do not ask God</a:t>
            </a:r>
            <a:r>
              <a:rPr lang="en-US" sz="4800" i="1" dirty="0">
                <a:solidFill>
                  <a:schemeClr val="bg1"/>
                </a:solidFill>
              </a:rPr>
              <a:t>.  </a:t>
            </a:r>
            <a:r>
              <a:rPr lang="en-US" sz="4800" i="1" baseline="30000" dirty="0" smtClean="0">
                <a:solidFill>
                  <a:schemeClr val="bg1"/>
                </a:solidFill>
              </a:rPr>
              <a:t>3</a:t>
            </a:r>
            <a:r>
              <a:rPr lang="en-US" sz="4800" i="1" dirty="0" smtClean="0">
                <a:solidFill>
                  <a:schemeClr val="bg1"/>
                </a:solidFill>
              </a:rPr>
              <a:t> When </a:t>
            </a:r>
            <a:r>
              <a:rPr lang="en-US" sz="4800" i="1" dirty="0">
                <a:solidFill>
                  <a:schemeClr val="bg1"/>
                </a:solidFill>
              </a:rPr>
              <a:t>you ask, you do not receive, because you ask with </a:t>
            </a:r>
            <a:r>
              <a:rPr lang="en-US" sz="4800" i="1" u="sng" dirty="0">
                <a:solidFill>
                  <a:schemeClr val="bg1"/>
                </a:solidFill>
              </a:rPr>
              <a:t>wrong motives</a:t>
            </a:r>
            <a:r>
              <a:rPr lang="en-US" sz="4800" i="1" dirty="0">
                <a:solidFill>
                  <a:schemeClr val="bg1"/>
                </a:solidFill>
              </a:rPr>
              <a:t>, that you may spend what you get on your </a:t>
            </a:r>
            <a:r>
              <a:rPr lang="en-US" sz="4800" i="1" dirty="0" smtClean="0">
                <a:solidFill>
                  <a:schemeClr val="bg1"/>
                </a:solidFill>
              </a:rPr>
              <a:t>[selfish and worldly] pleasures.”</a:t>
            </a:r>
            <a:endParaRPr lang="en-US" sz="4800" i="1" dirty="0">
              <a:solidFill>
                <a:schemeClr val="bg1"/>
              </a:solidFill>
            </a:endParaRPr>
          </a:p>
        </p:txBody>
      </p:sp>
      <p:sp>
        <p:nvSpPr>
          <p:cNvPr id="5" name="Title 1"/>
          <p:cNvSpPr>
            <a:spLocks noGrp="1"/>
          </p:cNvSpPr>
          <p:nvPr>
            <p:ph type="title"/>
          </p:nvPr>
        </p:nvSpPr>
        <p:spPr>
          <a:xfrm>
            <a:off x="342900" y="350838"/>
            <a:ext cx="11010900" cy="1325563"/>
          </a:xfrm>
        </p:spPr>
        <p:txBody>
          <a:bodyPr>
            <a:normAutofit/>
          </a:bodyPr>
          <a:lstStyle/>
          <a:p>
            <a:r>
              <a:rPr lang="en-US" sz="5000" b="1" dirty="0" smtClean="0">
                <a:solidFill>
                  <a:schemeClr val="bg1"/>
                </a:solidFill>
                <a:latin typeface="+mn-lt"/>
              </a:rPr>
              <a:t>James 4:2-3 / Greater Maturity</a:t>
            </a:r>
            <a:endParaRPr lang="en-US" sz="5000" b="1" dirty="0">
              <a:solidFill>
                <a:schemeClr val="bg1"/>
              </a:solidFill>
              <a:latin typeface="+mn-lt"/>
            </a:endParaRPr>
          </a:p>
        </p:txBody>
      </p:sp>
    </p:spTree>
    <p:extLst>
      <p:ext uri="{BB962C8B-B14F-4D97-AF65-F5344CB8AC3E}">
        <p14:creationId xmlns:p14="http://schemas.microsoft.com/office/powerpoint/2010/main" val="2677009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16"/>
            <a:ext cx="12192000" cy="6859714"/>
          </a:xfrm>
          <a:prstGeom prst="rect">
            <a:avLst/>
          </a:prstGeom>
        </p:spPr>
      </p:pic>
      <p:sp>
        <p:nvSpPr>
          <p:cNvPr id="2" name="Title 1"/>
          <p:cNvSpPr>
            <a:spLocks noGrp="1"/>
          </p:cNvSpPr>
          <p:nvPr>
            <p:ph type="title"/>
          </p:nvPr>
        </p:nvSpPr>
        <p:spPr>
          <a:xfrm>
            <a:off x="838200" y="1894404"/>
            <a:ext cx="10515600" cy="549275"/>
          </a:xfrm>
        </p:spPr>
        <p:txBody>
          <a:bodyPr>
            <a:noAutofit/>
          </a:bodyPr>
          <a:lstStyle/>
          <a:p>
            <a:r>
              <a:rPr lang="en-US" sz="6000" b="1" dirty="0" smtClean="0">
                <a:solidFill>
                  <a:schemeClr val="accent4">
                    <a:lumMod val="60000"/>
                    <a:lumOff val="40000"/>
                  </a:schemeClr>
                </a:solidFill>
              </a:rPr>
              <a:t>#3</a:t>
            </a:r>
            <a:r>
              <a:rPr lang="en-US" sz="6000" b="1" dirty="0" smtClean="0">
                <a:solidFill>
                  <a:schemeClr val="bg1"/>
                </a:solidFill>
              </a:rPr>
              <a:t/>
            </a:r>
            <a:br>
              <a:rPr lang="en-US" sz="6000" b="1" dirty="0" smtClean="0">
                <a:solidFill>
                  <a:schemeClr val="bg1"/>
                </a:solidFill>
              </a:rPr>
            </a:br>
            <a:r>
              <a:rPr lang="en-US" sz="6000" b="1" dirty="0" smtClean="0">
                <a:solidFill>
                  <a:schemeClr val="bg1"/>
                </a:solidFill>
              </a:rPr>
              <a:t>We </a:t>
            </a:r>
            <a:r>
              <a:rPr lang="en-US" sz="6000" b="1" dirty="0">
                <a:solidFill>
                  <a:schemeClr val="bg1"/>
                </a:solidFill>
              </a:rPr>
              <a:t>must MAKE ROOM to believe for greater victory and joy in life</a:t>
            </a:r>
            <a:endParaRPr lang="en-US" sz="6000" b="1" dirty="0">
              <a:solidFill>
                <a:schemeClr val="bg1"/>
              </a:solidFill>
              <a:latin typeface="Alegreya SC" charset="0"/>
              <a:ea typeface="Alegreya SC" charset="0"/>
              <a:cs typeface="Alegreya SC" charset="0"/>
            </a:endParaRPr>
          </a:p>
        </p:txBody>
      </p:sp>
      <p:sp>
        <p:nvSpPr>
          <p:cNvPr id="3" name="Content Placeholder 2"/>
          <p:cNvSpPr>
            <a:spLocks noGrp="1"/>
          </p:cNvSpPr>
          <p:nvPr>
            <p:ph idx="1"/>
          </p:nvPr>
        </p:nvSpPr>
        <p:spPr>
          <a:xfrm>
            <a:off x="2509282" y="3795699"/>
            <a:ext cx="5295015" cy="1753819"/>
          </a:xfrm>
        </p:spPr>
        <p:txBody>
          <a:bodyPr>
            <a:noAutofit/>
          </a:bodyPr>
          <a:lstStyle/>
          <a:p>
            <a:pPr>
              <a:buFont typeface="Wingdings" panose="05000000000000000000" pitchFamily="2" charset="2"/>
              <a:buChar char="ü"/>
            </a:pPr>
            <a:r>
              <a:rPr lang="en-US" sz="6000" i="1" dirty="0" smtClean="0">
                <a:solidFill>
                  <a:schemeClr val="bg1"/>
                </a:solidFill>
                <a:ea typeface="Adobe Caslon Pro" charset="0"/>
                <a:cs typeface="Adobe Caslon Pro" charset="0"/>
              </a:rPr>
              <a:t>Personally</a:t>
            </a:r>
          </a:p>
          <a:p>
            <a:pPr>
              <a:buFont typeface="Wingdings" panose="05000000000000000000" pitchFamily="2" charset="2"/>
              <a:buChar char="ü"/>
            </a:pPr>
            <a:r>
              <a:rPr lang="en-US" sz="6000" i="1" dirty="0" smtClean="0">
                <a:solidFill>
                  <a:schemeClr val="bg1"/>
                </a:solidFill>
                <a:ea typeface="Adobe Caslon Pro" charset="0"/>
                <a:cs typeface="Adobe Caslon Pro" charset="0"/>
              </a:rPr>
              <a:t>As </a:t>
            </a:r>
            <a:r>
              <a:rPr lang="en-US" sz="6000" i="1" dirty="0">
                <a:solidFill>
                  <a:schemeClr val="bg1"/>
                </a:solidFill>
                <a:ea typeface="Adobe Caslon Pro" charset="0"/>
                <a:cs typeface="Adobe Caslon Pro" charset="0"/>
              </a:rPr>
              <a:t>a </a:t>
            </a:r>
            <a:r>
              <a:rPr lang="en-US" sz="6000" i="1" dirty="0" smtClean="0">
                <a:solidFill>
                  <a:schemeClr val="bg1"/>
                </a:solidFill>
                <a:ea typeface="Adobe Caslon Pro" charset="0"/>
                <a:cs typeface="Adobe Caslon Pro" charset="0"/>
              </a:rPr>
              <a:t>Family</a:t>
            </a:r>
            <a:endParaRPr lang="en-US" sz="6000" i="1" dirty="0">
              <a:solidFill>
                <a:schemeClr val="bg1"/>
              </a:solidFill>
              <a:ea typeface="Adobe Caslon Pro" charset="0"/>
              <a:cs typeface="Adobe Caslon Pro" charset="0"/>
            </a:endParaRPr>
          </a:p>
          <a:p>
            <a:pPr>
              <a:buFont typeface="Wingdings" panose="05000000000000000000" pitchFamily="2" charset="2"/>
              <a:buChar char="ü"/>
            </a:pPr>
            <a:r>
              <a:rPr lang="en-US" sz="6000" i="1" dirty="0">
                <a:solidFill>
                  <a:schemeClr val="bg1"/>
                </a:solidFill>
                <a:ea typeface="Adobe Caslon Pro" charset="0"/>
                <a:cs typeface="Adobe Caslon Pro" charset="0"/>
              </a:rPr>
              <a:t>As a </a:t>
            </a:r>
            <a:r>
              <a:rPr lang="en-US" sz="6000" i="1" dirty="0" smtClean="0">
                <a:solidFill>
                  <a:schemeClr val="bg1"/>
                </a:solidFill>
                <a:ea typeface="Adobe Caslon Pro" charset="0"/>
                <a:cs typeface="Adobe Caslon Pro" charset="0"/>
              </a:rPr>
              <a:t>Church</a:t>
            </a:r>
            <a:endParaRPr lang="en-US" sz="6000" i="1" dirty="0">
              <a:solidFill>
                <a:schemeClr val="bg1"/>
              </a:solidFill>
              <a:ea typeface="Adobe Caslon Pro" charset="0"/>
              <a:cs typeface="Adobe Caslon Pro" charset="0"/>
            </a:endParaRPr>
          </a:p>
        </p:txBody>
      </p:sp>
    </p:spTree>
    <p:extLst>
      <p:ext uri="{BB962C8B-B14F-4D97-AF65-F5344CB8AC3E}">
        <p14:creationId xmlns:p14="http://schemas.microsoft.com/office/powerpoint/2010/main" val="5581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16"/>
            <a:ext cx="12192000" cy="6859714"/>
          </a:xfrm>
          <a:prstGeom prst="rect">
            <a:avLst/>
          </a:prstGeom>
        </p:spPr>
      </p:pic>
      <p:sp>
        <p:nvSpPr>
          <p:cNvPr id="2" name="Title 1"/>
          <p:cNvSpPr>
            <a:spLocks noGrp="1"/>
          </p:cNvSpPr>
          <p:nvPr>
            <p:ph type="title"/>
          </p:nvPr>
        </p:nvSpPr>
        <p:spPr>
          <a:xfrm>
            <a:off x="838200" y="906674"/>
            <a:ext cx="10515600" cy="549275"/>
          </a:xfrm>
        </p:spPr>
        <p:txBody>
          <a:bodyPr>
            <a:noAutofit/>
          </a:bodyPr>
          <a:lstStyle/>
          <a:p>
            <a:r>
              <a:rPr lang="en-US" sz="6000" b="1" dirty="0">
                <a:solidFill>
                  <a:schemeClr val="bg1"/>
                </a:solidFill>
              </a:rPr>
              <a:t>We </a:t>
            </a:r>
            <a:r>
              <a:rPr lang="en-US" sz="6000" b="1" dirty="0" smtClean="0">
                <a:solidFill>
                  <a:schemeClr val="bg1"/>
                </a:solidFill>
              </a:rPr>
              <a:t>exist as a church . .  .</a:t>
            </a:r>
            <a:endParaRPr lang="en-US" sz="6000" b="1" dirty="0">
              <a:solidFill>
                <a:schemeClr val="bg1"/>
              </a:solidFill>
              <a:latin typeface="Alegreya SC" charset="0"/>
              <a:ea typeface="Alegreya SC" charset="0"/>
              <a:cs typeface="Alegreya SC" charset="0"/>
            </a:endParaRPr>
          </a:p>
        </p:txBody>
      </p:sp>
      <p:sp>
        <p:nvSpPr>
          <p:cNvPr id="3" name="Content Placeholder 2"/>
          <p:cNvSpPr>
            <a:spLocks noGrp="1"/>
          </p:cNvSpPr>
          <p:nvPr>
            <p:ph idx="1"/>
          </p:nvPr>
        </p:nvSpPr>
        <p:spPr>
          <a:xfrm>
            <a:off x="689344" y="1951349"/>
            <a:ext cx="10515600" cy="1753819"/>
          </a:xfrm>
        </p:spPr>
        <p:txBody>
          <a:bodyPr>
            <a:noAutofit/>
          </a:bodyPr>
          <a:lstStyle/>
          <a:p>
            <a:pPr marL="0" indent="0" algn="ctr">
              <a:buNone/>
            </a:pPr>
            <a:r>
              <a:rPr lang="en-US" sz="9000" b="1" dirty="0" smtClean="0">
                <a:solidFill>
                  <a:schemeClr val="bg1"/>
                </a:solidFill>
                <a:ea typeface="Adobe Caslon Pro" charset="0"/>
                <a:cs typeface="Adobe Caslon Pro" charset="0"/>
              </a:rPr>
              <a:t>Because someone needs to know the love of Jesus today!</a:t>
            </a:r>
            <a:endParaRPr lang="en-US" sz="9000" b="1" dirty="0">
              <a:solidFill>
                <a:schemeClr val="bg1"/>
              </a:solidFill>
              <a:ea typeface="Adobe Caslon Pro" charset="0"/>
              <a:cs typeface="Adobe Caslon Pro" charset="0"/>
            </a:endParaRPr>
          </a:p>
        </p:txBody>
      </p:sp>
    </p:spTree>
    <p:extLst>
      <p:ext uri="{BB962C8B-B14F-4D97-AF65-F5344CB8AC3E}">
        <p14:creationId xmlns:p14="http://schemas.microsoft.com/office/powerpoint/2010/main" val="315129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
            <a:ext cx="12192000" cy="6859714"/>
          </a:xfrm>
          <a:prstGeom prst="rect">
            <a:avLst/>
          </a:prstGeom>
        </p:spPr>
      </p:pic>
      <p:sp>
        <p:nvSpPr>
          <p:cNvPr id="3" name="Text Placeholder 2"/>
          <p:cNvSpPr>
            <a:spLocks noGrp="1"/>
          </p:cNvSpPr>
          <p:nvPr>
            <p:ph type="body" sz="half" idx="2"/>
          </p:nvPr>
        </p:nvSpPr>
        <p:spPr>
          <a:xfrm>
            <a:off x="656908" y="2340558"/>
            <a:ext cx="10514012" cy="3808782"/>
          </a:xfrm>
        </p:spPr>
        <p:txBody>
          <a:bodyPr>
            <a:noAutofit/>
          </a:bodyPr>
          <a:lstStyle/>
          <a:p>
            <a:r>
              <a:rPr lang="en-US" sz="4600" b="1" dirty="0" smtClean="0">
                <a:solidFill>
                  <a:schemeClr val="bg1"/>
                </a:solidFill>
              </a:rPr>
              <a:t>Three Sunday Services for </a:t>
            </a:r>
            <a:r>
              <a:rPr lang="en-US" sz="4600" b="1" u="sng" dirty="0" smtClean="0">
                <a:solidFill>
                  <a:schemeClr val="bg1"/>
                </a:solidFill>
              </a:rPr>
              <a:t>Ten Weeks</a:t>
            </a:r>
          </a:p>
          <a:p>
            <a:pPr marL="685800" indent="-685800">
              <a:buFont typeface="Arial" panose="020B0604020202020204" pitchFamily="34" charset="0"/>
              <a:buChar char="•"/>
            </a:pPr>
            <a:r>
              <a:rPr lang="en-US" sz="4600" dirty="0" smtClean="0">
                <a:solidFill>
                  <a:schemeClr val="bg1"/>
                </a:solidFill>
              </a:rPr>
              <a:t>March 20 to May 22</a:t>
            </a:r>
          </a:p>
          <a:p>
            <a:pPr marL="685800" indent="-685800">
              <a:buFont typeface="Arial" panose="020B0604020202020204" pitchFamily="34" charset="0"/>
              <a:buChar char="•"/>
            </a:pPr>
            <a:r>
              <a:rPr lang="en-US" sz="4600" dirty="0" smtClean="0">
                <a:solidFill>
                  <a:schemeClr val="bg1"/>
                </a:solidFill>
              </a:rPr>
              <a:t>8:15a, 9:45a, 11:10a</a:t>
            </a:r>
          </a:p>
          <a:p>
            <a:pPr marL="685800" indent="-685800">
              <a:buFont typeface="Arial" panose="020B0604020202020204" pitchFamily="34" charset="0"/>
              <a:buChar char="•"/>
            </a:pPr>
            <a:r>
              <a:rPr lang="en-US" sz="4600" dirty="0" smtClean="0">
                <a:solidFill>
                  <a:schemeClr val="bg1"/>
                </a:solidFill>
              </a:rPr>
              <a:t>Children’s </a:t>
            </a:r>
            <a:r>
              <a:rPr lang="en-US" sz="4600" dirty="0" smtClean="0">
                <a:solidFill>
                  <a:schemeClr val="bg1"/>
                </a:solidFill>
              </a:rPr>
              <a:t>ministry the same</a:t>
            </a:r>
          </a:p>
          <a:p>
            <a:pPr marL="685800" indent="-685800">
              <a:buFont typeface="Arial" panose="020B0604020202020204" pitchFamily="34" charset="0"/>
              <a:buChar char="•"/>
            </a:pPr>
            <a:r>
              <a:rPr lang="en-US" sz="4600" dirty="0" smtClean="0">
                <a:solidFill>
                  <a:schemeClr val="bg1"/>
                </a:solidFill>
              </a:rPr>
              <a:t>More Life Groups</a:t>
            </a:r>
            <a:endParaRPr lang="en-US" sz="4600" dirty="0">
              <a:solidFill>
                <a:schemeClr val="bg1"/>
              </a:solidFill>
            </a:endParaRPr>
          </a:p>
        </p:txBody>
      </p:sp>
      <p:sp>
        <p:nvSpPr>
          <p:cNvPr id="5" name="Title 1"/>
          <p:cNvSpPr txBox="1">
            <a:spLocks/>
          </p:cNvSpPr>
          <p:nvPr/>
        </p:nvSpPr>
        <p:spPr>
          <a:xfrm>
            <a:off x="656908" y="440668"/>
            <a:ext cx="11033760" cy="16414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14000" b="1" dirty="0" smtClean="0">
                <a:solidFill>
                  <a:schemeClr val="bg1"/>
                </a:solidFill>
              </a:rPr>
              <a:t>Make Room!</a:t>
            </a:r>
            <a:endParaRPr lang="en-US" sz="14000" b="1" dirty="0">
              <a:solidFill>
                <a:schemeClr val="bg1"/>
              </a:solidFill>
            </a:endParaRPr>
          </a:p>
        </p:txBody>
      </p:sp>
    </p:spTree>
    <p:extLst>
      <p:ext uri="{BB962C8B-B14F-4D97-AF65-F5344CB8AC3E}">
        <p14:creationId xmlns:p14="http://schemas.microsoft.com/office/powerpoint/2010/main" val="193504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
            <a:ext cx="12192000" cy="6859714"/>
          </a:xfrm>
          <a:prstGeom prst="rect">
            <a:avLst/>
          </a:prstGeom>
        </p:spPr>
      </p:pic>
      <p:sp>
        <p:nvSpPr>
          <p:cNvPr id="3" name="Content Placeholder 2"/>
          <p:cNvSpPr>
            <a:spLocks noGrp="1"/>
          </p:cNvSpPr>
          <p:nvPr>
            <p:ph idx="1"/>
          </p:nvPr>
        </p:nvSpPr>
        <p:spPr>
          <a:xfrm>
            <a:off x="247650" y="1323849"/>
            <a:ext cx="11410950" cy="3818572"/>
          </a:xfrm>
        </p:spPr>
        <p:txBody>
          <a:bodyPr>
            <a:noAutofit/>
          </a:bodyPr>
          <a:lstStyle/>
          <a:p>
            <a:pPr marL="0" indent="0">
              <a:buNone/>
            </a:pPr>
            <a:r>
              <a:rPr lang="en-US" sz="5000" i="1" dirty="0">
                <a:solidFill>
                  <a:schemeClr val="bg1"/>
                </a:solidFill>
              </a:rPr>
              <a:t>“God opposes the proud but gives grace to the humble.” </a:t>
            </a:r>
            <a:r>
              <a:rPr lang="en-US" sz="5000" i="1" baseline="30000" dirty="0">
                <a:solidFill>
                  <a:schemeClr val="bg1"/>
                </a:solidFill>
              </a:rPr>
              <a:t>7</a:t>
            </a:r>
            <a:r>
              <a:rPr lang="en-US" sz="5000" i="1" dirty="0">
                <a:solidFill>
                  <a:schemeClr val="bg1"/>
                </a:solidFill>
              </a:rPr>
              <a:t> Submit yourselves [MAKE ROOM], then, to God. Resist the devil, and he will flee from you.  </a:t>
            </a:r>
          </a:p>
        </p:txBody>
      </p:sp>
      <p:sp>
        <p:nvSpPr>
          <p:cNvPr id="5" name="Title 1"/>
          <p:cNvSpPr>
            <a:spLocks noGrp="1"/>
          </p:cNvSpPr>
          <p:nvPr>
            <p:ph type="title"/>
          </p:nvPr>
        </p:nvSpPr>
        <p:spPr>
          <a:xfrm>
            <a:off x="342900" y="-92377"/>
            <a:ext cx="11010900" cy="1325563"/>
          </a:xfrm>
        </p:spPr>
        <p:txBody>
          <a:bodyPr>
            <a:normAutofit/>
          </a:bodyPr>
          <a:lstStyle/>
          <a:p>
            <a:r>
              <a:rPr lang="en-US" sz="5000" b="1" dirty="0" smtClean="0">
                <a:solidFill>
                  <a:schemeClr val="bg1"/>
                </a:solidFill>
                <a:latin typeface="+mn-lt"/>
              </a:rPr>
              <a:t>James 4:6-10 / Make Room Today!</a:t>
            </a:r>
            <a:endParaRPr lang="en-US" sz="5000" b="1" dirty="0">
              <a:solidFill>
                <a:schemeClr val="bg1"/>
              </a:solidFill>
              <a:latin typeface="+mn-lt"/>
            </a:endParaRPr>
          </a:p>
        </p:txBody>
      </p:sp>
    </p:spTree>
    <p:extLst>
      <p:ext uri="{BB962C8B-B14F-4D97-AF65-F5344CB8AC3E}">
        <p14:creationId xmlns:p14="http://schemas.microsoft.com/office/powerpoint/2010/main" val="221962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2" name="Title 1"/>
          <p:cNvSpPr>
            <a:spLocks noGrp="1"/>
          </p:cNvSpPr>
          <p:nvPr>
            <p:ph type="title"/>
          </p:nvPr>
        </p:nvSpPr>
        <p:spPr>
          <a:xfrm>
            <a:off x="386316" y="74612"/>
            <a:ext cx="11419368" cy="1325563"/>
          </a:xfrm>
        </p:spPr>
        <p:txBody>
          <a:bodyPr>
            <a:noAutofit/>
          </a:bodyPr>
          <a:lstStyle/>
          <a:p>
            <a:r>
              <a:rPr lang="en-US" sz="4500" b="1" dirty="0" smtClean="0">
                <a:solidFill>
                  <a:schemeClr val="bg1"/>
                </a:solidFill>
                <a:ea typeface="Alegreya SC" charset="0"/>
                <a:cs typeface="Alegreya SC" charset="0"/>
              </a:rPr>
              <a:t>This story begins with Jesus’ pain &amp; loss</a:t>
            </a:r>
            <a:endParaRPr lang="en-US" sz="4500" b="1" dirty="0">
              <a:solidFill>
                <a:schemeClr val="bg1"/>
              </a:solidFill>
              <a:ea typeface="Alegreya SC" charset="0"/>
              <a:cs typeface="Alegreya SC" charset="0"/>
            </a:endParaRPr>
          </a:p>
        </p:txBody>
      </p:sp>
      <p:sp>
        <p:nvSpPr>
          <p:cNvPr id="3" name="Content Placeholder 2"/>
          <p:cNvSpPr>
            <a:spLocks noGrp="1"/>
          </p:cNvSpPr>
          <p:nvPr>
            <p:ph idx="1"/>
          </p:nvPr>
        </p:nvSpPr>
        <p:spPr>
          <a:xfrm>
            <a:off x="128588" y="1371600"/>
            <a:ext cx="11534221" cy="5076825"/>
          </a:xfrm>
        </p:spPr>
        <p:txBody>
          <a:bodyPr>
            <a:noAutofit/>
          </a:bodyPr>
          <a:lstStyle/>
          <a:p>
            <a:pPr marL="0" indent="0">
              <a:buNone/>
            </a:pPr>
            <a:r>
              <a:rPr lang="en-US" sz="4600" i="1" baseline="30000" dirty="0">
                <a:solidFill>
                  <a:schemeClr val="bg1"/>
                </a:solidFill>
                <a:ea typeface="Adobe Caslon Pro" charset="0"/>
                <a:cs typeface="Adobe Caslon Pro" charset="0"/>
              </a:rPr>
              <a:t>10</a:t>
            </a:r>
            <a:r>
              <a:rPr lang="en-US" sz="4600" i="1" dirty="0">
                <a:solidFill>
                  <a:schemeClr val="bg1"/>
                </a:solidFill>
                <a:ea typeface="Adobe Caslon Pro" charset="0"/>
                <a:cs typeface="Adobe Caslon Pro" charset="0"/>
              </a:rPr>
              <a:t> [Herod] had John </a:t>
            </a:r>
            <a:r>
              <a:rPr lang="en-US" sz="4600" i="1" dirty="0" smtClean="0">
                <a:solidFill>
                  <a:schemeClr val="bg1"/>
                </a:solidFill>
                <a:ea typeface="Adobe Caslon Pro" charset="0"/>
                <a:cs typeface="Adobe Caslon Pro" charset="0"/>
              </a:rPr>
              <a:t>beheaded [murdered] in </a:t>
            </a:r>
            <a:r>
              <a:rPr lang="en-US" sz="4600" i="1" dirty="0">
                <a:solidFill>
                  <a:schemeClr val="bg1"/>
                </a:solidFill>
                <a:ea typeface="Adobe Caslon Pro" charset="0"/>
                <a:cs typeface="Adobe Caslon Pro" charset="0"/>
              </a:rPr>
              <a:t>the prison . . .  </a:t>
            </a:r>
            <a:r>
              <a:rPr lang="en-US" sz="4600" i="1" baseline="30000" dirty="0">
                <a:solidFill>
                  <a:schemeClr val="bg1"/>
                </a:solidFill>
                <a:ea typeface="Adobe Caslon Pro" charset="0"/>
                <a:cs typeface="Adobe Caslon Pro" charset="0"/>
              </a:rPr>
              <a:t>12</a:t>
            </a:r>
            <a:r>
              <a:rPr lang="en-US" sz="4600" i="1" dirty="0">
                <a:solidFill>
                  <a:schemeClr val="bg1"/>
                </a:solidFill>
                <a:ea typeface="Adobe Caslon Pro" charset="0"/>
                <a:cs typeface="Adobe Caslon Pro" charset="0"/>
              </a:rPr>
              <a:t> then John’s disciples went and told Jesus.  </a:t>
            </a:r>
            <a:r>
              <a:rPr lang="en-US" sz="4600" i="1" baseline="30000" dirty="0">
                <a:solidFill>
                  <a:schemeClr val="bg1"/>
                </a:solidFill>
                <a:ea typeface="Adobe Caslon Pro" charset="0"/>
                <a:cs typeface="Adobe Caslon Pro" charset="0"/>
              </a:rPr>
              <a:t>13 </a:t>
            </a:r>
            <a:r>
              <a:rPr lang="en-US" sz="4600" i="1" dirty="0">
                <a:solidFill>
                  <a:schemeClr val="bg1"/>
                </a:solidFill>
                <a:ea typeface="Adobe Caslon Pro" charset="0"/>
                <a:cs typeface="Adobe Caslon Pro" charset="0"/>
              </a:rPr>
              <a:t>When Jesus heard what had happened, </a:t>
            </a:r>
            <a:r>
              <a:rPr lang="en-US" sz="4600" b="1" i="1" dirty="0">
                <a:solidFill>
                  <a:schemeClr val="accent4">
                    <a:lumMod val="60000"/>
                    <a:lumOff val="40000"/>
                  </a:schemeClr>
                </a:solidFill>
                <a:ea typeface="Adobe Caslon Pro" charset="0"/>
                <a:cs typeface="Adobe Caslon Pro" charset="0"/>
              </a:rPr>
              <a:t>he withdrew </a:t>
            </a:r>
            <a:r>
              <a:rPr lang="en-US" sz="4600" i="1" dirty="0">
                <a:solidFill>
                  <a:schemeClr val="bg1"/>
                </a:solidFill>
                <a:ea typeface="Adobe Caslon Pro" charset="0"/>
                <a:cs typeface="Adobe Caslon Pro" charset="0"/>
              </a:rPr>
              <a:t>by boat </a:t>
            </a:r>
            <a:r>
              <a:rPr lang="en-US" sz="4600" b="1" i="1" dirty="0">
                <a:solidFill>
                  <a:schemeClr val="accent4">
                    <a:lumMod val="60000"/>
                    <a:lumOff val="40000"/>
                  </a:schemeClr>
                </a:solidFill>
                <a:ea typeface="Adobe Caslon Pro" charset="0"/>
                <a:cs typeface="Adobe Caslon Pro" charset="0"/>
              </a:rPr>
              <a:t>privately</a:t>
            </a:r>
            <a:r>
              <a:rPr lang="en-US" sz="4600" i="1" dirty="0">
                <a:solidFill>
                  <a:schemeClr val="bg1"/>
                </a:solidFill>
                <a:ea typeface="Adobe Caslon Pro" charset="0"/>
                <a:cs typeface="Adobe Caslon Pro" charset="0"/>
              </a:rPr>
              <a:t> to a </a:t>
            </a:r>
            <a:r>
              <a:rPr lang="en-US" sz="4600" b="1" i="1" dirty="0">
                <a:solidFill>
                  <a:schemeClr val="accent4">
                    <a:lumMod val="60000"/>
                    <a:lumOff val="40000"/>
                  </a:schemeClr>
                </a:solidFill>
                <a:ea typeface="Adobe Caslon Pro" charset="0"/>
                <a:cs typeface="Adobe Caslon Pro" charset="0"/>
              </a:rPr>
              <a:t>solitary</a:t>
            </a:r>
            <a:r>
              <a:rPr lang="en-US" sz="4600" i="1" dirty="0">
                <a:solidFill>
                  <a:schemeClr val="bg1"/>
                </a:solidFill>
                <a:ea typeface="Adobe Caslon Pro" charset="0"/>
                <a:cs typeface="Adobe Caslon Pro" charset="0"/>
              </a:rPr>
              <a:t> place. Hearing of this, the crowds followed him on foot from the towns.  </a:t>
            </a:r>
            <a:r>
              <a:rPr lang="en-US" sz="4600" i="1" baseline="30000" dirty="0">
                <a:solidFill>
                  <a:schemeClr val="bg1"/>
                </a:solidFill>
                <a:ea typeface="Adobe Caslon Pro" charset="0"/>
                <a:cs typeface="Adobe Caslon Pro" charset="0"/>
              </a:rPr>
              <a:t>14 </a:t>
            </a:r>
            <a:r>
              <a:rPr lang="en-US" sz="4600" i="1" dirty="0">
                <a:solidFill>
                  <a:schemeClr val="bg1"/>
                </a:solidFill>
                <a:ea typeface="Adobe Caslon Pro" charset="0"/>
                <a:cs typeface="Adobe Caslon Pro" charset="0"/>
              </a:rPr>
              <a:t>When Jesus landed and saw a large crowd, he had compassion on them and healed their sick.</a:t>
            </a:r>
          </a:p>
        </p:txBody>
      </p:sp>
    </p:spTree>
    <p:extLst>
      <p:ext uri="{BB962C8B-B14F-4D97-AF65-F5344CB8AC3E}">
        <p14:creationId xmlns:p14="http://schemas.microsoft.com/office/powerpoint/2010/main" val="989561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
            <a:ext cx="12192000" cy="6859714"/>
          </a:xfrm>
          <a:prstGeom prst="rect">
            <a:avLst/>
          </a:prstGeom>
        </p:spPr>
      </p:pic>
      <p:sp>
        <p:nvSpPr>
          <p:cNvPr id="3" name="Content Placeholder 2"/>
          <p:cNvSpPr>
            <a:spLocks noGrp="1"/>
          </p:cNvSpPr>
          <p:nvPr>
            <p:ph idx="1"/>
          </p:nvPr>
        </p:nvSpPr>
        <p:spPr>
          <a:xfrm>
            <a:off x="247650" y="976154"/>
            <a:ext cx="11410950" cy="3818572"/>
          </a:xfrm>
        </p:spPr>
        <p:txBody>
          <a:bodyPr>
            <a:noAutofit/>
          </a:bodyPr>
          <a:lstStyle/>
          <a:p>
            <a:pPr marL="0" indent="0">
              <a:buNone/>
            </a:pPr>
            <a:r>
              <a:rPr lang="en-US" sz="5000" i="1" baseline="30000" dirty="0" smtClean="0">
                <a:solidFill>
                  <a:schemeClr val="bg1"/>
                </a:solidFill>
              </a:rPr>
              <a:t>8</a:t>
            </a:r>
            <a:r>
              <a:rPr lang="en-US" sz="5000" i="1" dirty="0" smtClean="0">
                <a:solidFill>
                  <a:schemeClr val="bg1"/>
                </a:solidFill>
              </a:rPr>
              <a:t> </a:t>
            </a:r>
            <a:r>
              <a:rPr lang="en-US" sz="5000" i="1" dirty="0">
                <a:solidFill>
                  <a:schemeClr val="bg1"/>
                </a:solidFill>
              </a:rPr>
              <a:t>Come near to [AND MAKE ROOM FOR] God and he will come near to you. Wash your hands, you sinners, and purify your hearts, you double-minded.  </a:t>
            </a:r>
            <a:r>
              <a:rPr lang="en-US" sz="5000" i="1" baseline="30000" dirty="0">
                <a:solidFill>
                  <a:schemeClr val="bg1"/>
                </a:solidFill>
              </a:rPr>
              <a:t>9</a:t>
            </a:r>
            <a:r>
              <a:rPr lang="en-US" sz="5000" i="1" dirty="0">
                <a:solidFill>
                  <a:schemeClr val="bg1"/>
                </a:solidFill>
              </a:rPr>
              <a:t> Grieve, mourn and wail. Change your laughter to mourning and your joy to gloom.  </a:t>
            </a:r>
            <a:r>
              <a:rPr lang="en-US" sz="5000" i="1" baseline="30000" dirty="0">
                <a:solidFill>
                  <a:schemeClr val="bg1"/>
                </a:solidFill>
              </a:rPr>
              <a:t>10</a:t>
            </a:r>
            <a:r>
              <a:rPr lang="en-US" sz="5000" i="1" dirty="0">
                <a:solidFill>
                  <a:schemeClr val="bg1"/>
                </a:solidFill>
              </a:rPr>
              <a:t> Humble yourselves [MAKE ROOM] before the Lord, </a:t>
            </a:r>
            <a:r>
              <a:rPr lang="en-US" sz="5000" i="1" dirty="0" smtClean="0">
                <a:solidFill>
                  <a:schemeClr val="bg1"/>
                </a:solidFill>
              </a:rPr>
              <a:t>and He </a:t>
            </a:r>
            <a:r>
              <a:rPr lang="en-US" sz="5000" i="1" dirty="0">
                <a:solidFill>
                  <a:schemeClr val="bg1"/>
                </a:solidFill>
              </a:rPr>
              <a:t>will lift you up.</a:t>
            </a:r>
          </a:p>
        </p:txBody>
      </p:sp>
      <p:sp>
        <p:nvSpPr>
          <p:cNvPr id="5" name="Title 1"/>
          <p:cNvSpPr>
            <a:spLocks noGrp="1"/>
          </p:cNvSpPr>
          <p:nvPr>
            <p:ph type="title"/>
          </p:nvPr>
        </p:nvSpPr>
        <p:spPr>
          <a:xfrm>
            <a:off x="342900" y="-92377"/>
            <a:ext cx="11010900" cy="1325563"/>
          </a:xfrm>
        </p:spPr>
        <p:txBody>
          <a:bodyPr>
            <a:normAutofit/>
          </a:bodyPr>
          <a:lstStyle/>
          <a:p>
            <a:r>
              <a:rPr lang="en-US" sz="5000" b="1" dirty="0" smtClean="0">
                <a:solidFill>
                  <a:schemeClr val="bg1"/>
                </a:solidFill>
                <a:latin typeface="+mn-lt"/>
              </a:rPr>
              <a:t>James 4:6-10 / Make Room Today!</a:t>
            </a:r>
            <a:endParaRPr lang="en-US" sz="5000" b="1" dirty="0">
              <a:solidFill>
                <a:schemeClr val="bg1"/>
              </a:solidFill>
              <a:latin typeface="+mn-lt"/>
            </a:endParaRPr>
          </a:p>
        </p:txBody>
      </p:sp>
    </p:spTree>
    <p:extLst>
      <p:ext uri="{BB962C8B-B14F-4D97-AF65-F5344CB8AC3E}">
        <p14:creationId xmlns:p14="http://schemas.microsoft.com/office/powerpoint/2010/main" val="204242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2" name="Title 1"/>
          <p:cNvSpPr>
            <a:spLocks noGrp="1"/>
          </p:cNvSpPr>
          <p:nvPr>
            <p:ph type="title"/>
          </p:nvPr>
        </p:nvSpPr>
        <p:spPr>
          <a:xfrm>
            <a:off x="838200" y="1894404"/>
            <a:ext cx="10515600" cy="549275"/>
          </a:xfrm>
        </p:spPr>
        <p:txBody>
          <a:bodyPr>
            <a:noAutofit/>
          </a:bodyPr>
          <a:lstStyle/>
          <a:p>
            <a:r>
              <a:rPr lang="en-US" sz="6000" b="1" dirty="0" smtClean="0">
                <a:solidFill>
                  <a:schemeClr val="accent4">
                    <a:lumMod val="60000"/>
                    <a:lumOff val="40000"/>
                  </a:schemeClr>
                </a:solidFill>
              </a:rPr>
              <a:t>#1</a:t>
            </a:r>
            <a:r>
              <a:rPr lang="en-US" sz="6000" b="1" dirty="0" smtClean="0">
                <a:solidFill>
                  <a:schemeClr val="bg1"/>
                </a:solidFill>
              </a:rPr>
              <a:t/>
            </a:r>
            <a:br>
              <a:rPr lang="en-US" sz="6000" b="1" dirty="0" smtClean="0">
                <a:solidFill>
                  <a:schemeClr val="bg1"/>
                </a:solidFill>
              </a:rPr>
            </a:br>
            <a:r>
              <a:rPr lang="en-US" sz="6000" b="1" dirty="0" smtClean="0">
                <a:solidFill>
                  <a:schemeClr val="bg1"/>
                </a:solidFill>
              </a:rPr>
              <a:t>We </a:t>
            </a:r>
            <a:r>
              <a:rPr lang="en-US" sz="6000" b="1" dirty="0">
                <a:solidFill>
                  <a:schemeClr val="bg1"/>
                </a:solidFill>
              </a:rPr>
              <a:t>must MAKE ROOM for others’ </a:t>
            </a:r>
            <a:r>
              <a:rPr lang="en-US" sz="6000" b="1" dirty="0" smtClean="0">
                <a:solidFill>
                  <a:schemeClr val="bg1"/>
                </a:solidFill>
              </a:rPr>
              <a:t>needs </a:t>
            </a:r>
            <a:r>
              <a:rPr lang="en-US" sz="6000" b="1" dirty="0">
                <a:solidFill>
                  <a:schemeClr val="bg1"/>
                </a:solidFill>
              </a:rPr>
              <a:t>in the midst of our own</a:t>
            </a:r>
            <a:endParaRPr lang="en-US" sz="6000" b="1" dirty="0">
              <a:solidFill>
                <a:schemeClr val="bg1"/>
              </a:solidFill>
              <a:latin typeface="Alegreya SC" charset="0"/>
              <a:ea typeface="Alegreya SC" charset="0"/>
              <a:cs typeface="Alegreya SC" charset="0"/>
            </a:endParaRPr>
          </a:p>
        </p:txBody>
      </p:sp>
      <p:sp>
        <p:nvSpPr>
          <p:cNvPr id="3" name="Content Placeholder 2"/>
          <p:cNvSpPr>
            <a:spLocks noGrp="1"/>
          </p:cNvSpPr>
          <p:nvPr>
            <p:ph idx="1"/>
          </p:nvPr>
        </p:nvSpPr>
        <p:spPr>
          <a:xfrm>
            <a:off x="838200" y="3774787"/>
            <a:ext cx="10515600" cy="2154526"/>
          </a:xfrm>
        </p:spPr>
        <p:txBody>
          <a:bodyPr>
            <a:noAutofit/>
          </a:bodyPr>
          <a:lstStyle/>
          <a:p>
            <a:pPr marL="0" indent="0">
              <a:buNone/>
            </a:pPr>
            <a:r>
              <a:rPr lang="en-US" sz="4400" i="1" dirty="0">
                <a:solidFill>
                  <a:schemeClr val="bg1"/>
                </a:solidFill>
                <a:latin typeface="+mj-lt"/>
                <a:ea typeface="Adobe Caslon Pro" charset="0"/>
                <a:cs typeface="Adobe Caslon Pro" charset="0"/>
              </a:rPr>
              <a:t>“When Jesus landed and saw a large crowd, he had compassion  [deep inward passionate love]  on them and healed their sick.”  [Mt 14:14]</a:t>
            </a:r>
          </a:p>
        </p:txBody>
      </p:sp>
    </p:spTree>
    <p:extLst>
      <p:ext uri="{BB962C8B-B14F-4D97-AF65-F5344CB8AC3E}">
        <p14:creationId xmlns:p14="http://schemas.microsoft.com/office/powerpoint/2010/main" val="1807970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 y="0"/>
            <a:ext cx="12192000" cy="6859714"/>
          </a:xfrm>
          <a:prstGeom prst="rect">
            <a:avLst/>
          </a:prstGeom>
        </p:spPr>
      </p:pic>
      <p:sp>
        <p:nvSpPr>
          <p:cNvPr id="2" name="Title 1"/>
          <p:cNvSpPr>
            <a:spLocks noGrp="1"/>
          </p:cNvSpPr>
          <p:nvPr>
            <p:ph type="title"/>
          </p:nvPr>
        </p:nvSpPr>
        <p:spPr>
          <a:xfrm>
            <a:off x="688458" y="698298"/>
            <a:ext cx="10800907" cy="1325563"/>
          </a:xfrm>
        </p:spPr>
        <p:txBody>
          <a:bodyPr>
            <a:noAutofit/>
          </a:bodyPr>
          <a:lstStyle/>
          <a:p>
            <a:r>
              <a:rPr lang="en-US" sz="5000" dirty="0">
                <a:solidFill>
                  <a:schemeClr val="bg1"/>
                </a:solidFill>
                <a:ea typeface="Alegreya SC" charset="0"/>
                <a:cs typeface="Alegreya SC" charset="0"/>
              </a:rPr>
              <a:t>Our healing is never complete </a:t>
            </a:r>
            <a:r>
              <a:rPr lang="en-US" sz="5000" dirty="0" smtClean="0">
                <a:solidFill>
                  <a:schemeClr val="bg1"/>
                </a:solidFill>
                <a:ea typeface="Alegreya SC" charset="0"/>
                <a:cs typeface="Alegreya SC" charset="0"/>
              </a:rPr>
              <a:t>without </a:t>
            </a:r>
            <a:r>
              <a:rPr lang="en-US" sz="5000" dirty="0">
                <a:solidFill>
                  <a:schemeClr val="bg1"/>
                </a:solidFill>
                <a:ea typeface="Alegreya SC" charset="0"/>
                <a:cs typeface="Alegreya SC" charset="0"/>
              </a:rPr>
              <a:t>serving God’s healing in </a:t>
            </a:r>
            <a:r>
              <a:rPr lang="en-US" sz="5000" dirty="0" smtClean="0">
                <a:solidFill>
                  <a:schemeClr val="bg1"/>
                </a:solidFill>
                <a:ea typeface="Alegreya SC" charset="0"/>
                <a:cs typeface="Alegreya SC" charset="0"/>
              </a:rPr>
              <a:t>others.</a:t>
            </a:r>
            <a:endParaRPr lang="en-US" sz="5000" dirty="0">
              <a:solidFill>
                <a:schemeClr val="bg1"/>
              </a:solidFill>
              <a:ea typeface="Alegreya SC" charset="0"/>
              <a:cs typeface="Alegreya SC" charset="0"/>
            </a:endParaRPr>
          </a:p>
        </p:txBody>
      </p:sp>
      <p:sp>
        <p:nvSpPr>
          <p:cNvPr id="3" name="Content Placeholder 2"/>
          <p:cNvSpPr>
            <a:spLocks noGrp="1"/>
          </p:cNvSpPr>
          <p:nvPr>
            <p:ph idx="1"/>
          </p:nvPr>
        </p:nvSpPr>
        <p:spPr>
          <a:xfrm>
            <a:off x="695545" y="2509284"/>
            <a:ext cx="10793819" cy="2455568"/>
          </a:xfrm>
        </p:spPr>
        <p:txBody>
          <a:bodyPr>
            <a:noAutofit/>
          </a:bodyPr>
          <a:lstStyle/>
          <a:p>
            <a:pPr marL="0" indent="0">
              <a:buNone/>
            </a:pPr>
            <a:r>
              <a:rPr lang="en-US" sz="4400" i="1" dirty="0" smtClean="0">
                <a:solidFill>
                  <a:schemeClr val="bg1"/>
                </a:solidFill>
                <a:ea typeface="Adobe Caslon Pro" charset="0"/>
                <a:cs typeface="Adobe Caslon Pro" charset="0"/>
              </a:rPr>
              <a:t>“Is </a:t>
            </a:r>
            <a:r>
              <a:rPr lang="en-US" sz="4400" i="1" dirty="0">
                <a:solidFill>
                  <a:schemeClr val="bg1"/>
                </a:solidFill>
                <a:ea typeface="Adobe Caslon Pro" charset="0"/>
                <a:cs typeface="Adobe Caslon Pro" charset="0"/>
              </a:rPr>
              <a:t>not this the kind of fasting I have chosen: </a:t>
            </a:r>
            <a:r>
              <a:rPr lang="en-US" sz="4400" i="1" dirty="0" smtClean="0">
                <a:solidFill>
                  <a:schemeClr val="bg1"/>
                </a:solidFill>
                <a:ea typeface="Adobe Caslon Pro" charset="0"/>
                <a:cs typeface="Adobe Caslon Pro" charset="0"/>
              </a:rPr>
              <a:t>to </a:t>
            </a:r>
            <a:r>
              <a:rPr lang="en-US" sz="4400" i="1" dirty="0">
                <a:solidFill>
                  <a:schemeClr val="bg1"/>
                </a:solidFill>
                <a:ea typeface="Adobe Caslon Pro" charset="0"/>
                <a:cs typeface="Adobe Caslon Pro" charset="0"/>
              </a:rPr>
              <a:t>loose the chains of injustice  . . . to set the </a:t>
            </a:r>
            <a:r>
              <a:rPr lang="en-US" sz="4400" i="1" dirty="0" smtClean="0">
                <a:solidFill>
                  <a:schemeClr val="bg1"/>
                </a:solidFill>
                <a:ea typeface="Adobe Caslon Pro" charset="0"/>
                <a:cs typeface="Adobe Caslon Pro" charset="0"/>
              </a:rPr>
              <a:t>oppressed </a:t>
            </a:r>
            <a:r>
              <a:rPr lang="en-US" sz="4400" i="1" dirty="0">
                <a:solidFill>
                  <a:schemeClr val="bg1"/>
                </a:solidFill>
                <a:ea typeface="Adobe Caslon Pro" charset="0"/>
                <a:cs typeface="Adobe Caslon Pro" charset="0"/>
              </a:rPr>
              <a:t>free . . . and not to turn away from your own flesh and blood?  </a:t>
            </a:r>
            <a:r>
              <a:rPr lang="en-US" sz="4400" i="1" dirty="0" smtClean="0">
                <a:solidFill>
                  <a:schemeClr val="bg1"/>
                </a:solidFill>
                <a:ea typeface="Adobe Caslon Pro" charset="0"/>
                <a:cs typeface="Adobe Caslon Pro" charset="0"/>
              </a:rPr>
              <a:t>THEN </a:t>
            </a:r>
            <a:r>
              <a:rPr lang="en-US" sz="4400" i="1" dirty="0">
                <a:solidFill>
                  <a:schemeClr val="bg1"/>
                </a:solidFill>
                <a:ea typeface="Adobe Caslon Pro" charset="0"/>
                <a:cs typeface="Adobe Caslon Pro" charset="0"/>
              </a:rPr>
              <a:t>your light will break forth like the dawn, </a:t>
            </a:r>
            <a:r>
              <a:rPr lang="en-US" sz="4400" b="1" i="1" dirty="0">
                <a:solidFill>
                  <a:schemeClr val="accent4">
                    <a:lumMod val="60000"/>
                    <a:lumOff val="40000"/>
                  </a:schemeClr>
                </a:solidFill>
                <a:ea typeface="Adobe Caslon Pro" charset="0"/>
                <a:cs typeface="Adobe Caslon Pro" charset="0"/>
              </a:rPr>
              <a:t>and your healing will quickly </a:t>
            </a:r>
            <a:r>
              <a:rPr lang="en-US" sz="4400" b="1" i="1" dirty="0" smtClean="0">
                <a:solidFill>
                  <a:schemeClr val="accent4">
                    <a:lumMod val="60000"/>
                    <a:lumOff val="40000"/>
                  </a:schemeClr>
                </a:solidFill>
                <a:ea typeface="Adobe Caslon Pro" charset="0"/>
                <a:cs typeface="Adobe Caslon Pro" charset="0"/>
              </a:rPr>
              <a:t>appear</a:t>
            </a:r>
            <a:r>
              <a:rPr lang="en-US" sz="4400" b="1" i="1" dirty="0" smtClean="0">
                <a:solidFill>
                  <a:schemeClr val="bg1"/>
                </a:solidFill>
                <a:ea typeface="Adobe Caslon Pro" charset="0"/>
                <a:cs typeface="Adobe Caslon Pro" charset="0"/>
              </a:rPr>
              <a:t>”</a:t>
            </a:r>
          </a:p>
          <a:p>
            <a:pPr marL="0" indent="0">
              <a:buNone/>
            </a:pPr>
            <a:r>
              <a:rPr lang="en-US" sz="4400" i="1" dirty="0" smtClean="0">
                <a:solidFill>
                  <a:schemeClr val="bg1"/>
                </a:solidFill>
                <a:ea typeface="Adobe Caslon Pro" charset="0"/>
                <a:cs typeface="Adobe Caslon Pro" charset="0"/>
              </a:rPr>
              <a:t> </a:t>
            </a:r>
            <a:r>
              <a:rPr lang="en-US" sz="4400" i="1" dirty="0">
                <a:solidFill>
                  <a:schemeClr val="bg1"/>
                </a:solidFill>
                <a:ea typeface="Adobe Caslon Pro" charset="0"/>
                <a:cs typeface="Adobe Caslon Pro" charset="0"/>
              </a:rPr>
              <a:t>[Is 58:6-8]</a:t>
            </a:r>
          </a:p>
        </p:txBody>
      </p:sp>
    </p:spTree>
    <p:extLst>
      <p:ext uri="{BB962C8B-B14F-4D97-AF65-F5344CB8AC3E}">
        <p14:creationId xmlns:p14="http://schemas.microsoft.com/office/powerpoint/2010/main" val="330452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16"/>
            <a:ext cx="12192000" cy="6859714"/>
          </a:xfrm>
          <a:prstGeom prst="rect">
            <a:avLst/>
          </a:prstGeom>
        </p:spPr>
      </p:pic>
      <p:sp>
        <p:nvSpPr>
          <p:cNvPr id="2" name="Title 1"/>
          <p:cNvSpPr>
            <a:spLocks noGrp="1"/>
          </p:cNvSpPr>
          <p:nvPr>
            <p:ph type="title"/>
          </p:nvPr>
        </p:nvSpPr>
        <p:spPr>
          <a:xfrm>
            <a:off x="838200" y="1619766"/>
            <a:ext cx="10515600" cy="549275"/>
          </a:xfrm>
        </p:spPr>
        <p:txBody>
          <a:bodyPr>
            <a:noAutofit/>
          </a:bodyPr>
          <a:lstStyle/>
          <a:p>
            <a:r>
              <a:rPr lang="en-US" sz="6000" b="1" dirty="0">
                <a:solidFill>
                  <a:schemeClr val="accent4">
                    <a:lumMod val="60000"/>
                    <a:lumOff val="40000"/>
                  </a:schemeClr>
                </a:solidFill>
              </a:rPr>
              <a:t>#1 </a:t>
            </a:r>
            <a:r>
              <a:rPr lang="en-US" sz="6000" b="1" dirty="0" smtClean="0">
                <a:solidFill>
                  <a:schemeClr val="accent4">
                    <a:lumMod val="60000"/>
                    <a:lumOff val="40000"/>
                  </a:schemeClr>
                </a:solidFill>
              </a:rPr>
              <a:t/>
            </a:r>
            <a:br>
              <a:rPr lang="en-US" sz="6000" b="1" dirty="0" smtClean="0">
                <a:solidFill>
                  <a:schemeClr val="accent4">
                    <a:lumMod val="60000"/>
                    <a:lumOff val="40000"/>
                  </a:schemeClr>
                </a:solidFill>
              </a:rPr>
            </a:br>
            <a:r>
              <a:rPr lang="en-US" sz="6000" b="1" dirty="0" smtClean="0">
                <a:solidFill>
                  <a:schemeClr val="bg1"/>
                </a:solidFill>
              </a:rPr>
              <a:t>We </a:t>
            </a:r>
            <a:r>
              <a:rPr lang="en-US" sz="6000" b="1" dirty="0">
                <a:solidFill>
                  <a:schemeClr val="bg1"/>
                </a:solidFill>
              </a:rPr>
              <a:t>must MAKE ROOM for others’ healing in the midst of our own</a:t>
            </a:r>
            <a:endParaRPr lang="en-US" sz="6000" b="1" dirty="0">
              <a:solidFill>
                <a:schemeClr val="bg1"/>
              </a:solidFill>
              <a:latin typeface="Alegreya SC" charset="0"/>
              <a:ea typeface="Alegreya SC" charset="0"/>
              <a:cs typeface="Alegreya SC" charset="0"/>
            </a:endParaRPr>
          </a:p>
        </p:txBody>
      </p:sp>
      <p:sp>
        <p:nvSpPr>
          <p:cNvPr id="3" name="Content Placeholder 2"/>
          <p:cNvSpPr>
            <a:spLocks noGrp="1"/>
          </p:cNvSpPr>
          <p:nvPr>
            <p:ph idx="1"/>
          </p:nvPr>
        </p:nvSpPr>
        <p:spPr>
          <a:xfrm>
            <a:off x="2551812" y="3757491"/>
            <a:ext cx="9269819" cy="1753819"/>
          </a:xfrm>
        </p:spPr>
        <p:txBody>
          <a:bodyPr>
            <a:noAutofit/>
          </a:bodyPr>
          <a:lstStyle/>
          <a:p>
            <a:pPr>
              <a:buFont typeface="Wingdings" panose="05000000000000000000" pitchFamily="2" charset="2"/>
              <a:buChar char="ü"/>
            </a:pPr>
            <a:r>
              <a:rPr lang="en-US" sz="5400" i="1" dirty="0" smtClean="0">
                <a:solidFill>
                  <a:schemeClr val="bg1"/>
                </a:solidFill>
                <a:latin typeface="+mj-lt"/>
                <a:ea typeface="Adobe Caslon Pro" charset="0"/>
                <a:cs typeface="Adobe Caslon Pro" charset="0"/>
              </a:rPr>
              <a:t>Personally</a:t>
            </a:r>
          </a:p>
          <a:p>
            <a:pPr>
              <a:buFont typeface="Wingdings" panose="05000000000000000000" pitchFamily="2" charset="2"/>
              <a:buChar char="ü"/>
            </a:pPr>
            <a:r>
              <a:rPr lang="en-US" sz="5400" i="1" dirty="0" smtClean="0">
                <a:solidFill>
                  <a:schemeClr val="bg1"/>
                </a:solidFill>
                <a:latin typeface="+mj-lt"/>
                <a:ea typeface="Adobe Caslon Pro" charset="0"/>
                <a:cs typeface="Adobe Caslon Pro" charset="0"/>
              </a:rPr>
              <a:t>As </a:t>
            </a:r>
            <a:r>
              <a:rPr lang="en-US" sz="5400" i="1" dirty="0">
                <a:solidFill>
                  <a:schemeClr val="bg1"/>
                </a:solidFill>
                <a:latin typeface="+mj-lt"/>
                <a:ea typeface="Adobe Caslon Pro" charset="0"/>
                <a:cs typeface="Adobe Caslon Pro" charset="0"/>
              </a:rPr>
              <a:t>a </a:t>
            </a:r>
            <a:r>
              <a:rPr lang="en-US" sz="5400" i="1" dirty="0" smtClean="0">
                <a:solidFill>
                  <a:schemeClr val="bg1"/>
                </a:solidFill>
                <a:latin typeface="+mj-lt"/>
                <a:ea typeface="Adobe Caslon Pro" charset="0"/>
                <a:cs typeface="Adobe Caslon Pro" charset="0"/>
              </a:rPr>
              <a:t>Family</a:t>
            </a:r>
            <a:endParaRPr lang="en-US" sz="5400" i="1" dirty="0">
              <a:solidFill>
                <a:schemeClr val="bg1"/>
              </a:solidFill>
              <a:latin typeface="+mj-lt"/>
              <a:ea typeface="Adobe Caslon Pro" charset="0"/>
              <a:cs typeface="Adobe Caslon Pro" charset="0"/>
            </a:endParaRPr>
          </a:p>
          <a:p>
            <a:pPr>
              <a:buFont typeface="Wingdings" panose="05000000000000000000" pitchFamily="2" charset="2"/>
              <a:buChar char="ü"/>
            </a:pPr>
            <a:r>
              <a:rPr lang="en-US" sz="5400" i="1" dirty="0">
                <a:solidFill>
                  <a:schemeClr val="bg1"/>
                </a:solidFill>
                <a:latin typeface="+mj-lt"/>
                <a:ea typeface="Adobe Caslon Pro" charset="0"/>
                <a:cs typeface="Adobe Caslon Pro" charset="0"/>
              </a:rPr>
              <a:t>As a </a:t>
            </a:r>
            <a:r>
              <a:rPr lang="en-US" sz="5400" i="1" dirty="0" smtClean="0">
                <a:solidFill>
                  <a:schemeClr val="bg1"/>
                </a:solidFill>
                <a:latin typeface="+mj-lt"/>
                <a:ea typeface="Adobe Caslon Pro" charset="0"/>
                <a:cs typeface="Adobe Caslon Pro" charset="0"/>
              </a:rPr>
              <a:t>Church</a:t>
            </a:r>
            <a:endParaRPr lang="en-US" sz="5400" i="1" dirty="0">
              <a:solidFill>
                <a:schemeClr val="bg1"/>
              </a:solidFill>
              <a:latin typeface="+mj-lt"/>
              <a:ea typeface="Adobe Caslon Pro" charset="0"/>
              <a:cs typeface="Adobe Caslon Pro" charset="0"/>
            </a:endParaRPr>
          </a:p>
        </p:txBody>
      </p:sp>
    </p:spTree>
    <p:extLst>
      <p:ext uri="{BB962C8B-B14F-4D97-AF65-F5344CB8AC3E}">
        <p14:creationId xmlns:p14="http://schemas.microsoft.com/office/powerpoint/2010/main" val="344260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16"/>
            <a:ext cx="12192000" cy="6859714"/>
          </a:xfrm>
          <a:prstGeom prst="rect">
            <a:avLst/>
          </a:prstGeom>
        </p:spPr>
      </p:pic>
      <p:sp>
        <p:nvSpPr>
          <p:cNvPr id="2" name="Title 1"/>
          <p:cNvSpPr>
            <a:spLocks noGrp="1"/>
          </p:cNvSpPr>
          <p:nvPr>
            <p:ph type="title"/>
          </p:nvPr>
        </p:nvSpPr>
        <p:spPr>
          <a:xfrm>
            <a:off x="838200" y="906674"/>
            <a:ext cx="10515600" cy="549275"/>
          </a:xfrm>
        </p:spPr>
        <p:txBody>
          <a:bodyPr>
            <a:noAutofit/>
          </a:bodyPr>
          <a:lstStyle/>
          <a:p>
            <a:r>
              <a:rPr lang="en-US" sz="6000" b="1" dirty="0">
                <a:solidFill>
                  <a:schemeClr val="bg1"/>
                </a:solidFill>
              </a:rPr>
              <a:t>We </a:t>
            </a:r>
            <a:r>
              <a:rPr lang="en-US" sz="6000" b="1" dirty="0" smtClean="0">
                <a:solidFill>
                  <a:schemeClr val="bg1"/>
                </a:solidFill>
              </a:rPr>
              <a:t>exist as a church . .  .</a:t>
            </a:r>
            <a:endParaRPr lang="en-US" sz="6000" b="1" dirty="0">
              <a:solidFill>
                <a:schemeClr val="bg1"/>
              </a:solidFill>
              <a:latin typeface="Alegreya SC" charset="0"/>
              <a:ea typeface="Alegreya SC" charset="0"/>
              <a:cs typeface="Alegreya SC" charset="0"/>
            </a:endParaRPr>
          </a:p>
        </p:txBody>
      </p:sp>
      <p:sp>
        <p:nvSpPr>
          <p:cNvPr id="3" name="Content Placeholder 2"/>
          <p:cNvSpPr>
            <a:spLocks noGrp="1"/>
          </p:cNvSpPr>
          <p:nvPr>
            <p:ph idx="1"/>
          </p:nvPr>
        </p:nvSpPr>
        <p:spPr>
          <a:xfrm>
            <a:off x="689344" y="1951349"/>
            <a:ext cx="10515600" cy="1753819"/>
          </a:xfrm>
        </p:spPr>
        <p:txBody>
          <a:bodyPr>
            <a:noAutofit/>
          </a:bodyPr>
          <a:lstStyle/>
          <a:p>
            <a:pPr marL="0" indent="0" algn="ctr">
              <a:buNone/>
            </a:pPr>
            <a:r>
              <a:rPr lang="en-US" sz="9000" b="1" dirty="0" smtClean="0">
                <a:solidFill>
                  <a:schemeClr val="bg1"/>
                </a:solidFill>
                <a:ea typeface="Adobe Caslon Pro" charset="0"/>
                <a:cs typeface="Adobe Caslon Pro" charset="0"/>
              </a:rPr>
              <a:t>Because someone needs to know the love of Jesus today!</a:t>
            </a:r>
            <a:endParaRPr lang="en-US" sz="9000" b="1" dirty="0">
              <a:solidFill>
                <a:schemeClr val="bg1"/>
              </a:solidFill>
              <a:ea typeface="Adobe Caslon Pro" charset="0"/>
              <a:cs typeface="Adobe Caslon Pro" charset="0"/>
            </a:endParaRPr>
          </a:p>
        </p:txBody>
      </p:sp>
    </p:spTree>
    <p:extLst>
      <p:ext uri="{BB962C8B-B14F-4D97-AF65-F5344CB8AC3E}">
        <p14:creationId xmlns:p14="http://schemas.microsoft.com/office/powerpoint/2010/main" val="88186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3" name="Content Placeholder 2"/>
          <p:cNvSpPr>
            <a:spLocks noGrp="1"/>
          </p:cNvSpPr>
          <p:nvPr>
            <p:ph idx="1"/>
          </p:nvPr>
        </p:nvSpPr>
        <p:spPr>
          <a:xfrm>
            <a:off x="433277" y="451153"/>
            <a:ext cx="11325446" cy="5957407"/>
          </a:xfrm>
        </p:spPr>
        <p:txBody>
          <a:bodyPr>
            <a:noAutofit/>
          </a:bodyPr>
          <a:lstStyle/>
          <a:p>
            <a:pPr marL="0" indent="0">
              <a:buNone/>
            </a:pPr>
            <a:r>
              <a:rPr lang="en-US" sz="5400" i="1" baseline="30000" dirty="0">
                <a:solidFill>
                  <a:schemeClr val="bg1"/>
                </a:solidFill>
              </a:rPr>
              <a:t>15 </a:t>
            </a:r>
            <a:r>
              <a:rPr lang="en-US" sz="5400" i="1" dirty="0">
                <a:solidFill>
                  <a:schemeClr val="bg1"/>
                </a:solidFill>
              </a:rPr>
              <a:t>“As evening approached, the disciples came to him and said, “This is a remote place, and it’s already getting late. Send the crowds away, so they can go to the villages and buy themselves some food.” </a:t>
            </a:r>
            <a:r>
              <a:rPr lang="en-US" sz="5400" i="1" baseline="30000" dirty="0">
                <a:solidFill>
                  <a:schemeClr val="bg1"/>
                </a:solidFill>
              </a:rPr>
              <a:t>16 </a:t>
            </a:r>
            <a:r>
              <a:rPr lang="en-US" sz="5400" i="1" dirty="0">
                <a:solidFill>
                  <a:schemeClr val="bg1"/>
                </a:solidFill>
              </a:rPr>
              <a:t>Jesus replied, “</a:t>
            </a:r>
            <a:r>
              <a:rPr lang="en-US" sz="5400" b="1" i="1" dirty="0">
                <a:solidFill>
                  <a:schemeClr val="bg1"/>
                </a:solidFill>
              </a:rPr>
              <a:t>They do not need to go away. </a:t>
            </a:r>
            <a:r>
              <a:rPr lang="en-US" sz="5400" b="1" i="1" u="sng" dirty="0">
                <a:solidFill>
                  <a:schemeClr val="bg1"/>
                </a:solidFill>
              </a:rPr>
              <a:t>You</a:t>
            </a:r>
            <a:r>
              <a:rPr lang="en-US" sz="5400" b="1" i="1" dirty="0">
                <a:solidFill>
                  <a:schemeClr val="bg1"/>
                </a:solidFill>
              </a:rPr>
              <a:t> give them something to eat</a:t>
            </a:r>
            <a:r>
              <a:rPr lang="en-US" sz="5400" i="1" dirty="0" smtClean="0">
                <a:solidFill>
                  <a:schemeClr val="bg1"/>
                </a:solidFill>
              </a:rPr>
              <a:t>.”</a:t>
            </a:r>
            <a:endParaRPr lang="en-US" sz="5400" i="1" dirty="0">
              <a:solidFill>
                <a:schemeClr val="bg1"/>
              </a:solidFill>
            </a:endParaRPr>
          </a:p>
        </p:txBody>
      </p:sp>
    </p:spTree>
    <p:extLst>
      <p:ext uri="{BB962C8B-B14F-4D97-AF65-F5344CB8AC3E}">
        <p14:creationId xmlns:p14="http://schemas.microsoft.com/office/powerpoint/2010/main" val="1991930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3" name="Content Placeholder 2"/>
          <p:cNvSpPr>
            <a:spLocks noGrp="1"/>
          </p:cNvSpPr>
          <p:nvPr>
            <p:ph idx="1"/>
          </p:nvPr>
        </p:nvSpPr>
        <p:spPr>
          <a:xfrm>
            <a:off x="433277" y="451153"/>
            <a:ext cx="11325446" cy="5957407"/>
          </a:xfrm>
        </p:spPr>
        <p:txBody>
          <a:bodyPr>
            <a:noAutofit/>
          </a:bodyPr>
          <a:lstStyle/>
          <a:p>
            <a:pPr marL="0" indent="0">
              <a:buNone/>
            </a:pPr>
            <a:r>
              <a:rPr lang="en-US" sz="5400" i="1" baseline="30000" dirty="0" smtClean="0">
                <a:solidFill>
                  <a:schemeClr val="bg1"/>
                </a:solidFill>
              </a:rPr>
              <a:t>17 </a:t>
            </a:r>
            <a:r>
              <a:rPr lang="en-US" sz="5400" i="1" dirty="0">
                <a:solidFill>
                  <a:schemeClr val="bg1"/>
                </a:solidFill>
              </a:rPr>
              <a:t>“We have here only five loaves of bread and two fish,” they answered. </a:t>
            </a:r>
            <a:r>
              <a:rPr lang="en-US" sz="5400" i="1" baseline="30000" dirty="0">
                <a:solidFill>
                  <a:schemeClr val="bg1"/>
                </a:solidFill>
              </a:rPr>
              <a:t>18 </a:t>
            </a:r>
            <a:r>
              <a:rPr lang="en-US" sz="5400" i="1" dirty="0">
                <a:solidFill>
                  <a:schemeClr val="bg1"/>
                </a:solidFill>
              </a:rPr>
              <a:t>“</a:t>
            </a:r>
            <a:r>
              <a:rPr lang="en-US" sz="5400" i="1" u="sng" dirty="0">
                <a:solidFill>
                  <a:schemeClr val="bg1"/>
                </a:solidFill>
              </a:rPr>
              <a:t>Bring them here to me</a:t>
            </a:r>
            <a:r>
              <a:rPr lang="en-US" sz="5400" i="1" dirty="0">
                <a:solidFill>
                  <a:schemeClr val="bg1"/>
                </a:solidFill>
              </a:rPr>
              <a:t>,” he said. </a:t>
            </a:r>
            <a:r>
              <a:rPr lang="en-US" sz="5400" i="1" baseline="30000" dirty="0">
                <a:solidFill>
                  <a:schemeClr val="bg1"/>
                </a:solidFill>
              </a:rPr>
              <a:t>19 </a:t>
            </a:r>
            <a:r>
              <a:rPr lang="en-US" sz="5400" i="1" dirty="0">
                <a:solidFill>
                  <a:schemeClr val="bg1"/>
                </a:solidFill>
              </a:rPr>
              <a:t>And he directed the people to sit down on the grass. Taking the five loaves and the two fish and looking up to heaven, he </a:t>
            </a:r>
            <a:r>
              <a:rPr lang="en-US" sz="5400" i="1" u="sng" dirty="0">
                <a:solidFill>
                  <a:schemeClr val="bg1"/>
                </a:solidFill>
              </a:rPr>
              <a:t>gave thanks</a:t>
            </a:r>
            <a:r>
              <a:rPr lang="en-US" sz="5400" i="1" dirty="0">
                <a:solidFill>
                  <a:schemeClr val="bg1"/>
                </a:solidFill>
              </a:rPr>
              <a:t> and </a:t>
            </a:r>
            <a:r>
              <a:rPr lang="en-US" sz="5400" i="1" u="sng" dirty="0">
                <a:solidFill>
                  <a:schemeClr val="bg1"/>
                </a:solidFill>
              </a:rPr>
              <a:t>broke</a:t>
            </a:r>
            <a:r>
              <a:rPr lang="en-US" sz="5400" i="1" dirty="0">
                <a:solidFill>
                  <a:schemeClr val="bg1"/>
                </a:solidFill>
              </a:rPr>
              <a:t> the loaves.”</a:t>
            </a:r>
          </a:p>
        </p:txBody>
      </p:sp>
    </p:spTree>
    <p:extLst>
      <p:ext uri="{BB962C8B-B14F-4D97-AF65-F5344CB8AC3E}">
        <p14:creationId xmlns:p14="http://schemas.microsoft.com/office/powerpoint/2010/main" val="197997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2" name="Title 1"/>
          <p:cNvSpPr>
            <a:spLocks noGrp="1"/>
          </p:cNvSpPr>
          <p:nvPr>
            <p:ph type="title"/>
          </p:nvPr>
        </p:nvSpPr>
        <p:spPr>
          <a:xfrm>
            <a:off x="838200" y="1894404"/>
            <a:ext cx="10515600" cy="549275"/>
          </a:xfrm>
        </p:spPr>
        <p:txBody>
          <a:bodyPr>
            <a:noAutofit/>
          </a:bodyPr>
          <a:lstStyle/>
          <a:p>
            <a:r>
              <a:rPr lang="en-US" sz="6000" b="1" dirty="0" smtClean="0">
                <a:solidFill>
                  <a:schemeClr val="accent4">
                    <a:lumMod val="60000"/>
                    <a:lumOff val="40000"/>
                  </a:schemeClr>
                </a:solidFill>
              </a:rPr>
              <a:t>#2 </a:t>
            </a:r>
            <a:r>
              <a:rPr lang="en-US" sz="6000" b="1" dirty="0" smtClean="0">
                <a:solidFill>
                  <a:schemeClr val="bg1"/>
                </a:solidFill>
              </a:rPr>
              <a:t>We </a:t>
            </a:r>
            <a:r>
              <a:rPr lang="en-US" sz="6000" b="1" dirty="0">
                <a:solidFill>
                  <a:schemeClr val="bg1"/>
                </a:solidFill>
              </a:rPr>
              <a:t>must MAKE ROOM for </a:t>
            </a:r>
            <a:r>
              <a:rPr lang="en-US" sz="6000" b="1" dirty="0" smtClean="0">
                <a:solidFill>
                  <a:schemeClr val="bg1"/>
                </a:solidFill>
              </a:rPr>
              <a:t>the Holy Spirit (to work miracles for His mission of love)</a:t>
            </a:r>
            <a:endParaRPr lang="en-US" sz="6000" b="1" dirty="0">
              <a:solidFill>
                <a:schemeClr val="bg1"/>
              </a:solidFill>
              <a:latin typeface="Alegreya SC" charset="0"/>
              <a:ea typeface="Alegreya SC" charset="0"/>
              <a:cs typeface="Alegreya SC" charset="0"/>
            </a:endParaRPr>
          </a:p>
        </p:txBody>
      </p:sp>
      <p:sp>
        <p:nvSpPr>
          <p:cNvPr id="3" name="Content Placeholder 2"/>
          <p:cNvSpPr>
            <a:spLocks noGrp="1"/>
          </p:cNvSpPr>
          <p:nvPr>
            <p:ph idx="1"/>
          </p:nvPr>
        </p:nvSpPr>
        <p:spPr>
          <a:xfrm>
            <a:off x="838200" y="3950271"/>
            <a:ext cx="10515600" cy="1753819"/>
          </a:xfrm>
        </p:spPr>
        <p:txBody>
          <a:bodyPr>
            <a:normAutofit/>
          </a:bodyPr>
          <a:lstStyle/>
          <a:p>
            <a:pPr marL="0" indent="0">
              <a:buNone/>
            </a:pPr>
            <a:r>
              <a:rPr lang="en-US" sz="4000" i="1" dirty="0">
                <a:solidFill>
                  <a:schemeClr val="bg1"/>
                </a:solidFill>
                <a:latin typeface="+mj-lt"/>
                <a:ea typeface="Adobe Caslon Pro" charset="0"/>
                <a:cs typeface="Adobe Caslon Pro" charset="0"/>
              </a:rPr>
              <a:t>“Jesus replied, “They do not need to go away. You give them something to eat.” [Mt 14:16]</a:t>
            </a:r>
          </a:p>
        </p:txBody>
      </p:sp>
    </p:spTree>
    <p:extLst>
      <p:ext uri="{BB962C8B-B14F-4D97-AF65-F5344CB8AC3E}">
        <p14:creationId xmlns:p14="http://schemas.microsoft.com/office/powerpoint/2010/main" val="3245959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tantina-Palatino Linotype">
      <a:majorFont>
        <a:latin typeface="Constanti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1252</Words>
  <Application>Microsoft Office PowerPoint</Application>
  <PresentationFormat>Widescreen</PresentationFormat>
  <Paragraphs>440</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Adobe Caslon Pro</vt:lpstr>
      <vt:lpstr>Alegreya SC</vt:lpstr>
      <vt:lpstr>Arial</vt:lpstr>
      <vt:lpstr>Calibri</vt:lpstr>
      <vt:lpstr>Constantia</vt:lpstr>
      <vt:lpstr>Palatino Linotype</vt:lpstr>
      <vt:lpstr>Wingdings</vt:lpstr>
      <vt:lpstr>Office Theme</vt:lpstr>
      <vt:lpstr>Make Room Today!</vt:lpstr>
      <vt:lpstr>This story begins with Jesus’ pain &amp; loss</vt:lpstr>
      <vt:lpstr>#1 We must MAKE ROOM for others’ needs in the midst of our own</vt:lpstr>
      <vt:lpstr>Our healing is never complete without serving God’s healing in others.</vt:lpstr>
      <vt:lpstr>#1  We must MAKE ROOM for others’ healing in the midst of our own</vt:lpstr>
      <vt:lpstr>We exist as a church . .  .</vt:lpstr>
      <vt:lpstr>PowerPoint Presentation</vt:lpstr>
      <vt:lpstr>PowerPoint Presentation</vt:lpstr>
      <vt:lpstr>#2 We must MAKE ROOM for the Holy Spirit (to work miracles for His mission of love)</vt:lpstr>
      <vt:lpstr>The multiplying miracles of Jesus happen when you are:  1. thankful for what you have, and 2. broken of the trust in what you have</vt:lpstr>
      <vt:lpstr>#2 We must MAKE ROOM for the Holy Spirit (to work miracles for His mission of love)</vt:lpstr>
      <vt:lpstr>PowerPoint Presentation</vt:lpstr>
      <vt:lpstr>#3  We must MAKE ROOM to believe for greater victory and joy in life</vt:lpstr>
      <vt:lpstr>John 14:12-14 / Greater Things</vt:lpstr>
      <vt:lpstr>James 4:2-3 / Greater Maturity</vt:lpstr>
      <vt:lpstr>#3 We must MAKE ROOM to believe for greater victory and joy in life</vt:lpstr>
      <vt:lpstr>We exist as a church . .  .</vt:lpstr>
      <vt:lpstr>PowerPoint Presentation</vt:lpstr>
      <vt:lpstr>James 4:6-10 / Make Room Today!</vt:lpstr>
      <vt:lpstr>James 4:6-10 / Make Room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VanSlyke</dc:creator>
  <cp:lastModifiedBy>Steven Allen</cp:lastModifiedBy>
  <cp:revision>16</cp:revision>
  <dcterms:created xsi:type="dcterms:W3CDTF">2016-02-18T20:47:49Z</dcterms:created>
  <dcterms:modified xsi:type="dcterms:W3CDTF">2016-02-21T15:52:51Z</dcterms:modified>
</cp:coreProperties>
</file>