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31"/>
  </p:normalViewPr>
  <p:slideViewPr>
    <p:cSldViewPr snapToGrid="0" snapToObjects="1">
      <p:cViewPr varScale="1">
        <p:scale>
          <a:sx n="64" d="100"/>
          <a:sy n="64" d="100"/>
        </p:scale>
        <p:origin x="10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118765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21036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53483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50150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1056901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149895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80800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160545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1916165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132720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A7683B-E516-4347-9C63-A8D654E3A194}" type="datetimeFigureOut">
              <a:rPr lang="en-US" smtClean="0"/>
              <a:t>11/29/2015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96D55D-813E-1248-A60E-FDAC4F6621C1}" type="slidenum">
              <a:rPr lang="en-US" smtClean="0"/>
              <a:t>‹#›</a:t>
            </a:fld>
            <a:endParaRPr lang="en-US" dirty="0"/>
          </a:p>
        </p:txBody>
      </p:sp>
    </p:spTree>
    <p:extLst>
      <p:ext uri="{BB962C8B-B14F-4D97-AF65-F5344CB8AC3E}">
        <p14:creationId xmlns:p14="http://schemas.microsoft.com/office/powerpoint/2010/main" val="47608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7683B-E516-4347-9C63-A8D654E3A194}" type="datetimeFigureOut">
              <a:rPr lang="en-US" smtClean="0"/>
              <a:t>11/29/2015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6D55D-813E-1248-A60E-FDAC4F6621C1}" type="slidenum">
              <a:rPr lang="en-US" smtClean="0"/>
              <a:t>‹#›</a:t>
            </a:fld>
            <a:endParaRPr lang="en-US" dirty="0"/>
          </a:p>
        </p:txBody>
      </p:sp>
    </p:spTree>
    <p:extLst>
      <p:ext uri="{BB962C8B-B14F-4D97-AF65-F5344CB8AC3E}">
        <p14:creationId xmlns:p14="http://schemas.microsoft.com/office/powerpoint/2010/main" val="286027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2649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79" y="0"/>
            <a:ext cx="12192000" cy="6858000"/>
          </a:xfrm>
        </p:spPr>
      </p:pic>
      <p:sp>
        <p:nvSpPr>
          <p:cNvPr id="3" name="TextBox 2"/>
          <p:cNvSpPr txBox="1"/>
          <p:nvPr/>
        </p:nvSpPr>
        <p:spPr>
          <a:xfrm>
            <a:off x="309093" y="365125"/>
            <a:ext cx="11333408" cy="355803"/>
          </a:xfrm>
          <a:prstGeom prst="rect">
            <a:avLst/>
          </a:prstGeom>
          <a:noFill/>
        </p:spPr>
        <p:txBody>
          <a:bodyPr wrap="square" rtlCol="0">
            <a:spAutoFit/>
          </a:bodyPr>
          <a:lstStyle/>
          <a:p>
            <a:pPr algn="ct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180304" y="103031"/>
            <a:ext cx="11565228" cy="3352649"/>
          </a:xfrm>
          <a:prstGeom prst="rect">
            <a:avLst/>
          </a:prstGeom>
          <a:noFill/>
        </p:spPr>
        <p:txBody>
          <a:bodyPr wrap="square" rtlCol="0">
            <a:spAutoFit/>
          </a:bodyPr>
          <a:lstStyle/>
          <a:p>
            <a:pPr marR="0" lvl="0" algn="ctr">
              <a:lnSpc>
                <a:spcPct val="107000"/>
              </a:lnSpc>
              <a:spcBef>
                <a:spcPts val="0"/>
              </a:spcBef>
              <a:spcAft>
                <a:spcPts val="800"/>
              </a:spcAft>
            </a:pPr>
            <a:r>
              <a:rPr lang="en-US" sz="6600" dirty="0" smtClean="0">
                <a:solidFill>
                  <a:schemeClr val="bg1"/>
                </a:solidFill>
                <a:latin typeface="A Perfect Circle" panose="02000503000000020004" pitchFamily="2" charset="0"/>
                <a:ea typeface="Calibri" panose="020F0502020204030204" pitchFamily="34" charset="0"/>
                <a:cs typeface="Arial" panose="020B0604020202020204" pitchFamily="34" charset="0"/>
              </a:rPr>
              <a:t>3. We </a:t>
            </a:r>
            <a:r>
              <a:rPr lang="en-US" sz="6600" dirty="0">
                <a:solidFill>
                  <a:schemeClr val="bg1"/>
                </a:solidFill>
                <a:latin typeface="A Perfect Circle" panose="02000503000000020004" pitchFamily="2" charset="0"/>
                <a:ea typeface="Calibri" panose="020F0502020204030204" pitchFamily="34" charset="0"/>
                <a:cs typeface="Arial" panose="020B0604020202020204" pitchFamily="34" charset="0"/>
              </a:rPr>
              <a:t>are to be moved with </a:t>
            </a:r>
            <a:r>
              <a:rPr lang="en-US" sz="6600" dirty="0" smtClean="0">
                <a:solidFill>
                  <a:schemeClr val="bg1"/>
                </a:solidFill>
                <a:latin typeface="A Perfect Circle" panose="02000503000000020004" pitchFamily="2" charset="0"/>
                <a:ea typeface="Calibri" panose="020F0502020204030204" pitchFamily="34" charset="0"/>
                <a:cs typeface="Arial" panose="020B0604020202020204" pitchFamily="34" charset="0"/>
              </a:rPr>
              <a:t>actions to </a:t>
            </a:r>
            <a:r>
              <a:rPr lang="en-US" sz="6600" dirty="0">
                <a:solidFill>
                  <a:schemeClr val="bg1"/>
                </a:solidFill>
                <a:latin typeface="A Perfect Circle" panose="02000503000000020004" pitchFamily="2" charset="0"/>
                <a:ea typeface="Calibri" panose="020F0502020204030204" pitchFamily="34" charset="0"/>
                <a:cs typeface="Arial" panose="020B0604020202020204" pitchFamily="34" charset="0"/>
              </a:rPr>
              <a:t>those who are hurting.</a:t>
            </a:r>
            <a:endParaRPr lang="en-US" sz="6000" dirty="0">
              <a:solidFill>
                <a:schemeClr val="bg1"/>
              </a:solidFill>
              <a:effectLst/>
              <a:latin typeface="A Perfect Circle" panose="020005030000000200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3280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218364" y="204716"/>
            <a:ext cx="11846257" cy="5990871"/>
          </a:xfrm>
          <a:prstGeom prst="rect">
            <a:avLst/>
          </a:prstGeom>
          <a:noFill/>
        </p:spPr>
        <p:txBody>
          <a:bodyPr wrap="square" rtlCol="0">
            <a:spAutoFit/>
          </a:bodyPr>
          <a:lstStyle/>
          <a:p>
            <a:pPr algn="ctr">
              <a:lnSpc>
                <a:spcPct val="107000"/>
              </a:lnSpc>
              <a:spcAft>
                <a:spcPts val="800"/>
              </a:spcAft>
            </a:pPr>
            <a:r>
              <a:rPr lang="en-US" sz="44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Luke 2:8-10</a:t>
            </a:r>
            <a:endParaRPr lang="en-US" sz="4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44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And in the same region there were shepherds out in the field, keeping watch over their flock by night. </a:t>
            </a:r>
            <a:r>
              <a:rPr lang="en-US" sz="4400" i="1"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9 </a:t>
            </a:r>
            <a:r>
              <a:rPr lang="en-US" sz="44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And an angel of the Lord appeared to them, and the glory of the Lord shone around them, and they were filled with great fear. </a:t>
            </a:r>
            <a:r>
              <a:rPr lang="en-US" sz="4400" i="1"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10 </a:t>
            </a:r>
            <a:r>
              <a:rPr lang="en-US" sz="44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And the angel said to them, “Fear not, for behold, I bring you good news of great joy that will be for all the people.</a:t>
            </a:r>
            <a:endParaRPr lang="en-US" sz="4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720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363940" y="-45656"/>
            <a:ext cx="11464120" cy="7210564"/>
          </a:xfrm>
          <a:prstGeom prst="rect">
            <a:avLst/>
          </a:prstGeom>
          <a:noFill/>
        </p:spPr>
        <p:txBody>
          <a:bodyPr wrap="square" rtlCol="0" anchor="ctr">
            <a:spAutoFit/>
          </a:bodyPr>
          <a:lstStyle/>
          <a:p>
            <a:pPr algn="ctr"/>
            <a:r>
              <a:rPr lang="en-US" sz="8800" dirty="0" smtClean="0">
                <a:solidFill>
                  <a:schemeClr val="bg1"/>
                </a:solidFill>
                <a:latin typeface="A Perfect Circle" panose="02000503000000020004" pitchFamily="2" charset="0"/>
              </a:rPr>
              <a:t>Hope In Unlikely Places </a:t>
            </a:r>
          </a:p>
          <a:p>
            <a:pPr>
              <a:lnSpc>
                <a:spcPct val="107000"/>
              </a:lnSpc>
              <a:spcAft>
                <a:spcPts val="800"/>
              </a:spcAft>
            </a:pPr>
            <a:r>
              <a:rPr lang="en-US" sz="4400" dirty="0" smtClean="0">
                <a:solidFill>
                  <a:schemeClr val="bg1"/>
                </a:solidFill>
                <a:latin typeface="A Perfect Circle" panose="02000503000000020004" pitchFamily="2" charset="0"/>
              </a:rPr>
              <a:t>Main Idea:</a:t>
            </a:r>
            <a:r>
              <a:rPr lang="en-US" sz="4400" dirty="0" smtClean="0">
                <a:latin typeface="Calibri" panose="020F0502020204030204" pitchFamily="34" charset="0"/>
                <a:ea typeface="Calibri" panose="020F0502020204030204" pitchFamily="34" charset="0"/>
                <a:cs typeface="Times New Roman" panose="02020603050405020304" pitchFamily="18" charset="0"/>
              </a:rPr>
              <a:t> </a:t>
            </a:r>
            <a:r>
              <a:rPr lang="en-US" sz="4000" dirty="0">
                <a:solidFill>
                  <a:schemeClr val="bg1"/>
                </a:solidFill>
                <a:latin typeface="A Perfect Circle" panose="02000503000000020004" pitchFamily="2" charset="0"/>
                <a:ea typeface="Calibri" panose="020F0502020204030204" pitchFamily="34" charset="0"/>
                <a:cs typeface="Times New Roman" panose="02020603050405020304" pitchFamily="18" charset="0"/>
              </a:rPr>
              <a:t>The local church is the primary way God shows the world that Jesus is for them. </a:t>
            </a:r>
            <a:endParaRPr lang="en-US" sz="4000" dirty="0" smtClean="0">
              <a:solidFill>
                <a:schemeClr val="bg1"/>
              </a:solidFill>
              <a:latin typeface="A Perfect Circle" panose="02000503000000020004"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US" sz="4000" dirty="0">
              <a:solidFill>
                <a:schemeClr val="bg1"/>
              </a:solidFill>
              <a:latin typeface="A Perfect Circle" panose="02000503000000020004" pitchFamily="2" charset="0"/>
              <a:ea typeface="Calibri" panose="020F0502020204030204" pitchFamily="34" charset="0"/>
              <a:cs typeface="Times New Roman" panose="02020603050405020304" pitchFamily="18" charset="0"/>
            </a:endParaRPr>
          </a:p>
          <a:p>
            <a:pPr>
              <a:lnSpc>
                <a:spcPct val="107000"/>
              </a:lnSpc>
              <a:spcAft>
                <a:spcPts val="800"/>
              </a:spcAft>
            </a:pPr>
            <a:r>
              <a:rPr lang="en-US" sz="4400" b="1" dirty="0">
                <a:solidFill>
                  <a:schemeClr val="bg1"/>
                </a:solidFill>
                <a:latin typeface="A Perfect Circle" panose="02000503000000020004" pitchFamily="2" charset="0"/>
                <a:ea typeface="Calibri" panose="020F0502020204030204" pitchFamily="34" charset="0"/>
                <a:cs typeface="Times New Roman" panose="02020603050405020304" pitchFamily="18" charset="0"/>
              </a:rPr>
              <a:t>Question: </a:t>
            </a:r>
            <a:r>
              <a:rPr lang="en-US" sz="4000" dirty="0">
                <a:solidFill>
                  <a:schemeClr val="bg1"/>
                </a:solidFill>
                <a:latin typeface="A Perfect Circle" panose="02000503000000020004" pitchFamily="2" charset="0"/>
                <a:ea typeface="Calibri" panose="020F0502020204030204" pitchFamily="34" charset="0"/>
                <a:cs typeface="Times New Roman" panose="02020603050405020304" pitchFamily="18" charset="0"/>
              </a:rPr>
              <a:t>How can I be the “hands and feet” of Jesus extended to a broken world? </a:t>
            </a:r>
          </a:p>
          <a:p>
            <a:endParaRPr lang="en-US" sz="4400" dirty="0">
              <a:solidFill>
                <a:schemeClr val="bg1"/>
              </a:solidFill>
              <a:latin typeface="A Perfect Circle" panose="02000503000000020004" pitchFamily="2" charset="0"/>
            </a:endParaRPr>
          </a:p>
        </p:txBody>
      </p:sp>
    </p:spTree>
    <p:extLst>
      <p:ext uri="{BB962C8B-B14F-4D97-AF65-F5344CB8AC3E}">
        <p14:creationId xmlns:p14="http://schemas.microsoft.com/office/powerpoint/2010/main" val="183443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309093" y="365125"/>
            <a:ext cx="11333408" cy="5632439"/>
          </a:xfrm>
          <a:prstGeom prst="rect">
            <a:avLst/>
          </a:prstGeom>
          <a:noFill/>
        </p:spPr>
        <p:txBody>
          <a:bodyPr wrap="square" rtlCol="0">
            <a:spAutoFit/>
          </a:bodyPr>
          <a:lstStyle/>
          <a:p>
            <a:pPr algn="ctr">
              <a:lnSpc>
                <a:spcPct val="107000"/>
              </a:lnSpc>
              <a:spcAft>
                <a:spcPts val="800"/>
              </a:spcAft>
            </a:pPr>
            <a:r>
              <a:rPr lang="en-US" sz="4400" dirty="0">
                <a:solidFill>
                  <a:schemeClr val="bg1"/>
                </a:solidFill>
                <a:latin typeface="A Perfect Circle" panose="02000503000000020004" pitchFamily="2" charset="0"/>
                <a:ea typeface="Calibri" panose="020F0502020204030204" pitchFamily="34" charset="0"/>
                <a:cs typeface="Times New Roman" panose="02020603050405020304" pitchFamily="18" charset="0"/>
              </a:rPr>
              <a:t>Luke 4:18</a:t>
            </a:r>
          </a:p>
          <a:p>
            <a:pPr algn="ctr">
              <a:lnSpc>
                <a:spcPct val="107000"/>
              </a:lnSpc>
              <a:spcAft>
                <a:spcPts val="800"/>
              </a:spcAft>
            </a:pPr>
            <a:r>
              <a:rPr lang="en-US" sz="4400" dirty="0">
                <a:solidFill>
                  <a:schemeClr val="bg1"/>
                </a:solidFill>
                <a:latin typeface="A Perfect Circle" panose="02000503000000020004" pitchFamily="2" charset="0"/>
                <a:ea typeface="Calibri" panose="020F0502020204030204" pitchFamily="34" charset="0"/>
                <a:cs typeface="Times New Roman" panose="02020603050405020304" pitchFamily="18" charset="0"/>
              </a:rPr>
              <a:t>"The Spirit of the Lord is on me, because he has anointed me to proclaim good news to the poor. He has sent me to proclaim freedom for the prisoners and recovery of sight for the blind, to set the oppressed free, to proclaim the year of the Lord's favor.</a:t>
            </a:r>
          </a:p>
          <a:p>
            <a:pPr algn="ct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7167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309093" y="365125"/>
            <a:ext cx="11333408" cy="4834593"/>
          </a:xfrm>
          <a:prstGeom prst="rect">
            <a:avLst/>
          </a:prstGeom>
          <a:noFill/>
        </p:spPr>
        <p:txBody>
          <a:bodyPr wrap="square" rtlCol="0">
            <a:spAutoFit/>
          </a:bodyPr>
          <a:lstStyle/>
          <a:p>
            <a:pPr algn="ctr">
              <a:lnSpc>
                <a:spcPct val="107000"/>
              </a:lnSpc>
              <a:spcAft>
                <a:spcPts val="800"/>
              </a:spcAft>
            </a:pPr>
            <a:r>
              <a:rPr lang="en-US" sz="9600" dirty="0" smtClean="0">
                <a:solidFill>
                  <a:schemeClr val="bg1"/>
                </a:solidFill>
                <a:latin typeface="A Perfect Circle" panose="02000503000000020004" pitchFamily="2" charset="0"/>
                <a:ea typeface="Calibri" panose="020F0502020204030204" pitchFamily="34" charset="0"/>
                <a:cs typeface="Times New Roman" panose="02020603050405020304" pitchFamily="18" charset="0"/>
              </a:rPr>
              <a:t>Our prayer should always be: “Lord make me like Jesus”</a:t>
            </a: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9441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309093" y="365125"/>
            <a:ext cx="11333408" cy="355803"/>
          </a:xfrm>
          <a:prstGeom prst="rect">
            <a:avLst/>
          </a:prstGeom>
          <a:noFill/>
        </p:spPr>
        <p:txBody>
          <a:bodyPr wrap="square" rtlCol="0">
            <a:spAutoFit/>
          </a:bodyPr>
          <a:lstStyle/>
          <a:p>
            <a:pPr algn="ct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31" y="553792"/>
            <a:ext cx="5062883" cy="624070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5914" y="553792"/>
            <a:ext cx="7026086" cy="3899726"/>
          </a:xfrm>
          <a:prstGeom prst="rect">
            <a:avLst/>
          </a:prstGeom>
        </p:spPr>
      </p:pic>
    </p:spTree>
    <p:extLst>
      <p:ext uri="{BB962C8B-B14F-4D97-AF65-F5344CB8AC3E}">
        <p14:creationId xmlns:p14="http://schemas.microsoft.com/office/powerpoint/2010/main" val="348335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309093" y="365125"/>
            <a:ext cx="11333408" cy="355803"/>
          </a:xfrm>
          <a:prstGeom prst="rect">
            <a:avLst/>
          </a:prstGeom>
          <a:noFill/>
        </p:spPr>
        <p:txBody>
          <a:bodyPr wrap="square" rtlCol="0">
            <a:spAutoFit/>
          </a:bodyPr>
          <a:lstStyle/>
          <a:p>
            <a:pPr algn="ct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180304" y="103031"/>
            <a:ext cx="11565228" cy="6093976"/>
          </a:xfrm>
          <a:prstGeom prst="rect">
            <a:avLst/>
          </a:prstGeom>
          <a:noFill/>
        </p:spPr>
        <p:txBody>
          <a:bodyPr wrap="square" rtlCol="0">
            <a:spAutoFit/>
          </a:bodyPr>
          <a:lstStyle/>
          <a:p>
            <a:pPr algn="ctr"/>
            <a:r>
              <a:rPr lang="en-US" sz="3000" baseline="30000" dirty="0" smtClean="0">
                <a:solidFill>
                  <a:schemeClr val="bg1"/>
                </a:solidFill>
                <a:latin typeface="A Perfect Circle" panose="02000503000000020004" pitchFamily="2" charset="0"/>
                <a:ea typeface="Times New Roman" panose="02020603050405020304" pitchFamily="18" charset="0"/>
                <a:cs typeface="Arial" panose="020B0604020202020204" pitchFamily="34" charset="0"/>
              </a:rPr>
              <a:t>1</a:t>
            </a:r>
            <a:r>
              <a:rPr lang="en-US" sz="3000" baseline="30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 </a:t>
            </a:r>
            <a:r>
              <a:rPr lang="en-US" sz="3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Soon afterward, Jesus went to a town called Nain, and his disciples and a large crowd went along with him. </a:t>
            </a:r>
            <a:r>
              <a:rPr lang="en-US" sz="3000" baseline="30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12 </a:t>
            </a:r>
            <a:r>
              <a:rPr lang="en-US" sz="3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As he approached the town gate, a dead person was being carried out—the only son of his mother, and she was a widow. And a large crowd from the town was with her. </a:t>
            </a:r>
            <a:r>
              <a:rPr lang="en-US" sz="3000" baseline="30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13 </a:t>
            </a:r>
            <a:r>
              <a:rPr lang="en-US" sz="3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When the Lord saw her, his heart went out to her and he said, “Don’t cry</a:t>
            </a:r>
            <a:r>
              <a:rPr lang="en-US" sz="3000" dirty="0" smtClean="0">
                <a:solidFill>
                  <a:schemeClr val="bg1"/>
                </a:solidFill>
                <a:latin typeface="A Perfect Circle" panose="02000503000000020004" pitchFamily="2" charset="0"/>
                <a:ea typeface="Times New Roman" panose="02020603050405020304" pitchFamily="18" charset="0"/>
                <a:cs typeface="Arial" panose="020B0604020202020204" pitchFamily="34" charset="0"/>
              </a:rPr>
              <a:t>.”</a:t>
            </a:r>
            <a:r>
              <a:rPr lang="en-US" sz="3000" baseline="30000" dirty="0" smtClean="0">
                <a:solidFill>
                  <a:schemeClr val="bg1"/>
                </a:solidFill>
                <a:latin typeface="A Perfect Circle" panose="02000503000000020004" pitchFamily="2" charset="0"/>
                <a:ea typeface="Times New Roman" panose="02020603050405020304" pitchFamily="18" charset="0"/>
                <a:cs typeface="Arial" panose="020B0604020202020204" pitchFamily="34" charset="0"/>
              </a:rPr>
              <a:t>14</a:t>
            </a:r>
            <a:r>
              <a:rPr lang="en-US" sz="3000" baseline="30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 </a:t>
            </a:r>
            <a:r>
              <a:rPr lang="en-US" sz="3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Then he went up and touched the bier they were carrying him on, and the bearers stood still. He said, “Young man, I say to you, get up!” </a:t>
            </a:r>
            <a:r>
              <a:rPr lang="en-US" sz="3000" baseline="30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15 </a:t>
            </a:r>
            <a:r>
              <a:rPr lang="en-US" sz="3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The dead man sat up and began to talk, and Jesus gave him back to his mother.</a:t>
            </a:r>
            <a:endParaRPr lang="en-US" sz="3000" dirty="0">
              <a:solidFill>
                <a:schemeClr val="bg1"/>
              </a:solidFill>
              <a:latin typeface="A Perfect Circle" panose="02000503000000020004" pitchFamily="2" charset="0"/>
              <a:ea typeface="Times New Roman" panose="02020603050405020304" pitchFamily="18" charset="0"/>
            </a:endParaRPr>
          </a:p>
          <a:p>
            <a:pPr algn="ctr"/>
            <a:r>
              <a:rPr lang="en-US" sz="3000" baseline="30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16 </a:t>
            </a:r>
            <a:r>
              <a:rPr lang="en-US" sz="3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They were all filled with awe and praised God. “A great prophet has appeared among us,” they said. “God has come to help his people.” </a:t>
            </a:r>
            <a:r>
              <a:rPr lang="en-US" sz="3000" baseline="30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17 </a:t>
            </a:r>
            <a:r>
              <a:rPr lang="en-US" sz="3000" dirty="0">
                <a:solidFill>
                  <a:schemeClr val="bg1"/>
                </a:solidFill>
                <a:latin typeface="A Perfect Circle" panose="02000503000000020004" pitchFamily="2" charset="0"/>
                <a:ea typeface="Times New Roman" panose="02020603050405020304" pitchFamily="18" charset="0"/>
                <a:cs typeface="Arial" panose="020B0604020202020204" pitchFamily="34" charset="0"/>
              </a:rPr>
              <a:t>This news about Jesus spread throughout Judea and the surrounding country.</a:t>
            </a:r>
            <a:endParaRPr lang="en-US" sz="3000" dirty="0">
              <a:solidFill>
                <a:schemeClr val="bg1"/>
              </a:solidFill>
              <a:effectLst/>
              <a:latin typeface="A Perfect Circle" panose="02000503000000020004" pitchFamily="2" charset="0"/>
              <a:ea typeface="Times New Roman" panose="02020603050405020304" pitchFamily="18" charset="0"/>
            </a:endParaRPr>
          </a:p>
        </p:txBody>
      </p:sp>
    </p:spTree>
    <p:extLst>
      <p:ext uri="{BB962C8B-B14F-4D97-AF65-F5344CB8AC3E}">
        <p14:creationId xmlns:p14="http://schemas.microsoft.com/office/powerpoint/2010/main" val="3776826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309093" y="365125"/>
            <a:ext cx="11333408" cy="355803"/>
          </a:xfrm>
          <a:prstGeom prst="rect">
            <a:avLst/>
          </a:prstGeom>
          <a:noFill/>
        </p:spPr>
        <p:txBody>
          <a:bodyPr wrap="square" rtlCol="0">
            <a:spAutoFit/>
          </a:bodyPr>
          <a:lstStyle/>
          <a:p>
            <a:pPr algn="ct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180304" y="103031"/>
            <a:ext cx="11565228" cy="5486567"/>
          </a:xfrm>
          <a:prstGeom prst="rect">
            <a:avLst/>
          </a:prstGeom>
          <a:noFill/>
        </p:spPr>
        <p:txBody>
          <a:bodyPr wrap="square" rtlCol="0">
            <a:spAutoFit/>
          </a:bodyPr>
          <a:lstStyle/>
          <a:p>
            <a:pPr marL="342900" marR="0" lvl="0" indent="-342900">
              <a:lnSpc>
                <a:spcPct val="107000"/>
              </a:lnSpc>
              <a:spcBef>
                <a:spcPts val="0"/>
              </a:spcBef>
              <a:spcAft>
                <a:spcPts val="0"/>
              </a:spcAft>
              <a:buFont typeface="+mj-lt"/>
              <a:buAutoNum type="arabicPeriod"/>
            </a:pPr>
            <a:r>
              <a:rPr lang="en-US" sz="6600" dirty="0">
                <a:solidFill>
                  <a:schemeClr val="bg1"/>
                </a:solidFill>
                <a:latin typeface="A Perfect Circle" panose="02000503000000020004" pitchFamily="2" charset="0"/>
                <a:ea typeface="Calibri" panose="020F0502020204030204" pitchFamily="34" charset="0"/>
                <a:cs typeface="Arial" panose="020B0604020202020204" pitchFamily="34" charset="0"/>
              </a:rPr>
              <a:t>We are to go where the pain is and LOOK for the </a:t>
            </a:r>
            <a:r>
              <a:rPr lang="en-US" sz="6600" dirty="0" smtClean="0">
                <a:solidFill>
                  <a:schemeClr val="bg1"/>
                </a:solidFill>
                <a:latin typeface="A Perfect Circle" panose="02000503000000020004" pitchFamily="2" charset="0"/>
                <a:ea typeface="Calibri" panose="020F0502020204030204" pitchFamily="34" charset="0"/>
                <a:cs typeface="Arial" panose="020B0604020202020204" pitchFamily="34" charset="0"/>
              </a:rPr>
              <a:t>hurting.</a:t>
            </a:r>
            <a:endParaRPr lang="en-US" sz="6600" dirty="0">
              <a:solidFill>
                <a:schemeClr val="bg1"/>
              </a:solidFill>
              <a:latin typeface="A Perfect Circle" panose="02000503000000020004" pitchFamily="2"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6600" dirty="0">
                <a:solidFill>
                  <a:schemeClr val="bg1"/>
                </a:solidFill>
                <a:latin typeface="A Perfect Circle" panose="02000503000000020004" pitchFamily="2" charset="0"/>
                <a:ea typeface="Calibri" panose="020F0502020204030204" pitchFamily="34" charset="0"/>
                <a:cs typeface="Arial" panose="020B0604020202020204" pitchFamily="34" charset="0"/>
              </a:rPr>
              <a:t> </a:t>
            </a:r>
            <a:endParaRPr lang="en-US" sz="6600" dirty="0">
              <a:solidFill>
                <a:schemeClr val="bg1"/>
              </a:solidFill>
              <a:latin typeface="A Perfect Circle" panose="02000503000000020004" pitchFamily="2" charset="0"/>
              <a:ea typeface="Calibri" panose="020F0502020204030204" pitchFamily="34" charset="0"/>
              <a:cs typeface="Times New Roman" panose="02020603050405020304" pitchFamily="18" charset="0"/>
            </a:endParaRPr>
          </a:p>
          <a:p>
            <a:r>
              <a:rPr lang="en-US" sz="6600" dirty="0">
                <a:solidFill>
                  <a:schemeClr val="bg1"/>
                </a:solidFill>
                <a:latin typeface="A Perfect Circle" panose="02000503000000020004" pitchFamily="2" charset="0"/>
                <a:ea typeface="Calibri" panose="020F0502020204030204" pitchFamily="34" charset="0"/>
                <a:cs typeface="Arial" panose="020B0604020202020204" pitchFamily="34" charset="0"/>
              </a:rPr>
              <a:t>Jesus focused on the pain before the </a:t>
            </a:r>
            <a:r>
              <a:rPr lang="en-US" sz="6600" dirty="0" smtClean="0">
                <a:solidFill>
                  <a:schemeClr val="bg1"/>
                </a:solidFill>
                <a:latin typeface="A Perfect Circle" panose="02000503000000020004" pitchFamily="2" charset="0"/>
                <a:ea typeface="Calibri" panose="020F0502020204030204" pitchFamily="34" charset="0"/>
                <a:cs typeface="Arial" panose="020B0604020202020204" pitchFamily="34" charset="0"/>
              </a:rPr>
              <a:t>­­­problem. </a:t>
            </a:r>
            <a:endParaRPr lang="en-US" sz="6600" dirty="0">
              <a:solidFill>
                <a:schemeClr val="bg1"/>
              </a:solidFill>
              <a:effectLst/>
              <a:latin typeface="A Perfect Circle" panose="02000503000000020004" pitchFamily="2" charset="0"/>
              <a:ea typeface="Times New Roman" panose="02020603050405020304" pitchFamily="18" charset="0"/>
            </a:endParaRPr>
          </a:p>
        </p:txBody>
      </p:sp>
    </p:spTree>
    <p:extLst>
      <p:ext uri="{BB962C8B-B14F-4D97-AF65-F5344CB8AC3E}">
        <p14:creationId xmlns:p14="http://schemas.microsoft.com/office/powerpoint/2010/main" val="365241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79" y="0"/>
            <a:ext cx="12192000" cy="6858000"/>
          </a:xfrm>
        </p:spPr>
      </p:pic>
      <p:sp>
        <p:nvSpPr>
          <p:cNvPr id="3" name="TextBox 2"/>
          <p:cNvSpPr txBox="1"/>
          <p:nvPr/>
        </p:nvSpPr>
        <p:spPr>
          <a:xfrm>
            <a:off x="309093" y="365125"/>
            <a:ext cx="11333408" cy="355803"/>
          </a:xfrm>
          <a:prstGeom prst="rect">
            <a:avLst/>
          </a:prstGeom>
          <a:noFill/>
        </p:spPr>
        <p:txBody>
          <a:bodyPr wrap="square" rtlCol="0">
            <a:spAutoFit/>
          </a:bodyPr>
          <a:lstStyle/>
          <a:p>
            <a:pPr algn="ct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180304" y="103031"/>
            <a:ext cx="11565228" cy="5624873"/>
          </a:xfrm>
          <a:prstGeom prst="rect">
            <a:avLst/>
          </a:prstGeom>
          <a:noFill/>
        </p:spPr>
        <p:txBody>
          <a:bodyPr wrap="square" rtlCol="0">
            <a:spAutoFit/>
          </a:bodyPr>
          <a:lstStyle/>
          <a:p>
            <a:pPr marL="457200" marR="0">
              <a:lnSpc>
                <a:spcPct val="107000"/>
              </a:lnSpc>
              <a:spcBef>
                <a:spcPts val="0"/>
              </a:spcBef>
              <a:spcAft>
                <a:spcPts val="0"/>
              </a:spcAft>
            </a:pPr>
            <a:r>
              <a:rPr lang="en-US" sz="6600" dirty="0">
                <a:latin typeface="Calibri" panose="020F0502020204030204" pitchFamily="34" charset="0"/>
                <a:ea typeface="Calibri" panose="020F0502020204030204" pitchFamily="34" charset="0"/>
                <a:cs typeface="Arial" panose="020B0604020202020204" pitchFamily="34" charset="0"/>
              </a:rPr>
              <a:t> </a:t>
            </a:r>
            <a:endParaRPr lang="en-US" sz="60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5400" dirty="0" smtClean="0">
                <a:solidFill>
                  <a:schemeClr val="bg1"/>
                </a:solidFill>
                <a:latin typeface="Calibri" panose="020F0502020204030204" pitchFamily="34" charset="0"/>
                <a:ea typeface="Calibri" panose="020F0502020204030204" pitchFamily="34" charset="0"/>
                <a:cs typeface="Arial" panose="020B0604020202020204" pitchFamily="34" charset="0"/>
              </a:rPr>
              <a:t>2. We </a:t>
            </a:r>
            <a:r>
              <a:rPr lang="en-US" sz="5400" dirty="0">
                <a:solidFill>
                  <a:schemeClr val="bg1"/>
                </a:solidFill>
                <a:latin typeface="Calibri" panose="020F0502020204030204" pitchFamily="34" charset="0"/>
                <a:ea typeface="Calibri" panose="020F0502020204030204" pitchFamily="34" charset="0"/>
                <a:cs typeface="Arial" panose="020B0604020202020204" pitchFamily="34" charset="0"/>
              </a:rPr>
              <a:t>are to have </a:t>
            </a:r>
            <a:r>
              <a:rPr lang="en-US" sz="5400" dirty="0" smtClean="0">
                <a:solidFill>
                  <a:schemeClr val="bg1"/>
                </a:solidFill>
                <a:latin typeface="Calibri" panose="020F0502020204030204" pitchFamily="34" charset="0"/>
                <a:ea typeface="Calibri" panose="020F0502020204030204" pitchFamily="34" charset="0"/>
                <a:cs typeface="Arial" panose="020B0604020202020204" pitchFamily="34" charset="0"/>
              </a:rPr>
              <a:t>compassion </a:t>
            </a:r>
            <a:r>
              <a:rPr lang="en-US" sz="5400" dirty="0">
                <a:solidFill>
                  <a:schemeClr val="bg1"/>
                </a:solidFill>
                <a:latin typeface="Calibri" panose="020F0502020204030204" pitchFamily="34" charset="0"/>
                <a:ea typeface="Calibri" panose="020F0502020204030204" pitchFamily="34" charset="0"/>
                <a:cs typeface="Arial" panose="020B0604020202020204" pitchFamily="34" charset="0"/>
              </a:rPr>
              <a:t>toward the hurting.</a:t>
            </a:r>
            <a:endParaRPr lang="en-US" sz="5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5400" dirty="0">
                <a:solidFill>
                  <a:schemeClr val="bg1"/>
                </a:solidFill>
                <a:latin typeface="Calibri" panose="020F0502020204030204" pitchFamily="34" charset="0"/>
                <a:ea typeface="Calibri" panose="020F0502020204030204" pitchFamily="34" charset="0"/>
                <a:cs typeface="Arial" panose="020B0604020202020204" pitchFamily="34" charset="0"/>
              </a:rPr>
              <a:t> </a:t>
            </a:r>
            <a:endParaRPr lang="en-US" sz="5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5400" dirty="0">
                <a:solidFill>
                  <a:schemeClr val="bg1"/>
                </a:solidFill>
                <a:latin typeface="Calibri" panose="020F0502020204030204" pitchFamily="34" charset="0"/>
                <a:ea typeface="Calibri" panose="020F0502020204030204" pitchFamily="34" charset="0"/>
                <a:cs typeface="Arial" panose="020B0604020202020204" pitchFamily="34" charset="0"/>
              </a:rPr>
              <a:t>Compassion is allowing others hurt into your </a:t>
            </a:r>
            <a:r>
              <a:rPr lang="en-US" sz="5400" dirty="0" smtClean="0">
                <a:solidFill>
                  <a:schemeClr val="bg1"/>
                </a:solidFill>
                <a:latin typeface="Calibri" panose="020F0502020204030204" pitchFamily="34" charset="0"/>
                <a:ea typeface="Calibri" panose="020F0502020204030204" pitchFamily="34" charset="0"/>
                <a:cs typeface="Arial" panose="020B0604020202020204" pitchFamily="34" charset="0"/>
              </a:rPr>
              <a:t>heart.  </a:t>
            </a:r>
            <a:endParaRPr lang="en-US" sz="5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17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169</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 Perfect Circle</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Chelsea VanSlyke</dc:creator>
  <cp:lastModifiedBy>BlueUser</cp:lastModifiedBy>
  <cp:revision>9</cp:revision>
  <dcterms:created xsi:type="dcterms:W3CDTF">2015-11-24T20:49:14Z</dcterms:created>
  <dcterms:modified xsi:type="dcterms:W3CDTF">2015-11-29T17:44:33Z</dcterms:modified>
</cp:coreProperties>
</file>