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66" r:id="rId2"/>
    <p:sldId id="389" r:id="rId3"/>
    <p:sldId id="391" r:id="rId4"/>
    <p:sldId id="392" r:id="rId5"/>
    <p:sldId id="393" r:id="rId6"/>
    <p:sldId id="394" r:id="rId7"/>
    <p:sldId id="399" r:id="rId8"/>
    <p:sldId id="395" r:id="rId9"/>
    <p:sldId id="396" r:id="rId10"/>
    <p:sldId id="397" r:id="rId11"/>
    <p:sldId id="398" r:id="rId1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2505" autoAdjust="0"/>
  </p:normalViewPr>
  <p:slideViewPr>
    <p:cSldViewPr snapToGrid="0" snapToObjects="1">
      <p:cViewPr varScale="1">
        <p:scale>
          <a:sx n="47" d="100"/>
          <a:sy n="47" d="100"/>
        </p:scale>
        <p:origin x="7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2CAED778-913F-4EA9-8F74-B6A025C83A07}" type="datetimeFigureOut">
              <a:rPr lang="en-US" smtClean="0"/>
              <a:t>11/22/2015</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F076188-E812-4255-AEC4-B53392123C8E}" type="slidenum">
              <a:rPr lang="en-US" smtClean="0"/>
              <a:t>‹#›</a:t>
            </a:fld>
            <a:endParaRPr lang="en-US"/>
          </a:p>
        </p:txBody>
      </p:sp>
    </p:spTree>
    <p:extLst>
      <p:ext uri="{BB962C8B-B14F-4D97-AF65-F5344CB8AC3E}">
        <p14:creationId xmlns:p14="http://schemas.microsoft.com/office/powerpoint/2010/main" val="327076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76188-E812-4255-AEC4-B53392123C8E}" type="slidenum">
              <a:rPr lang="en-US" smtClean="0"/>
              <a:t>1</a:t>
            </a:fld>
            <a:endParaRPr lang="en-US"/>
          </a:p>
        </p:txBody>
      </p:sp>
    </p:spTree>
    <p:extLst>
      <p:ext uri="{BB962C8B-B14F-4D97-AF65-F5344CB8AC3E}">
        <p14:creationId xmlns:p14="http://schemas.microsoft.com/office/powerpoint/2010/main" val="273282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76188-E812-4255-AEC4-B53392123C8E}" type="slidenum">
              <a:rPr lang="en-US" smtClean="0"/>
              <a:t>10</a:t>
            </a:fld>
            <a:endParaRPr lang="en-US"/>
          </a:p>
        </p:txBody>
      </p:sp>
    </p:spTree>
    <p:extLst>
      <p:ext uri="{BB962C8B-B14F-4D97-AF65-F5344CB8AC3E}">
        <p14:creationId xmlns:p14="http://schemas.microsoft.com/office/powerpoint/2010/main" val="2097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76188-E812-4255-AEC4-B53392123C8E}" type="slidenum">
              <a:rPr lang="en-US" smtClean="0"/>
              <a:t>11</a:t>
            </a:fld>
            <a:endParaRPr lang="en-US"/>
          </a:p>
        </p:txBody>
      </p:sp>
    </p:spTree>
    <p:extLst>
      <p:ext uri="{BB962C8B-B14F-4D97-AF65-F5344CB8AC3E}">
        <p14:creationId xmlns:p14="http://schemas.microsoft.com/office/powerpoint/2010/main" val="231631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76188-E812-4255-AEC4-B53392123C8E}" type="slidenum">
              <a:rPr lang="en-US" smtClean="0"/>
              <a:t>2</a:t>
            </a:fld>
            <a:endParaRPr lang="en-US"/>
          </a:p>
        </p:txBody>
      </p:sp>
    </p:spTree>
    <p:extLst>
      <p:ext uri="{BB962C8B-B14F-4D97-AF65-F5344CB8AC3E}">
        <p14:creationId xmlns:p14="http://schemas.microsoft.com/office/powerpoint/2010/main" val="86877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76188-E812-4255-AEC4-B53392123C8E}" type="slidenum">
              <a:rPr lang="en-US" smtClean="0"/>
              <a:t>3</a:t>
            </a:fld>
            <a:endParaRPr lang="en-US"/>
          </a:p>
        </p:txBody>
      </p:sp>
    </p:spTree>
    <p:extLst>
      <p:ext uri="{BB962C8B-B14F-4D97-AF65-F5344CB8AC3E}">
        <p14:creationId xmlns:p14="http://schemas.microsoft.com/office/powerpoint/2010/main" val="312407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76188-E812-4255-AEC4-B53392123C8E}" type="slidenum">
              <a:rPr lang="en-US" smtClean="0"/>
              <a:t>4</a:t>
            </a:fld>
            <a:endParaRPr lang="en-US"/>
          </a:p>
        </p:txBody>
      </p:sp>
    </p:spTree>
    <p:extLst>
      <p:ext uri="{BB962C8B-B14F-4D97-AF65-F5344CB8AC3E}">
        <p14:creationId xmlns:p14="http://schemas.microsoft.com/office/powerpoint/2010/main" val="252977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76188-E812-4255-AEC4-B53392123C8E}" type="slidenum">
              <a:rPr lang="en-US" smtClean="0"/>
              <a:t>5</a:t>
            </a:fld>
            <a:endParaRPr lang="en-US"/>
          </a:p>
        </p:txBody>
      </p:sp>
    </p:spTree>
    <p:extLst>
      <p:ext uri="{BB962C8B-B14F-4D97-AF65-F5344CB8AC3E}">
        <p14:creationId xmlns:p14="http://schemas.microsoft.com/office/powerpoint/2010/main" val="310394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76188-E812-4255-AEC4-B53392123C8E}" type="slidenum">
              <a:rPr lang="en-US" smtClean="0"/>
              <a:t>6</a:t>
            </a:fld>
            <a:endParaRPr lang="en-US"/>
          </a:p>
        </p:txBody>
      </p:sp>
    </p:spTree>
    <p:extLst>
      <p:ext uri="{BB962C8B-B14F-4D97-AF65-F5344CB8AC3E}">
        <p14:creationId xmlns:p14="http://schemas.microsoft.com/office/powerpoint/2010/main" val="4088046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76188-E812-4255-AEC4-B53392123C8E}" type="slidenum">
              <a:rPr lang="en-US" smtClean="0"/>
              <a:t>7</a:t>
            </a:fld>
            <a:endParaRPr lang="en-US"/>
          </a:p>
        </p:txBody>
      </p:sp>
    </p:spTree>
    <p:extLst>
      <p:ext uri="{BB962C8B-B14F-4D97-AF65-F5344CB8AC3E}">
        <p14:creationId xmlns:p14="http://schemas.microsoft.com/office/powerpoint/2010/main" val="407071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76188-E812-4255-AEC4-B53392123C8E}" type="slidenum">
              <a:rPr lang="en-US" smtClean="0"/>
              <a:t>8</a:t>
            </a:fld>
            <a:endParaRPr lang="en-US"/>
          </a:p>
        </p:txBody>
      </p:sp>
    </p:spTree>
    <p:extLst>
      <p:ext uri="{BB962C8B-B14F-4D97-AF65-F5344CB8AC3E}">
        <p14:creationId xmlns:p14="http://schemas.microsoft.com/office/powerpoint/2010/main" val="394990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u="sng"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76188-E812-4255-AEC4-B53392123C8E}" type="slidenum">
              <a:rPr lang="en-US" smtClean="0"/>
              <a:t>9</a:t>
            </a:fld>
            <a:endParaRPr lang="en-US"/>
          </a:p>
        </p:txBody>
      </p:sp>
    </p:spTree>
    <p:extLst>
      <p:ext uri="{BB962C8B-B14F-4D97-AF65-F5344CB8AC3E}">
        <p14:creationId xmlns:p14="http://schemas.microsoft.com/office/powerpoint/2010/main" val="1208214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7CF86F-FE99-1C40-A650-81D2D4C1EECA}"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97619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CF86F-FE99-1C40-A650-81D2D4C1EECA}"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151657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CF86F-FE99-1C40-A650-81D2D4C1EECA}"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67599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7CF86F-FE99-1C40-A650-81D2D4C1EECA}"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161395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CF86F-FE99-1C40-A650-81D2D4C1EECA}"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93580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7CF86F-FE99-1C40-A650-81D2D4C1EECA}"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211427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7CF86F-FE99-1C40-A650-81D2D4C1EECA}" type="datetimeFigureOut">
              <a:rPr lang="en-US" smtClean="0"/>
              <a:t>11/22/2015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21815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7CF86F-FE99-1C40-A650-81D2D4C1EECA}" type="datetimeFigureOut">
              <a:rPr lang="en-US" smtClean="0"/>
              <a:t>11/22/2015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73804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CF86F-FE99-1C40-A650-81D2D4C1EECA}" type="datetimeFigureOut">
              <a:rPr lang="en-US" smtClean="0"/>
              <a:t>11/22/2015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45937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CF86F-FE99-1C40-A650-81D2D4C1EECA}"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51213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CF86F-FE99-1C40-A650-81D2D4C1EECA}"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B2DDD-992E-044D-BB9D-FFE5EBAF68D0}" type="slidenum">
              <a:rPr lang="en-US" smtClean="0"/>
              <a:t>‹#›</a:t>
            </a:fld>
            <a:endParaRPr lang="en-US"/>
          </a:p>
        </p:txBody>
      </p:sp>
    </p:spTree>
    <p:extLst>
      <p:ext uri="{BB962C8B-B14F-4D97-AF65-F5344CB8AC3E}">
        <p14:creationId xmlns:p14="http://schemas.microsoft.com/office/powerpoint/2010/main" val="29690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CF86F-FE99-1C40-A650-81D2D4C1EECA}" type="datetimeFigureOut">
              <a:rPr lang="en-US" smtClean="0"/>
              <a:t>11/22/2015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B2DDD-992E-044D-BB9D-FFE5EBAF68D0}" type="slidenum">
              <a:rPr lang="en-US" smtClean="0"/>
              <a:t>‹#›</a:t>
            </a:fld>
            <a:endParaRPr lang="en-US"/>
          </a:p>
        </p:txBody>
      </p:sp>
    </p:spTree>
    <p:extLst>
      <p:ext uri="{BB962C8B-B14F-4D97-AF65-F5344CB8AC3E}">
        <p14:creationId xmlns:p14="http://schemas.microsoft.com/office/powerpoint/2010/main" val="162022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9780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 y="0"/>
            <a:ext cx="12192002" cy="6858001"/>
          </a:xfrm>
          <a:prstGeom prst="rect">
            <a:avLst/>
          </a:prstGeom>
        </p:spPr>
      </p:pic>
      <p:sp>
        <p:nvSpPr>
          <p:cNvPr id="3" name="Rectangle 2"/>
          <p:cNvSpPr/>
          <p:nvPr/>
        </p:nvSpPr>
        <p:spPr>
          <a:xfrm>
            <a:off x="645159" y="2415830"/>
            <a:ext cx="10901680" cy="1569660"/>
          </a:xfrm>
          <a:prstGeom prst="rect">
            <a:avLst/>
          </a:prstGeom>
        </p:spPr>
        <p:txBody>
          <a:bodyPr wrap="square">
            <a:spAutoFit/>
          </a:bodyPr>
          <a:lstStyle/>
          <a:p>
            <a:r>
              <a:rPr lang="en-US" sz="4800" dirty="0" smtClean="0"/>
              <a:t>Social </a:t>
            </a:r>
            <a:r>
              <a:rPr lang="en-US" sz="4800" dirty="0"/>
              <a:t>justice without spiritual justice</a:t>
            </a:r>
          </a:p>
          <a:p>
            <a:r>
              <a:rPr lang="en-US" sz="4800" dirty="0"/>
              <a:t>Is eternally and tragically incomplete.</a:t>
            </a:r>
          </a:p>
        </p:txBody>
      </p:sp>
      <p:sp>
        <p:nvSpPr>
          <p:cNvPr id="5" name="Rectangle 4"/>
          <p:cNvSpPr/>
          <p:nvPr/>
        </p:nvSpPr>
        <p:spPr>
          <a:xfrm>
            <a:off x="426721" y="392307"/>
            <a:ext cx="11490960" cy="1631216"/>
          </a:xfrm>
          <a:prstGeom prst="rect">
            <a:avLst/>
          </a:prstGeom>
        </p:spPr>
        <p:txBody>
          <a:bodyPr wrap="square">
            <a:spAutoFit/>
          </a:bodyPr>
          <a:lstStyle/>
          <a:p>
            <a:r>
              <a:rPr lang="en-US" sz="10000" b="1" dirty="0" smtClean="0">
                <a:solidFill>
                  <a:srgbClr val="990033"/>
                </a:solidFill>
              </a:rPr>
              <a:t>What?</a:t>
            </a:r>
            <a:endParaRPr lang="en-US" sz="4500" dirty="0">
              <a:solidFill>
                <a:srgbClr val="990033"/>
              </a:solidFill>
            </a:endParaRPr>
          </a:p>
        </p:txBody>
      </p:sp>
    </p:spTree>
    <p:extLst>
      <p:ext uri="{BB962C8B-B14F-4D97-AF65-F5344CB8AC3E}">
        <p14:creationId xmlns:p14="http://schemas.microsoft.com/office/powerpoint/2010/main" val="349230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202" y="2023523"/>
            <a:ext cx="10825479" cy="4524315"/>
          </a:xfrm>
          <a:prstGeom prst="rect">
            <a:avLst/>
          </a:prstGeom>
        </p:spPr>
        <p:txBody>
          <a:bodyPr wrap="square">
            <a:spAutoFit/>
          </a:bodyPr>
          <a:lstStyle/>
          <a:p>
            <a:r>
              <a:rPr lang="en-US" sz="3600" b="1" u="sng" dirty="0">
                <a:solidFill>
                  <a:srgbClr val="990033"/>
                </a:solidFill>
                <a:latin typeface="Calibri" panose="020F0502020204030204" pitchFamily="34" charset="0"/>
                <a:ea typeface="Calibri" panose="020F0502020204030204" pitchFamily="34" charset="0"/>
                <a:cs typeface="Times New Roman" panose="02020603050405020304" pitchFamily="18" charset="0"/>
              </a:rPr>
              <a:t>If you’re paralyzed &amp; </a:t>
            </a:r>
            <a:r>
              <a:rPr lang="en-US" sz="3600" b="1" u="sng" dirty="0" smtClean="0">
                <a:solidFill>
                  <a:srgbClr val="990033"/>
                </a:solidFill>
                <a:latin typeface="Calibri" panose="020F0502020204030204" pitchFamily="34" charset="0"/>
                <a:ea typeface="Calibri" panose="020F0502020204030204" pitchFamily="34" charset="0"/>
                <a:cs typeface="Times New Roman" panose="02020603050405020304" pitchFamily="18" charset="0"/>
              </a:rPr>
              <a:t>isolated</a:t>
            </a:r>
          </a:p>
          <a:p>
            <a:r>
              <a:rPr lang="en-US" sz="3600" b="1" dirty="0" smtClean="0">
                <a:latin typeface="Calibri" panose="020F0502020204030204" pitchFamily="34" charset="0"/>
                <a:ea typeface="Calibri" panose="020F0502020204030204" pitchFamily="34" charset="0"/>
                <a:cs typeface="Times New Roman" panose="02020603050405020304" pitchFamily="18" charset="0"/>
              </a:rPr>
              <a:t>Will you connect to the healing God has for you?</a:t>
            </a:r>
          </a:p>
          <a:p>
            <a:endParaRPr lang="en-US" sz="3600" dirty="0">
              <a:solidFill>
                <a:srgbClr val="990033"/>
              </a:solidFill>
              <a:latin typeface="Calibri" panose="020F0502020204030204" pitchFamily="34" charset="0"/>
              <a:ea typeface="Calibri" panose="020F0502020204030204" pitchFamily="34" charset="0"/>
              <a:cs typeface="Times New Roman" panose="02020603050405020304" pitchFamily="18" charset="0"/>
            </a:endParaRPr>
          </a:p>
          <a:p>
            <a:r>
              <a:rPr lang="en-US" sz="3600" b="1" u="sng" dirty="0">
                <a:solidFill>
                  <a:srgbClr val="990033"/>
                </a:solidFill>
                <a:latin typeface="Calibri" panose="020F0502020204030204" pitchFamily="34" charset="0"/>
                <a:ea typeface="Calibri" panose="020F0502020204030204" pitchFamily="34" charset="0"/>
                <a:cs typeface="Times New Roman" panose="02020603050405020304" pitchFamily="18" charset="0"/>
              </a:rPr>
              <a:t>If you’re whole and </a:t>
            </a:r>
            <a:r>
              <a:rPr lang="en-US" sz="3600" b="1" u="sng" dirty="0" smtClean="0">
                <a:solidFill>
                  <a:srgbClr val="990033"/>
                </a:solidFill>
                <a:latin typeface="Calibri" panose="020F0502020204030204" pitchFamily="34" charset="0"/>
                <a:ea typeface="Calibri" panose="020F0502020204030204" pitchFamily="34" charset="0"/>
                <a:cs typeface="Times New Roman" panose="02020603050405020304" pitchFamily="18" charset="0"/>
              </a:rPr>
              <a:t>connected</a:t>
            </a:r>
          </a:p>
          <a:p>
            <a:r>
              <a:rPr lang="en-US" sz="3600" b="1" dirty="0" smtClean="0">
                <a:latin typeface="Calibri" panose="020F0502020204030204" pitchFamily="34" charset="0"/>
                <a:ea typeface="Calibri" panose="020F0502020204030204" pitchFamily="34" charset="0"/>
                <a:cs typeface="Times New Roman" panose="02020603050405020304" pitchFamily="18" charset="0"/>
              </a:rPr>
              <a:t>Who are you carrying </a:t>
            </a:r>
            <a:r>
              <a:rPr lang="en-US" sz="3600" b="1" dirty="0">
                <a:latin typeface="Calibri" panose="020F0502020204030204" pitchFamily="34" charset="0"/>
                <a:ea typeface="Calibri" panose="020F0502020204030204" pitchFamily="34" charset="0"/>
                <a:cs typeface="Times New Roman" panose="02020603050405020304" pitchFamily="18" charset="0"/>
              </a:rPr>
              <a:t>and </a:t>
            </a:r>
            <a:r>
              <a:rPr lang="en-US" sz="3600" b="1" dirty="0" smtClean="0">
                <a:latin typeface="Calibri" panose="020F0502020204030204" pitchFamily="34" charset="0"/>
                <a:ea typeface="Calibri" panose="020F0502020204030204" pitchFamily="34" charset="0"/>
                <a:cs typeface="Times New Roman" panose="02020603050405020304" pitchFamily="18" charset="0"/>
              </a:rPr>
              <a:t>how will you give?</a:t>
            </a:r>
          </a:p>
          <a:p>
            <a:endParaRPr lang="en-US" sz="3600" b="1" dirty="0">
              <a:solidFill>
                <a:srgbClr val="990033"/>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3600" b="1" u="sng" dirty="0" smtClean="0">
                <a:solidFill>
                  <a:srgbClr val="990033"/>
                </a:solidFill>
                <a:latin typeface="Calibri" panose="020F0502020204030204" pitchFamily="34" charset="0"/>
                <a:ea typeface="Calibri" panose="020F0502020204030204" pitchFamily="34" charset="0"/>
                <a:cs typeface="Times New Roman" panose="02020603050405020304" pitchFamily="18" charset="0"/>
              </a:rPr>
              <a:t>Great Commission Home</a:t>
            </a:r>
            <a:r>
              <a:rPr lang="en-US" sz="3600" b="1" dirty="0" smtClean="0">
                <a:solidFill>
                  <a:srgbClr val="990033"/>
                </a:solidFill>
                <a:latin typeface="Calibri" panose="020F0502020204030204" pitchFamily="34" charset="0"/>
                <a:ea typeface="Calibri" panose="020F0502020204030204" pitchFamily="34" charset="0"/>
                <a:cs typeface="Times New Roman" panose="02020603050405020304" pitchFamily="18" charset="0"/>
              </a:rPr>
              <a:t>: </a:t>
            </a:r>
          </a:p>
          <a:p>
            <a:r>
              <a:rPr lang="en-US" sz="3600" b="1" dirty="0" smtClean="0">
                <a:latin typeface="Calibri" panose="020F0502020204030204" pitchFamily="34" charset="0"/>
                <a:ea typeface="Calibri" panose="020F0502020204030204" pitchFamily="34" charset="0"/>
                <a:cs typeface="Times New Roman" panose="02020603050405020304" pitchFamily="18" charset="0"/>
              </a:rPr>
              <a:t>When will you intercede this week for the hurting?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26721" y="26547"/>
            <a:ext cx="11490960" cy="1631216"/>
          </a:xfrm>
          <a:prstGeom prst="rect">
            <a:avLst/>
          </a:prstGeom>
        </p:spPr>
        <p:txBody>
          <a:bodyPr wrap="square">
            <a:spAutoFit/>
          </a:bodyPr>
          <a:lstStyle/>
          <a:p>
            <a:r>
              <a:rPr lang="en-US" sz="10000" b="1" dirty="0" smtClean="0">
                <a:solidFill>
                  <a:srgbClr val="990033"/>
                </a:solidFill>
              </a:rPr>
              <a:t>What will you do?</a:t>
            </a:r>
            <a:endParaRPr lang="en-US" sz="4500" dirty="0">
              <a:solidFill>
                <a:srgbClr val="990033"/>
              </a:solidFill>
            </a:endParaRPr>
          </a:p>
        </p:txBody>
      </p:sp>
    </p:spTree>
    <p:extLst>
      <p:ext uri="{BB962C8B-B14F-4D97-AF65-F5344CB8AC3E}">
        <p14:creationId xmlns:p14="http://schemas.microsoft.com/office/powerpoint/2010/main" val="59587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24320" cy="49682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538" y="0"/>
            <a:ext cx="7495822" cy="42164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0500" t="8592" r="25500" b="48741"/>
          <a:stretch/>
        </p:blipFill>
        <p:spPr>
          <a:xfrm>
            <a:off x="4930987" y="3281680"/>
            <a:ext cx="9536853" cy="357632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r="18000" b="46777"/>
          <a:stretch/>
        </p:blipFill>
        <p:spPr>
          <a:xfrm>
            <a:off x="0" y="4008120"/>
            <a:ext cx="6624320" cy="2866350"/>
          </a:xfrm>
          <a:prstGeom prst="rect">
            <a:avLst/>
          </a:prstGeom>
        </p:spPr>
      </p:pic>
    </p:spTree>
    <p:extLst>
      <p:ext uri="{BB962C8B-B14F-4D97-AF65-F5344CB8AC3E}">
        <p14:creationId xmlns:p14="http://schemas.microsoft.com/office/powerpoint/2010/main" val="207795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1"/>
            <a:ext cx="12192002" cy="6858001"/>
          </a:xfrm>
          <a:prstGeom prst="rect">
            <a:avLst/>
          </a:prstGeom>
        </p:spPr>
      </p:pic>
      <p:sp>
        <p:nvSpPr>
          <p:cNvPr id="3" name="Rectangle 2"/>
          <p:cNvSpPr/>
          <p:nvPr/>
        </p:nvSpPr>
        <p:spPr>
          <a:xfrm>
            <a:off x="2016761" y="2365075"/>
            <a:ext cx="9057639" cy="2400657"/>
          </a:xfrm>
          <a:prstGeom prst="rect">
            <a:avLst/>
          </a:prstGeom>
        </p:spPr>
        <p:txBody>
          <a:bodyPr wrap="square">
            <a:spAutoFit/>
          </a:bodyPr>
          <a:lstStyle/>
          <a:p>
            <a:r>
              <a:rPr lang="en-US" sz="5000" b="1" dirty="0" smtClean="0"/>
              <a:t>Because Jesus </a:t>
            </a:r>
            <a:r>
              <a:rPr lang="en-US" sz="5000" b="1" dirty="0"/>
              <a:t>uses </a:t>
            </a:r>
            <a:r>
              <a:rPr lang="en-US" sz="5000" b="1" dirty="0" smtClean="0"/>
              <a:t>groups of people </a:t>
            </a:r>
            <a:r>
              <a:rPr lang="en-US" sz="5000" b="1" dirty="0"/>
              <a:t>filled with faith to </a:t>
            </a:r>
            <a:r>
              <a:rPr lang="en-US" sz="5000" b="1" dirty="0" smtClean="0"/>
              <a:t>bring His healing &amp; peace to others</a:t>
            </a:r>
            <a:endParaRPr lang="en-US" sz="5000" dirty="0"/>
          </a:p>
        </p:txBody>
      </p:sp>
      <p:sp>
        <p:nvSpPr>
          <p:cNvPr id="5" name="Rectangle 4"/>
          <p:cNvSpPr/>
          <p:nvPr/>
        </p:nvSpPr>
        <p:spPr>
          <a:xfrm>
            <a:off x="579121" y="448209"/>
            <a:ext cx="11338560" cy="1631216"/>
          </a:xfrm>
          <a:prstGeom prst="rect">
            <a:avLst/>
          </a:prstGeom>
        </p:spPr>
        <p:txBody>
          <a:bodyPr wrap="square">
            <a:spAutoFit/>
          </a:bodyPr>
          <a:lstStyle/>
          <a:p>
            <a:r>
              <a:rPr lang="en-US" sz="10000" b="1" dirty="0" smtClean="0">
                <a:solidFill>
                  <a:srgbClr val="990033"/>
                </a:solidFill>
              </a:rPr>
              <a:t>WHY </a:t>
            </a:r>
            <a:r>
              <a:rPr lang="en-US" sz="5000" b="1" dirty="0" smtClean="0">
                <a:solidFill>
                  <a:srgbClr val="990033"/>
                </a:solidFill>
              </a:rPr>
              <a:t>is church so important?</a:t>
            </a:r>
            <a:endParaRPr lang="en-US" sz="5000" dirty="0">
              <a:solidFill>
                <a:srgbClr val="990033"/>
              </a:solidFill>
            </a:endParaRPr>
          </a:p>
        </p:txBody>
      </p:sp>
    </p:spTree>
    <p:extLst>
      <p:ext uri="{BB962C8B-B14F-4D97-AF65-F5344CB8AC3E}">
        <p14:creationId xmlns:p14="http://schemas.microsoft.com/office/powerpoint/2010/main" val="2048388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 y="0"/>
            <a:ext cx="12192002" cy="6858001"/>
          </a:xfrm>
          <a:prstGeom prst="rect">
            <a:avLst/>
          </a:prstGeom>
        </p:spPr>
      </p:pic>
      <p:sp>
        <p:nvSpPr>
          <p:cNvPr id="3" name="Rectangle 2"/>
          <p:cNvSpPr/>
          <p:nvPr/>
        </p:nvSpPr>
        <p:spPr>
          <a:xfrm>
            <a:off x="721361" y="2690335"/>
            <a:ext cx="10901680" cy="2169825"/>
          </a:xfrm>
          <a:prstGeom prst="rect">
            <a:avLst/>
          </a:prstGeom>
        </p:spPr>
        <p:txBody>
          <a:bodyPr wrap="square">
            <a:spAutoFit/>
          </a:bodyPr>
          <a:lstStyle/>
          <a:p>
            <a:pPr marL="1143000" indent="-1143000">
              <a:buAutoNum type="arabicPeriod"/>
            </a:pPr>
            <a:r>
              <a:rPr lang="en-US" sz="4500" b="1" dirty="0" smtClean="0"/>
              <a:t>Carrying people in their weaknesses</a:t>
            </a:r>
          </a:p>
          <a:p>
            <a:pPr marL="1143000" indent="-1143000">
              <a:buAutoNum type="arabicPeriod"/>
            </a:pPr>
            <a:r>
              <a:rPr lang="en-US" sz="4500" dirty="0" smtClean="0"/>
              <a:t>Tearing down the barriers to Jesus’ work</a:t>
            </a:r>
          </a:p>
          <a:p>
            <a:endParaRPr lang="en-US" sz="4500" dirty="0"/>
          </a:p>
        </p:txBody>
      </p:sp>
      <p:sp>
        <p:nvSpPr>
          <p:cNvPr id="5" name="Rectangle 4"/>
          <p:cNvSpPr/>
          <p:nvPr/>
        </p:nvSpPr>
        <p:spPr>
          <a:xfrm>
            <a:off x="426721" y="392307"/>
            <a:ext cx="11490960" cy="1631216"/>
          </a:xfrm>
          <a:prstGeom prst="rect">
            <a:avLst/>
          </a:prstGeom>
        </p:spPr>
        <p:txBody>
          <a:bodyPr wrap="square">
            <a:spAutoFit/>
          </a:bodyPr>
          <a:lstStyle/>
          <a:p>
            <a:r>
              <a:rPr lang="en-US" sz="10000" b="1" dirty="0" smtClean="0">
                <a:solidFill>
                  <a:srgbClr val="990033"/>
                </a:solidFill>
              </a:rPr>
              <a:t>How </a:t>
            </a:r>
            <a:r>
              <a:rPr lang="en-US" sz="4500" b="1" dirty="0" smtClean="0">
                <a:solidFill>
                  <a:srgbClr val="990033"/>
                </a:solidFill>
              </a:rPr>
              <a:t>does the church bring His healing?</a:t>
            </a:r>
            <a:endParaRPr lang="en-US" sz="4500" dirty="0">
              <a:solidFill>
                <a:srgbClr val="990033"/>
              </a:solidFill>
            </a:endParaRPr>
          </a:p>
        </p:txBody>
      </p:sp>
    </p:spTree>
    <p:extLst>
      <p:ext uri="{BB962C8B-B14F-4D97-AF65-F5344CB8AC3E}">
        <p14:creationId xmlns:p14="http://schemas.microsoft.com/office/powerpoint/2010/main" val="1085880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86399" y="4811208"/>
            <a:ext cx="2861945" cy="14892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721361" y="1413923"/>
            <a:ext cx="10901680" cy="2862322"/>
          </a:xfrm>
          <a:prstGeom prst="rect">
            <a:avLst/>
          </a:prstGeom>
        </p:spPr>
        <p:txBody>
          <a:bodyPr wrap="square">
            <a:spAutoFit/>
          </a:bodyPr>
          <a:lstStyle/>
          <a:p>
            <a:r>
              <a:rPr lang="en-US" sz="4500" b="1" dirty="0" smtClean="0"/>
              <a:t>Everyone needs 3 or 4 people who </a:t>
            </a:r>
          </a:p>
          <a:p>
            <a:r>
              <a:rPr lang="en-US" sz="4500" dirty="0" smtClean="0"/>
              <a:t>- are filled with faith in Jesus</a:t>
            </a:r>
          </a:p>
          <a:p>
            <a:r>
              <a:rPr lang="en-US" sz="4500" dirty="0" smtClean="0"/>
              <a:t>- know when you’re paralyzed</a:t>
            </a:r>
          </a:p>
          <a:p>
            <a:r>
              <a:rPr lang="en-US" sz="4500" dirty="0" smtClean="0"/>
              <a:t>- </a:t>
            </a:r>
            <a:r>
              <a:rPr lang="en-US" sz="4500" dirty="0"/>
              <a:t>g</a:t>
            </a:r>
            <a:r>
              <a:rPr lang="en-US" sz="4500" dirty="0" smtClean="0"/>
              <a:t>ive time to carry you to Him</a:t>
            </a:r>
          </a:p>
        </p:txBody>
      </p:sp>
      <p:sp>
        <p:nvSpPr>
          <p:cNvPr id="6" name="Rectangle 5"/>
          <p:cNvSpPr/>
          <p:nvPr/>
        </p:nvSpPr>
        <p:spPr>
          <a:xfrm>
            <a:off x="426721" y="6227"/>
            <a:ext cx="11490960" cy="1631216"/>
          </a:xfrm>
          <a:prstGeom prst="rect">
            <a:avLst/>
          </a:prstGeom>
        </p:spPr>
        <p:txBody>
          <a:bodyPr wrap="square">
            <a:spAutoFit/>
          </a:bodyPr>
          <a:lstStyle/>
          <a:p>
            <a:r>
              <a:rPr lang="en-US" sz="10000" b="1" dirty="0" smtClean="0">
                <a:solidFill>
                  <a:srgbClr val="990033"/>
                </a:solidFill>
              </a:rPr>
              <a:t>How?</a:t>
            </a:r>
            <a:endParaRPr lang="en-US" sz="4500" dirty="0">
              <a:solidFill>
                <a:srgbClr val="990033"/>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16" y="4957693"/>
            <a:ext cx="4198265" cy="14838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4811208"/>
            <a:ext cx="2479040" cy="148920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11153"/>
          <a:stretch/>
        </p:blipFill>
        <p:spPr>
          <a:xfrm>
            <a:off x="8531225" y="4499765"/>
            <a:ext cx="3054013" cy="2014488"/>
          </a:xfrm>
          <a:prstGeom prst="rect">
            <a:avLst/>
          </a:prstGeom>
        </p:spPr>
      </p:pic>
    </p:spTree>
    <p:extLst>
      <p:ext uri="{BB962C8B-B14F-4D97-AF65-F5344CB8AC3E}">
        <p14:creationId xmlns:p14="http://schemas.microsoft.com/office/powerpoint/2010/main" val="1126698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 y="0"/>
            <a:ext cx="12192002" cy="6858001"/>
          </a:xfrm>
          <a:prstGeom prst="rect">
            <a:avLst/>
          </a:prstGeom>
        </p:spPr>
      </p:pic>
      <p:sp>
        <p:nvSpPr>
          <p:cNvPr id="3" name="Rectangle 2"/>
          <p:cNvSpPr/>
          <p:nvPr/>
        </p:nvSpPr>
        <p:spPr>
          <a:xfrm>
            <a:off x="721361" y="2690335"/>
            <a:ext cx="10901680" cy="2169825"/>
          </a:xfrm>
          <a:prstGeom prst="rect">
            <a:avLst/>
          </a:prstGeom>
        </p:spPr>
        <p:txBody>
          <a:bodyPr wrap="square">
            <a:spAutoFit/>
          </a:bodyPr>
          <a:lstStyle/>
          <a:p>
            <a:pPr marL="1143000" indent="-1143000">
              <a:buAutoNum type="arabicPeriod"/>
            </a:pPr>
            <a:r>
              <a:rPr lang="en-US" sz="4500" dirty="0" smtClean="0"/>
              <a:t>Carrying people in their weaknesses</a:t>
            </a:r>
          </a:p>
          <a:p>
            <a:pPr marL="1143000" indent="-1143000">
              <a:buAutoNum type="arabicPeriod"/>
            </a:pPr>
            <a:r>
              <a:rPr lang="en-US" sz="4500" b="1" dirty="0" smtClean="0"/>
              <a:t>Tearing down the barriers to Jesus’ work</a:t>
            </a:r>
          </a:p>
          <a:p>
            <a:endParaRPr lang="en-US" sz="4500" dirty="0"/>
          </a:p>
        </p:txBody>
      </p:sp>
      <p:sp>
        <p:nvSpPr>
          <p:cNvPr id="5" name="Rectangle 4"/>
          <p:cNvSpPr/>
          <p:nvPr/>
        </p:nvSpPr>
        <p:spPr>
          <a:xfrm>
            <a:off x="426721" y="392307"/>
            <a:ext cx="11490960" cy="1631216"/>
          </a:xfrm>
          <a:prstGeom prst="rect">
            <a:avLst/>
          </a:prstGeom>
        </p:spPr>
        <p:txBody>
          <a:bodyPr wrap="square">
            <a:spAutoFit/>
          </a:bodyPr>
          <a:lstStyle/>
          <a:p>
            <a:r>
              <a:rPr lang="en-US" sz="10000" b="1" dirty="0" smtClean="0">
                <a:solidFill>
                  <a:srgbClr val="990033"/>
                </a:solidFill>
              </a:rPr>
              <a:t>How </a:t>
            </a:r>
            <a:r>
              <a:rPr lang="en-US" sz="4500" b="1" dirty="0" smtClean="0">
                <a:solidFill>
                  <a:srgbClr val="990033"/>
                </a:solidFill>
              </a:rPr>
              <a:t>does the church bring His healing?</a:t>
            </a:r>
            <a:endParaRPr lang="en-US" sz="4500" dirty="0">
              <a:solidFill>
                <a:srgbClr val="990033"/>
              </a:solidFill>
            </a:endParaRPr>
          </a:p>
        </p:txBody>
      </p:sp>
    </p:spTree>
    <p:extLst>
      <p:ext uri="{BB962C8B-B14F-4D97-AF65-F5344CB8AC3E}">
        <p14:creationId xmlns:p14="http://schemas.microsoft.com/office/powerpoint/2010/main" val="295113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 y="0"/>
            <a:ext cx="12192002" cy="6858001"/>
          </a:xfrm>
          <a:prstGeom prst="rect">
            <a:avLst/>
          </a:prstGeom>
        </p:spPr>
      </p:pic>
      <p:sp>
        <p:nvSpPr>
          <p:cNvPr id="3" name="Rectangle 2"/>
          <p:cNvSpPr/>
          <p:nvPr/>
        </p:nvSpPr>
        <p:spPr>
          <a:xfrm>
            <a:off x="426721" y="1307910"/>
            <a:ext cx="11490960" cy="5093702"/>
          </a:xfrm>
          <a:prstGeom prst="rect">
            <a:avLst/>
          </a:prstGeom>
        </p:spPr>
        <p:txBody>
          <a:bodyPr wrap="square">
            <a:spAutoFit/>
          </a:bodyPr>
          <a:lstStyle/>
          <a:p>
            <a:r>
              <a:rPr lang="en-US" sz="4000" dirty="0" smtClean="0"/>
              <a:t>$12k – Project Hope Clinic </a:t>
            </a:r>
            <a:r>
              <a:rPr lang="en-US" sz="4000" dirty="0" err="1" smtClean="0"/>
              <a:t>Upgrace</a:t>
            </a:r>
            <a:r>
              <a:rPr lang="en-US" sz="4000" dirty="0" smtClean="0"/>
              <a:t> / Ethiopia</a:t>
            </a:r>
          </a:p>
          <a:p>
            <a:r>
              <a:rPr lang="en-US" sz="4000" dirty="0" smtClean="0"/>
              <a:t>$11k – Project Hope Clinic Salaries</a:t>
            </a:r>
          </a:p>
          <a:p>
            <a:r>
              <a:rPr lang="en-US" sz="4000" dirty="0" smtClean="0"/>
              <a:t>$10k – CRC Director / Jeff Davis Corridor</a:t>
            </a:r>
          </a:p>
          <a:p>
            <a:r>
              <a:rPr lang="en-US" sz="4000" dirty="0" smtClean="0"/>
              <a:t>$4.5k – </a:t>
            </a:r>
            <a:r>
              <a:rPr lang="en-US" sz="4000" dirty="0" err="1" smtClean="0"/>
              <a:t>Bensley</a:t>
            </a:r>
            <a:r>
              <a:rPr lang="en-US" sz="4000" dirty="0" smtClean="0"/>
              <a:t>, </a:t>
            </a:r>
            <a:r>
              <a:rPr lang="en-US" sz="4000" dirty="0" err="1" smtClean="0"/>
              <a:t>Ecoff</a:t>
            </a:r>
            <a:r>
              <a:rPr lang="en-US" sz="4000" dirty="0" smtClean="0"/>
              <a:t> &amp; Salem Elementary</a:t>
            </a:r>
          </a:p>
          <a:p>
            <a:r>
              <a:rPr lang="en-US" sz="4000" dirty="0" smtClean="0"/>
              <a:t>$2.5k – Convoy Of Hope / South Carolina Recovery</a:t>
            </a:r>
          </a:p>
          <a:p>
            <a:r>
              <a:rPr lang="en-US" sz="4000" dirty="0" smtClean="0"/>
              <a:t>$1k – Kairos Prison Ministry / Central VA</a:t>
            </a:r>
          </a:p>
          <a:p>
            <a:r>
              <a:rPr lang="en-US" sz="4000" b="1" dirty="0" smtClean="0"/>
              <a:t>Many more </a:t>
            </a:r>
          </a:p>
          <a:p>
            <a:endParaRPr lang="en-US" sz="4500" dirty="0"/>
          </a:p>
        </p:txBody>
      </p:sp>
      <p:sp>
        <p:nvSpPr>
          <p:cNvPr id="5" name="Rectangle 4"/>
          <p:cNvSpPr/>
          <p:nvPr/>
        </p:nvSpPr>
        <p:spPr>
          <a:xfrm>
            <a:off x="426721" y="392307"/>
            <a:ext cx="11490960" cy="784830"/>
          </a:xfrm>
          <a:prstGeom prst="rect">
            <a:avLst/>
          </a:prstGeom>
        </p:spPr>
        <p:txBody>
          <a:bodyPr wrap="square">
            <a:spAutoFit/>
          </a:bodyPr>
          <a:lstStyle/>
          <a:p>
            <a:r>
              <a:rPr lang="en-US" sz="4500" b="1" dirty="0" smtClean="0">
                <a:solidFill>
                  <a:srgbClr val="990033"/>
                </a:solidFill>
              </a:rPr>
              <a:t>Breaking Barriers - 2015 Advent Offering</a:t>
            </a:r>
            <a:endParaRPr lang="en-US" sz="4500" dirty="0">
              <a:solidFill>
                <a:srgbClr val="990033"/>
              </a:solidFill>
            </a:endParaRPr>
          </a:p>
        </p:txBody>
      </p:sp>
    </p:spTree>
    <p:extLst>
      <p:ext uri="{BB962C8B-B14F-4D97-AF65-F5344CB8AC3E}">
        <p14:creationId xmlns:p14="http://schemas.microsoft.com/office/powerpoint/2010/main" val="456328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109695"/>
            <a:ext cx="12192002" cy="6858001"/>
          </a:xfrm>
          <a:prstGeom prst="rect">
            <a:avLst/>
          </a:prstGeom>
        </p:spPr>
      </p:pic>
      <p:sp>
        <p:nvSpPr>
          <p:cNvPr id="3" name="Rectangle 2"/>
          <p:cNvSpPr/>
          <p:nvPr/>
        </p:nvSpPr>
        <p:spPr>
          <a:xfrm>
            <a:off x="1016001" y="2324938"/>
            <a:ext cx="10901680" cy="2169825"/>
          </a:xfrm>
          <a:prstGeom prst="rect">
            <a:avLst/>
          </a:prstGeom>
        </p:spPr>
        <p:txBody>
          <a:bodyPr wrap="square">
            <a:spAutoFit/>
          </a:bodyPr>
          <a:lstStyle/>
          <a:p>
            <a:r>
              <a:rPr lang="en-US" sz="4500" b="1" u="sng" dirty="0" smtClean="0"/>
              <a:t>Together</a:t>
            </a:r>
            <a:r>
              <a:rPr lang="en-US" sz="4500" b="1" dirty="0" smtClean="0"/>
              <a:t> we give like the Father gave so we can “make openings” for the hurting to go through and experience Jesus’ work</a:t>
            </a:r>
          </a:p>
        </p:txBody>
      </p:sp>
      <p:sp>
        <p:nvSpPr>
          <p:cNvPr id="6" name="Rectangle 5"/>
          <p:cNvSpPr/>
          <p:nvPr/>
        </p:nvSpPr>
        <p:spPr>
          <a:xfrm>
            <a:off x="426721" y="392307"/>
            <a:ext cx="11490960" cy="1631216"/>
          </a:xfrm>
          <a:prstGeom prst="rect">
            <a:avLst/>
          </a:prstGeom>
        </p:spPr>
        <p:txBody>
          <a:bodyPr wrap="square">
            <a:spAutoFit/>
          </a:bodyPr>
          <a:lstStyle/>
          <a:p>
            <a:r>
              <a:rPr lang="en-US" sz="10000" b="1" dirty="0" smtClean="0">
                <a:solidFill>
                  <a:srgbClr val="990033"/>
                </a:solidFill>
              </a:rPr>
              <a:t>How?</a:t>
            </a:r>
            <a:endParaRPr lang="en-US" sz="4500" dirty="0">
              <a:solidFill>
                <a:srgbClr val="990033"/>
              </a:solidFill>
            </a:endParaRPr>
          </a:p>
        </p:txBody>
      </p:sp>
    </p:spTree>
    <p:extLst>
      <p:ext uri="{BB962C8B-B14F-4D97-AF65-F5344CB8AC3E}">
        <p14:creationId xmlns:p14="http://schemas.microsoft.com/office/powerpoint/2010/main" val="3548342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519" y="1746430"/>
            <a:ext cx="10901680" cy="784830"/>
          </a:xfrm>
          <a:prstGeom prst="rect">
            <a:avLst/>
          </a:prstGeom>
        </p:spPr>
        <p:txBody>
          <a:bodyPr wrap="square">
            <a:spAutoFit/>
          </a:bodyPr>
          <a:lstStyle/>
          <a:p>
            <a:r>
              <a:rPr lang="en-US" sz="4500" dirty="0" smtClean="0"/>
              <a:t>The Gospel – that people’s sin can be forgiven</a:t>
            </a:r>
            <a:endParaRPr lang="en-US" sz="4500" dirty="0"/>
          </a:p>
        </p:txBody>
      </p:sp>
      <p:sp>
        <p:nvSpPr>
          <p:cNvPr id="5" name="Rectangle 4"/>
          <p:cNvSpPr/>
          <p:nvPr/>
        </p:nvSpPr>
        <p:spPr>
          <a:xfrm>
            <a:off x="350519" y="127439"/>
            <a:ext cx="11490960" cy="1631216"/>
          </a:xfrm>
          <a:prstGeom prst="rect">
            <a:avLst/>
          </a:prstGeom>
        </p:spPr>
        <p:txBody>
          <a:bodyPr wrap="square">
            <a:spAutoFit/>
          </a:bodyPr>
          <a:lstStyle/>
          <a:p>
            <a:r>
              <a:rPr lang="en-US" sz="10000" b="1" dirty="0" smtClean="0">
                <a:solidFill>
                  <a:srgbClr val="990033"/>
                </a:solidFill>
              </a:rPr>
              <a:t>What </a:t>
            </a:r>
            <a:r>
              <a:rPr lang="en-US" sz="4500" b="1" dirty="0" smtClean="0">
                <a:solidFill>
                  <a:srgbClr val="990033"/>
                </a:solidFill>
              </a:rPr>
              <a:t>causes the healing?</a:t>
            </a:r>
            <a:endParaRPr lang="en-US" sz="4500" dirty="0">
              <a:solidFill>
                <a:srgbClr val="990033"/>
              </a:solidFill>
            </a:endParaRPr>
          </a:p>
        </p:txBody>
      </p:sp>
      <p:sp>
        <p:nvSpPr>
          <p:cNvPr id="2" name="Rectangle 1"/>
          <p:cNvSpPr/>
          <p:nvPr/>
        </p:nvSpPr>
        <p:spPr>
          <a:xfrm>
            <a:off x="721361" y="2813727"/>
            <a:ext cx="10530838" cy="3862596"/>
          </a:xfrm>
          <a:prstGeom prst="rect">
            <a:avLst/>
          </a:prstGeom>
        </p:spPr>
        <p:txBody>
          <a:bodyPr wrap="square">
            <a:spAutoFit/>
          </a:bodyPr>
          <a:lstStyle/>
          <a:p>
            <a:r>
              <a:rPr lang="en-US" sz="3500" i="1" dirty="0"/>
              <a:t>At one time you were separated from God. You were his enemies in your minds, and the evil things you did were against God.</a:t>
            </a:r>
            <a:r>
              <a:rPr lang="en-US" sz="3500" i="1" baseline="30000" dirty="0"/>
              <a:t> ﻿22﻿ </a:t>
            </a:r>
            <a:r>
              <a:rPr lang="en-US" sz="3500" i="1" dirty="0"/>
              <a:t>But now God has made you his friends again. He did this through Christ’s death in the body so that he might bring you into God’s presence as people who are holy, with no wrong, and with nothing of which God can judge you guilty</a:t>
            </a:r>
            <a:r>
              <a:rPr lang="en-US" sz="3500" i="1" dirty="0" smtClean="0"/>
              <a:t>. - </a:t>
            </a:r>
            <a:r>
              <a:rPr lang="en-US" sz="3500" dirty="0" smtClean="0"/>
              <a:t>Col </a:t>
            </a:r>
            <a:r>
              <a:rPr lang="en-US" sz="3500" dirty="0"/>
              <a:t>1:21</a:t>
            </a:r>
            <a:endParaRPr lang="en-US" sz="3500" dirty="0">
              <a:effectLst/>
            </a:endParaRPr>
          </a:p>
        </p:txBody>
      </p:sp>
    </p:spTree>
    <p:extLst>
      <p:ext uri="{BB962C8B-B14F-4D97-AF65-F5344CB8AC3E}">
        <p14:creationId xmlns:p14="http://schemas.microsoft.com/office/powerpoint/2010/main" val="3715797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8919</TotalTime>
  <Words>297</Words>
  <Application>Microsoft Office PowerPoint</Application>
  <PresentationFormat>Widescreen</PresentationFormat>
  <Paragraphs>49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VanSlyke</dc:creator>
  <cp:lastModifiedBy>Shawn Franco</cp:lastModifiedBy>
  <cp:revision>237</cp:revision>
  <cp:lastPrinted>2015-10-04T11:50:50Z</cp:lastPrinted>
  <dcterms:created xsi:type="dcterms:W3CDTF">2015-08-28T14:03:00Z</dcterms:created>
  <dcterms:modified xsi:type="dcterms:W3CDTF">2015-11-22T12:47:09Z</dcterms:modified>
</cp:coreProperties>
</file>