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9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81" r:id="rId15"/>
    <p:sldId id="257" r:id="rId16"/>
    <p:sldId id="282" r:id="rId17"/>
    <p:sldId id="256" r:id="rId18"/>
    <p:sldId id="277" r:id="rId19"/>
    <p:sldId id="275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68223" autoAdjust="0"/>
  </p:normalViewPr>
  <p:slideViewPr>
    <p:cSldViewPr snapToGrid="0" snapToObjects="1">
      <p:cViewPr varScale="1">
        <p:scale>
          <a:sx n="49" d="100"/>
          <a:sy n="49" d="100"/>
        </p:scale>
        <p:origin x="4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ED778-913F-4EA9-8F74-B6A025C83A07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76188-E812-4255-AEC4-B53392123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6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Video</a:t>
            </a:r>
            <a:r>
              <a:rPr lang="en-US" sz="1400" baseline="0" dirty="0" smtClean="0"/>
              <a:t> – who Jesus is to you matters. </a:t>
            </a:r>
          </a:p>
          <a:p>
            <a:r>
              <a:rPr lang="en-US" sz="1400" baseline="0" dirty="0" smtClean="0"/>
              <a:t>At Cornerstone, we know that Jesus is the center &amp; source of everyday life</a:t>
            </a:r>
          </a:p>
          <a:p>
            <a:r>
              <a:rPr lang="en-US" sz="1400" baseline="0" dirty="0" smtClean="0"/>
              <a:t>We know He is Lord &amp; Savior and so much more.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But Jesus also told us in the Great Commission to go and make disciples.</a:t>
            </a:r>
          </a:p>
          <a:p>
            <a:r>
              <a:rPr lang="en-US" sz="1400" baseline="0" dirty="0" smtClean="0"/>
              <a:t>He told us to make sure other people know who He is – in our homes and in our community</a:t>
            </a:r>
          </a:p>
          <a:p>
            <a:r>
              <a:rPr lang="en-US" sz="1400" baseline="0" dirty="0" smtClean="0"/>
              <a:t>In our private and public lives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And in Matthew 16 – at the very peak of the popularity and power of Jesus ministry</a:t>
            </a:r>
          </a:p>
          <a:p>
            <a:r>
              <a:rPr lang="en-US" sz="1400" baseline="0" dirty="0" smtClean="0"/>
              <a:t>Jesus asks his disciples both a very public and a very private question about who He is</a:t>
            </a:r>
          </a:p>
          <a:p>
            <a:endParaRPr lang="en-US" sz="1400" baseline="0" dirty="0" smtClean="0"/>
          </a:p>
          <a:p>
            <a:r>
              <a:rPr lang="en-US" sz="1400" i="1" baseline="0" dirty="0" smtClean="0"/>
              <a:t>It’s a</a:t>
            </a:r>
            <a:r>
              <a:rPr lang="en-US" sz="1400" baseline="0" dirty="0" smtClean="0"/>
              <a:t> question about home and community that Jesus wants to ask us today 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Look at it with me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[next slide]</a:t>
            </a:r>
          </a:p>
          <a:p>
            <a:endParaRPr lang="en-US" sz="1400" baseline="0" dirty="0" smtClean="0"/>
          </a:p>
          <a:p>
            <a:endParaRPr lang="en-US" sz="1400" baseline="0" dirty="0" smtClean="0"/>
          </a:p>
          <a:p>
            <a:endParaRPr lang="en-US" sz="1400" baseline="0" dirty="0" smtClean="0"/>
          </a:p>
          <a:p>
            <a:endParaRPr lang="en-US" sz="1400" baseline="0" dirty="0" smtClean="0"/>
          </a:p>
          <a:p>
            <a:endParaRPr lang="en-US" sz="1400" baseline="0" dirty="0" smtClean="0"/>
          </a:p>
          <a:p>
            <a:endParaRPr lang="en-US" sz="1400" baseline="0" dirty="0" smtClean="0"/>
          </a:p>
          <a:p>
            <a:r>
              <a:rPr lang="en-US" sz="1400" baseline="0" dirty="0" smtClean="0"/>
              <a:t>And who Jesus is to the world around you matters too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A year of making</a:t>
            </a:r>
            <a:r>
              <a:rPr lang="en-US" sz="1400" baseline="0" dirty="0" smtClean="0"/>
              <a:t> disciples that starts in our homes but ends in our community – the world around us</a:t>
            </a:r>
          </a:p>
          <a:p>
            <a:r>
              <a:rPr lang="en-US" sz="1400" baseline="0" dirty="0" smtClean="0"/>
              <a:t>We want this school year at Cornerstone to be a year of discipleship in private places of our home and public places of our county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This relationship between home and the world is in the Great Commission</a:t>
            </a:r>
          </a:p>
          <a:p>
            <a:r>
              <a:rPr lang="en-US" sz="1400" baseline="0" dirty="0" smtClean="0"/>
              <a:t>The disciples are in home town of galilee and they are told to go make disciples of all nations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In Matthew 5, Jesus says a city on a hill can’t be hidden to the world around them</a:t>
            </a:r>
          </a:p>
          <a:p>
            <a:r>
              <a:rPr lang="en-US" sz="1400" baseline="0" dirty="0" smtClean="0"/>
              <a:t>and also a person in the privacy of their house shouldn’t hide their light under a bushel</a:t>
            </a:r>
          </a:p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6188-E812-4255-AEC4-B53392123C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00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990033"/>
                </a:solidFill>
              </a:rPr>
              <a:t>Jesus has the disciples</a:t>
            </a:r>
            <a:r>
              <a:rPr lang="en-US" sz="1400" baseline="0" dirty="0" smtClean="0">
                <a:solidFill>
                  <a:srgbClr val="990033"/>
                </a:solidFill>
              </a:rPr>
              <a:t> in front of the Gates of Hades to remember that the Gates of Hades our powerless against His light and His love.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>
                <a:solidFill>
                  <a:srgbClr val="990033"/>
                </a:solidFill>
              </a:rPr>
              <a:t>This is where His light and love belong.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 smtClean="0">
              <a:solidFill>
                <a:srgbClr val="990033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>
                <a:solidFill>
                  <a:srgbClr val="990033"/>
                </a:solidFill>
              </a:rPr>
              <a:t>That’s why in Matthew 15:14-16 Jesus has said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 smtClean="0">
              <a:solidFill>
                <a:srgbClr val="990033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>
                <a:solidFill>
                  <a:srgbClr val="990033"/>
                </a:solidFill>
              </a:rPr>
              <a:t>You, plural, disciples – you have the light for the darkest places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>
                <a:solidFill>
                  <a:srgbClr val="990033"/>
                </a:solidFill>
              </a:rPr>
              <a:t>Together [everyone say the word together],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dirty="0" smtClean="0">
                <a:solidFill>
                  <a:srgbClr val="990033"/>
                </a:solidFill>
              </a:rPr>
              <a:t>Together as a gathering of homes – you’re a city for all the world to see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 smtClean="0">
              <a:solidFill>
                <a:srgbClr val="990033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>
                <a:solidFill>
                  <a:srgbClr val="990033"/>
                </a:solidFill>
              </a:rPr>
              <a:t>But disciples, you can’t be hiding your light in your homes.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>
                <a:solidFill>
                  <a:srgbClr val="990033"/>
                </a:solidFill>
              </a:rPr>
              <a:t>You can’t let the mission and meaning of Jesus be hidden in your home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dirty="0" smtClean="0">
                <a:solidFill>
                  <a:srgbClr val="990033"/>
                </a:solidFill>
              </a:rPr>
              <a:t>You’ve got to make time to put who I am and what I want on a stand in your home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>
                <a:solidFill>
                  <a:srgbClr val="990033"/>
                </a:solidFill>
              </a:rPr>
              <a:t>If you do that, every one in your home will have light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 smtClean="0">
              <a:solidFill>
                <a:srgbClr val="990033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>
                <a:solidFill>
                  <a:srgbClr val="990033"/>
                </a:solidFill>
              </a:rPr>
              <a:t>If you </a:t>
            </a:r>
            <a:r>
              <a:rPr lang="en-US" sz="1400" u="sng" baseline="0" dirty="0" smtClean="0">
                <a:solidFill>
                  <a:srgbClr val="990033"/>
                </a:solidFill>
              </a:rPr>
              <a:t>worship</a:t>
            </a:r>
            <a:r>
              <a:rPr lang="en-US" sz="1400" baseline="0" dirty="0" smtClean="0">
                <a:solidFill>
                  <a:srgbClr val="990033"/>
                </a:solidFill>
              </a:rPr>
              <a:t> in your home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>
                <a:solidFill>
                  <a:srgbClr val="990033"/>
                </a:solidFill>
              </a:rPr>
              <a:t>And if you </a:t>
            </a:r>
            <a:r>
              <a:rPr lang="en-US" sz="1400" u="sng" baseline="0" dirty="0" smtClean="0">
                <a:solidFill>
                  <a:srgbClr val="990033"/>
                </a:solidFill>
              </a:rPr>
              <a:t>encourage</a:t>
            </a:r>
            <a:r>
              <a:rPr lang="en-US" sz="1400" baseline="0" dirty="0" smtClean="0">
                <a:solidFill>
                  <a:srgbClr val="990033"/>
                </a:solidFill>
              </a:rPr>
              <a:t> each other in the scriptures at home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>
                <a:solidFill>
                  <a:srgbClr val="990033"/>
                </a:solidFill>
              </a:rPr>
              <a:t>If you as a home, remember your calling to a dark world in your home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>
                <a:solidFill>
                  <a:srgbClr val="990033"/>
                </a:solidFill>
              </a:rPr>
              <a:t>If you </a:t>
            </a:r>
            <a:r>
              <a:rPr lang="en-US" sz="1400" u="sng" baseline="0" dirty="0" smtClean="0">
                <a:solidFill>
                  <a:srgbClr val="990033"/>
                </a:solidFill>
              </a:rPr>
              <a:t>intercede</a:t>
            </a:r>
            <a:r>
              <a:rPr lang="en-US" sz="1400" baseline="0" dirty="0" smtClean="0">
                <a:solidFill>
                  <a:srgbClr val="990033"/>
                </a:solidFill>
              </a:rPr>
              <a:t> for the lost and hurting in your home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 smtClean="0">
              <a:solidFill>
                <a:srgbClr val="990033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dirty="0" smtClean="0">
                <a:solidFill>
                  <a:srgbClr val="990033"/>
                </a:solidFill>
              </a:rPr>
              <a:t>If you do those things – it will be a stand for my light to shine in your home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dirty="0" smtClean="0">
                <a:solidFill>
                  <a:srgbClr val="990033"/>
                </a:solidFill>
              </a:rPr>
              <a:t>And if it shines in your home – it will shine in this world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9900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6188-E812-4255-AEC4-B53392123C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7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And so that’s why we spent August</a:t>
            </a:r>
            <a:r>
              <a:rPr lang="en-US" sz="1400" baseline="0" dirty="0" smtClean="0"/>
              <a:t> talking about great commission homes.</a:t>
            </a:r>
          </a:p>
          <a:p>
            <a:r>
              <a:rPr lang="en-US" sz="1400" b="1" baseline="0" dirty="0" smtClean="0"/>
              <a:t>Because we need to put the light of </a:t>
            </a:r>
            <a:r>
              <a:rPr lang="en-US" sz="1400" b="1" baseline="0" dirty="0" err="1" smtClean="0"/>
              <a:t>jesus</a:t>
            </a:r>
            <a:r>
              <a:rPr lang="en-US" sz="1400" b="1" baseline="0" dirty="0" smtClean="0"/>
              <a:t> on a stand in our homes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And if we do that, the light of Jesus in our homes should shine out to the darkest places around us.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And so that’s why we are going from Great Commission Homes</a:t>
            </a:r>
          </a:p>
          <a:p>
            <a:r>
              <a:rPr lang="en-US" sz="1400" baseline="0" dirty="0" smtClean="0"/>
              <a:t>To a school year theme of Jesus Is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6188-E812-4255-AEC4-B53392123C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81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Jesus is _______</a:t>
            </a:r>
          </a:p>
          <a:p>
            <a:endParaRPr lang="en-US" sz="1400" dirty="0" smtClean="0"/>
          </a:p>
          <a:p>
            <a:r>
              <a:rPr lang="en-US" sz="1400" dirty="0" smtClean="0"/>
              <a:t>Is the question Jesus</a:t>
            </a:r>
            <a:r>
              <a:rPr lang="en-US" sz="1400" baseline="0" dirty="0" smtClean="0"/>
              <a:t> was asking of the disciples.</a:t>
            </a:r>
          </a:p>
          <a:p>
            <a:r>
              <a:rPr lang="en-US" sz="1400" b="1" baseline="0" dirty="0" smtClean="0"/>
              <a:t>Do you know what the people around you think of me.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Jesus is _______ is our chance as a church of disciples to ask (in a non threatening way) who your friends think Jesus is.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Jesus is _______ is a outreach plan that </a:t>
            </a:r>
            <a:r>
              <a:rPr lang="en-US" sz="1400" b="1" baseline="0" dirty="0" smtClean="0"/>
              <a:t>gives you a reason to ask people about Jesus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The campaign </a:t>
            </a:r>
            <a:r>
              <a:rPr lang="en-US" sz="1400" u="sng" baseline="0" dirty="0" smtClean="0"/>
              <a:t>revolves around this website </a:t>
            </a:r>
            <a:r>
              <a:rPr lang="en-US" sz="1400" baseline="0" dirty="0" smtClean="0"/>
              <a:t>we just created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6188-E812-4255-AEC4-B53392123C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73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www.Jesus-is.ag</a:t>
            </a:r>
          </a:p>
          <a:p>
            <a:endParaRPr lang="en-US" sz="1400" dirty="0" smtClean="0"/>
          </a:p>
          <a:p>
            <a:r>
              <a:rPr lang="en-US" sz="1400" dirty="0" smtClean="0"/>
              <a:t>Is a website where</a:t>
            </a:r>
            <a:r>
              <a:rPr lang="en-US" sz="1400" baseline="0" dirty="0" smtClean="0"/>
              <a:t> your friends and your enemies can tell the world who they think Jesus is.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Like Jesus in front of the Gates of Hades – its not Christian place – it’s a place for the world to share what the believe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Of course, we are </a:t>
            </a:r>
            <a:r>
              <a:rPr lang="en-US" sz="1400" u="sng" baseline="0" dirty="0" smtClean="0"/>
              <a:t>going to filter anything too offensive </a:t>
            </a:r>
            <a:r>
              <a:rPr lang="en-US" sz="1400" baseline="0" dirty="0" smtClean="0"/>
              <a:t>or anything obscene</a:t>
            </a:r>
          </a:p>
          <a:p>
            <a:endParaRPr lang="en-US" sz="1400" baseline="0" dirty="0" smtClean="0"/>
          </a:p>
          <a:p>
            <a:r>
              <a:rPr lang="en-US" sz="1400" b="1" baseline="0" dirty="0" smtClean="0"/>
              <a:t>But, we aren’t going to require people to give Christian or even reverent answers.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We want people to think about who Jesus is – and then start looking at him closer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This idea came for Pastor Judah Smith in Seattle.</a:t>
            </a:r>
          </a:p>
          <a:p>
            <a:r>
              <a:rPr lang="en-US" sz="1400" baseline="0" dirty="0" smtClean="0"/>
              <a:t>As they were praying for their community to know Jesus</a:t>
            </a:r>
          </a:p>
          <a:p>
            <a:r>
              <a:rPr lang="en-US" sz="1400" baseline="0" dirty="0" smtClean="0"/>
              <a:t>They decided that the #1 enemy keeping people from Christ wasn’t witchcraft, humanism or secularism.</a:t>
            </a:r>
          </a:p>
          <a:p>
            <a:r>
              <a:rPr lang="en-US" sz="1400" b="1" baseline="0" dirty="0" smtClean="0"/>
              <a:t>The #1 enemy of Jesus was apathy – of a lack of awareness and interest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So they made this campaign to get people to look at Jesus</a:t>
            </a:r>
          </a:p>
          <a:p>
            <a:r>
              <a:rPr lang="en-US" sz="1400" baseline="0" dirty="0" smtClean="0"/>
              <a:t>And then through their prayers, servanthood and belief in Jesus’ own words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They believed that if Jesus and His cross where lifted up before people</a:t>
            </a:r>
          </a:p>
          <a:p>
            <a:r>
              <a:rPr lang="en-US" sz="1400" b="1" baseline="0" dirty="0" smtClean="0"/>
              <a:t>Jesus Himself would begin to draw people unto His saving love and grace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So this is what the website looks like: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6188-E812-4255-AEC4-B53392123C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79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Every 6 seconds,</a:t>
            </a:r>
            <a:r>
              <a:rPr lang="en-US" sz="1400" baseline="0" dirty="0" smtClean="0"/>
              <a:t> this website updates and flashes the next </a:t>
            </a:r>
            <a:r>
              <a:rPr lang="en-US" sz="1400" baseline="0" dirty="0" err="1" smtClean="0"/>
              <a:t>answeres</a:t>
            </a:r>
            <a:r>
              <a:rPr lang="en-US" sz="1400" baseline="0" dirty="0" smtClean="0"/>
              <a:t> submitted.</a:t>
            </a:r>
          </a:p>
          <a:p>
            <a:endParaRPr lang="en-US" sz="1400" baseline="0" dirty="0" smtClean="0"/>
          </a:p>
          <a:p>
            <a:r>
              <a:rPr lang="en-US" sz="1400" b="1" baseline="0" dirty="0" smtClean="0"/>
              <a:t>The task is for you to get as many people as possible to go to that website and have them put in the answer.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Of course the real goal is for you to get people talking about Jesus in a way that gets them taking an honest look at him.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So together, we want to dedicate this year to “Jesus is”</a:t>
            </a:r>
          </a:p>
          <a:p>
            <a:endParaRPr lang="en-US" sz="1400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6188-E812-4255-AEC4-B53392123C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22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aseline="0" dirty="0" smtClean="0"/>
              <a:t>As a home and then in our community – we want to be on mission with Jesus – asking those around us</a:t>
            </a:r>
          </a:p>
          <a:p>
            <a:r>
              <a:rPr lang="en-US" sz="1400" baseline="0" dirty="0" smtClean="0"/>
              <a:t>“Who do you think Jesus is?”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Together, as the church, Jesus promised that the gates of hell – all the forces of evil – would never be able to stop us from telling the world about him.</a:t>
            </a:r>
          </a:p>
          <a:p>
            <a:endParaRPr lang="en-US" sz="1400" baseline="0" dirty="0" smtClean="0"/>
          </a:p>
          <a:p>
            <a:r>
              <a:rPr lang="en-US" sz="1400" b="1" baseline="0" dirty="0" smtClean="0"/>
              <a:t>But that means we have to do it together as a church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6188-E812-4255-AEC4-B53392123C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56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So this is how we are on mission together . . . </a:t>
            </a:r>
          </a:p>
          <a:p>
            <a:endParaRPr lang="en-US" sz="1400" dirty="0" smtClean="0"/>
          </a:p>
          <a:p>
            <a:r>
              <a:rPr lang="en-US" sz="1400" dirty="0" smtClean="0"/>
              <a:t>And of course, we have to follow the pattern of Matthew 16</a:t>
            </a:r>
          </a:p>
          <a:p>
            <a:endParaRPr lang="en-US" sz="1400" dirty="0" smtClean="0"/>
          </a:p>
          <a:p>
            <a:r>
              <a:rPr lang="en-US" sz="1400" dirty="0" smtClean="0"/>
              <a:t>If we are going to ask others who they think Jesus is,</a:t>
            </a:r>
          </a:p>
          <a:p>
            <a:r>
              <a:rPr lang="en-US" sz="1400" dirty="0" smtClean="0"/>
              <a:t>Then we have to be able to answer it ourselves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6188-E812-4255-AEC4-B53392123C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83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So our Sunday morning services are going to be dedicated to Peter’s answer in </a:t>
            </a:r>
            <a:r>
              <a:rPr lang="en-US" sz="1400" dirty="0" err="1" smtClean="0"/>
              <a:t>mt</a:t>
            </a:r>
            <a:r>
              <a:rPr lang="en-US" sz="1400" dirty="0" smtClean="0"/>
              <a:t> 16:16</a:t>
            </a:r>
          </a:p>
          <a:p>
            <a:endParaRPr lang="en-US" sz="1400" dirty="0" smtClean="0"/>
          </a:p>
          <a:p>
            <a:r>
              <a:rPr lang="en-US" sz="1400" dirty="0" smtClean="0"/>
              <a:t>We are going to declare the five fold gospel this year</a:t>
            </a:r>
          </a:p>
          <a:p>
            <a:r>
              <a:rPr lang="en-US" sz="1400" dirty="0" smtClean="0"/>
              <a:t>Jesus as savior, healer, sanctifier,</a:t>
            </a:r>
            <a:r>
              <a:rPr lang="en-US" sz="1400" baseline="0" dirty="0" smtClean="0"/>
              <a:t> baptizer in the holy spirit and soon coming king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Each month we will take one and focus on it like a Great Commission home would.</a:t>
            </a:r>
          </a:p>
          <a:p>
            <a:r>
              <a:rPr lang="en-US" sz="1400" baseline="0" dirty="0" smtClean="0"/>
              <a:t>We will look at Jesus as savior</a:t>
            </a:r>
          </a:p>
          <a:p>
            <a:r>
              <a:rPr lang="en-US" sz="1400" baseline="0" dirty="0" smtClean="0"/>
              <a:t>In worship</a:t>
            </a:r>
          </a:p>
          <a:p>
            <a:r>
              <a:rPr lang="en-US" sz="1400" baseline="0" dirty="0" smtClean="0"/>
              <a:t>In the encouragement of Scripture</a:t>
            </a:r>
          </a:p>
          <a:p>
            <a:r>
              <a:rPr lang="en-US" sz="1400" baseline="0" dirty="0" smtClean="0"/>
              <a:t>In our witness</a:t>
            </a:r>
          </a:p>
          <a:p>
            <a:r>
              <a:rPr lang="en-US" sz="1400" baseline="0" dirty="0" smtClean="0"/>
              <a:t>And in our interceding for the world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So anytime someone you are talking with wants to know who more about who Jesus is – they can come to church and hear it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6188-E812-4255-AEC4-B53392123C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33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And they don’t have to go to church to hear it – your Great Commission home will be ready to tell them</a:t>
            </a:r>
          </a:p>
          <a:p>
            <a:endParaRPr lang="en-US" sz="1400" dirty="0" smtClean="0"/>
          </a:p>
          <a:p>
            <a:r>
              <a:rPr lang="en-US" sz="1400" dirty="0" smtClean="0"/>
              <a:t>Since you are taking the time</a:t>
            </a:r>
            <a:r>
              <a:rPr lang="en-US" sz="1400" baseline="0" dirty="0" smtClean="0"/>
              <a:t> to </a:t>
            </a:r>
            <a:r>
              <a:rPr lang="en-US" sz="1400" u="sng" baseline="0" dirty="0" smtClean="0"/>
              <a:t>put Jesus on a stand in your home</a:t>
            </a:r>
          </a:p>
          <a:p>
            <a:r>
              <a:rPr lang="en-US" sz="1400" baseline="0" dirty="0" smtClean="0"/>
              <a:t>The Jesus Is _________ outreach won’t make you any busier</a:t>
            </a:r>
            <a:endParaRPr lang="en-US" sz="1400" dirty="0" smtClean="0"/>
          </a:p>
          <a:p>
            <a:r>
              <a:rPr lang="en-US" sz="1400" baseline="0" dirty="0" smtClean="0"/>
              <a:t>We are just asking you to make it the witnessing part of your great commission home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Whether you have a home as a college student, single, a family with children, empty nesters or widowed.</a:t>
            </a:r>
          </a:p>
          <a:p>
            <a:r>
              <a:rPr lang="en-US" sz="1400" baseline="0" dirty="0" smtClean="0"/>
              <a:t>We as the church are equipping you to be a witness through the Jesus is campaign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Every month – we will give you a social media idea for Jesus is (since you should be on mission and not in a mess with your social media)</a:t>
            </a:r>
          </a:p>
          <a:p>
            <a:r>
              <a:rPr lang="en-US" sz="1400" baseline="0" dirty="0" smtClean="0"/>
              <a:t>And we will give you an idea that your home could do in a more face to face way.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6188-E812-4255-AEC4-B53392123C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55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But in the end we need to do it together!</a:t>
            </a:r>
          </a:p>
          <a:p>
            <a:r>
              <a:rPr lang="en-US" sz="1400" dirty="0" smtClean="0"/>
              <a:t>We need to defeat the gates of hell as a church – not as individuals</a:t>
            </a:r>
          </a:p>
          <a:p>
            <a:endParaRPr lang="en-US" sz="1400" dirty="0" smtClean="0"/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said “The church” – not the individual.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part of God’s true church but you are not all of it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and I are just one </a:t>
            </a:r>
            <a:r>
              <a:rPr lang="en-US" sz="14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dominoe</a:t>
            </a:r>
            <a:endParaRPr lang="en-US" sz="14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each just one domino – of every size, color and stuff – and each one of us – isn’t all that much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ourselves – none of us can knock down the Satan’s empire state building of lies.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if you and I would submit to the master’s plan</a:t>
            </a:r>
          </a:p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get together and fall in line with the master’s design</a:t>
            </a:r>
          </a:p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 – even the biggest gate of hell would fall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we’ve got to do it together.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why we are having this one service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this one Jesus Is church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wide campaign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 – we don’t have to busier to be a better disciple</a:t>
            </a:r>
          </a:p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</a:t>
            </a:r>
            <a:r>
              <a:rPr lang="en-US" sz="14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us, individually trying to defeat the gates of hell</a:t>
            </a:r>
          </a:p>
          <a:p>
            <a:r>
              <a:rPr lang="en-US" sz="14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each just line up and do our parts</a:t>
            </a:r>
          </a:p>
          <a:p>
            <a:endParaRPr lang="en-US" sz="14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be great commission homes – shining our light together</a:t>
            </a:r>
          </a:p>
          <a:p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be great commission homes – playing our part in His song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Dominoes</a:t>
            </a:r>
          </a:p>
          <a:p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to accept – we all have different positions in the design and everyone of us is critical to the movement God is creating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interdependent. We are each critical. We are stronger together than we are apart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I’m asking you this school year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not busier disciples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but let’s all be better disciples</a:t>
            </a:r>
          </a:p>
          <a:p>
            <a:endParaRPr lang="en-US" sz="14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get the light of </a:t>
            </a:r>
            <a:r>
              <a:rPr lang="en-US" sz="14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</a:t>
            </a:r>
            <a:r>
              <a:rPr lang="en-US" sz="14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a stand in our homes – and together ask the world –who </a:t>
            </a:r>
            <a:r>
              <a:rPr lang="en-US" sz="14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</a:t>
            </a:r>
            <a:r>
              <a:rPr lang="en-US" sz="14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</a:t>
            </a:r>
          </a:p>
          <a:p>
            <a:r>
              <a:rPr lang="en-US" sz="14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then show the world who Jesus is</a:t>
            </a:r>
            <a:endParaRPr lang="en-US" sz="14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you’ll commit to this Jesus is plan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Jesus will be lifted up in this community like never before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You’ve got a part in God’s orchestra</a:t>
            </a:r>
          </a:p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You’ve got a part to play in the song of heaven being heard over the noise of daily life.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world is filled with busyness, noise and distraction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if you will let Jesus lead us together in an orchestra of praise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community will stop and hear his song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like this: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[video: orchestra]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6188-E812-4255-AEC4-B53392123C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6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Jesus,</a:t>
            </a:r>
            <a:r>
              <a:rPr lang="en-US" sz="1400" baseline="0" dirty="0" smtClean="0"/>
              <a:t> at the height of his popularity and power</a:t>
            </a:r>
          </a:p>
          <a:p>
            <a:r>
              <a:rPr lang="en-US" sz="1400" baseline="0" dirty="0" smtClean="0"/>
              <a:t>Prepares the disciples to get on mission with him as he goes on the cross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Up to this point, the disciples are just rock stars on a rock star tour with Jesus</a:t>
            </a:r>
          </a:p>
          <a:p>
            <a:r>
              <a:rPr lang="en-US" sz="1400" baseline="0" dirty="0" smtClean="0"/>
              <a:t>Every place </a:t>
            </a:r>
            <a:r>
              <a:rPr lang="en-US" sz="1400" baseline="0" dirty="0" err="1" smtClean="0"/>
              <a:t>jesus</a:t>
            </a:r>
            <a:r>
              <a:rPr lang="en-US" sz="1400" baseline="0" dirty="0" smtClean="0"/>
              <a:t> goes – the crowds follow, the sick are healed, the Pharisees are defeated and miracles happen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The crowds love Jesus and want to make Him king</a:t>
            </a:r>
          </a:p>
          <a:p>
            <a:r>
              <a:rPr lang="en-US" sz="1400" baseline="0" dirty="0" smtClean="0"/>
              <a:t>The Pharisees hate Jesus but they can never win against him.</a:t>
            </a:r>
          </a:p>
          <a:p>
            <a:r>
              <a:rPr lang="en-US" sz="1400" baseline="0" dirty="0" smtClean="0"/>
              <a:t>The disciples are living the good life – with Jesus they are undefeated and never in want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And Jesus pulls them to this story – to get their minds out of the clouds and their feet on the ground</a:t>
            </a:r>
          </a:p>
          <a:p>
            <a:r>
              <a:rPr lang="en-US" sz="1400" baseline="0" dirty="0" smtClean="0"/>
              <a:t>He wants them to live for heaven but avoid being no earthly good.</a:t>
            </a:r>
          </a:p>
          <a:p>
            <a:r>
              <a:rPr lang="en-US" sz="1400" baseline="0" dirty="0" smtClean="0"/>
              <a:t>Jesus hasn’t called the disciples to a popularity parade and a rock star tour.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They’ve got to get on mission with him.</a:t>
            </a:r>
          </a:p>
          <a:p>
            <a:r>
              <a:rPr lang="en-US" sz="1400" baseline="0" dirty="0" smtClean="0"/>
              <a:t>They’ve got to remember what being with him is all about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And so before Jesus asks them about their private understanding of Him</a:t>
            </a:r>
          </a:p>
          <a:p>
            <a:r>
              <a:rPr lang="en-US" sz="1400" baseline="0" dirty="0" smtClean="0"/>
              <a:t>He wants them to get real about the public’s understating of Him</a:t>
            </a:r>
          </a:p>
          <a:p>
            <a:endParaRPr lang="en-US" sz="1400" dirty="0" smtClean="0"/>
          </a:p>
          <a:p>
            <a:r>
              <a:rPr lang="en-US" sz="1400" dirty="0" smtClean="0"/>
              <a:t>And that’s when He asks the question in verse 13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/>
              <a:t>“Who do people say that I, the Son of Man, am?” </a:t>
            </a:r>
          </a:p>
          <a:p>
            <a:endParaRPr lang="en-US" sz="1400" dirty="0" smtClean="0"/>
          </a:p>
          <a:p>
            <a:r>
              <a:rPr lang="en-US" sz="1400" dirty="0" smtClean="0"/>
              <a:t>[next slide]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6188-E812-4255-AEC4-B53392123C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03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We want you to join us</a:t>
            </a:r>
          </a:p>
          <a:p>
            <a:endParaRPr lang="en-US" sz="1400" dirty="0" smtClean="0"/>
          </a:p>
          <a:p>
            <a:r>
              <a:rPr lang="en-US" sz="1400" dirty="0" smtClean="0"/>
              <a:t>600 in this room </a:t>
            </a:r>
          </a:p>
          <a:p>
            <a:pPr marL="171450" indent="-171450">
              <a:buFontTx/>
              <a:buChar char="-"/>
            </a:pPr>
            <a:r>
              <a:rPr lang="en-US" sz="1400" dirty="0" smtClean="0"/>
              <a:t>What song of joy could our</a:t>
            </a:r>
            <a:r>
              <a:rPr lang="en-US" sz="1400" baseline="0" dirty="0" smtClean="0"/>
              <a:t> community hear if we all took our instrument and played together</a:t>
            </a:r>
          </a:p>
          <a:p>
            <a:pPr marL="171450" indent="-171450">
              <a:buFontTx/>
              <a:buChar char="-"/>
            </a:pPr>
            <a:r>
              <a:rPr lang="en-US" sz="1400" baseline="0" dirty="0" smtClean="0"/>
              <a:t>If we all played the #</a:t>
            </a:r>
            <a:r>
              <a:rPr lang="en-US" sz="1400" baseline="0" dirty="0" err="1" smtClean="0"/>
              <a:t>jesusis</a:t>
            </a:r>
            <a:r>
              <a:rPr lang="en-US" sz="1400" baseline="0" dirty="0" smtClean="0"/>
              <a:t> &amp; www.jesus-is.ag song together</a:t>
            </a:r>
            <a:endParaRPr lang="en-US" sz="1400" dirty="0" smtClean="0"/>
          </a:p>
          <a:p>
            <a:endParaRPr lang="en-US" sz="1400" dirty="0" smtClean="0"/>
          </a:p>
          <a:p>
            <a:pPr marL="0" indent="0">
              <a:buFontTx/>
              <a:buNone/>
            </a:pPr>
            <a:r>
              <a:rPr lang="en-US" sz="1400" u="sng" dirty="0" smtClean="0"/>
              <a:t>7000 touches </a:t>
            </a:r>
            <a:r>
              <a:rPr lang="en-US" sz="1400" dirty="0" smtClean="0"/>
              <a:t>	– </a:t>
            </a:r>
            <a:r>
              <a:rPr lang="en-US" sz="1400" b="1" dirty="0" smtClean="0"/>
              <a:t>each of us getting</a:t>
            </a:r>
            <a:r>
              <a:rPr lang="en-US" sz="1400" b="1" baseline="0" dirty="0" smtClean="0"/>
              <a:t> our FB friends to go to www.jesus-is.ag and putting there answer</a:t>
            </a:r>
          </a:p>
          <a:p>
            <a:pPr marL="0" indent="0">
              <a:buFontTx/>
              <a:buNone/>
            </a:pPr>
            <a:r>
              <a:rPr lang="en-US" sz="1400" baseline="0" dirty="0" smtClean="0"/>
              <a:t>	- each of us wearing our </a:t>
            </a:r>
            <a:r>
              <a:rPr lang="en-US" sz="1400" baseline="0" dirty="0" err="1" smtClean="0"/>
              <a:t>tshirts</a:t>
            </a:r>
            <a:r>
              <a:rPr lang="en-US" sz="1400" baseline="0" dirty="0" smtClean="0"/>
              <a:t> once a week someplace</a:t>
            </a:r>
          </a:p>
          <a:p>
            <a:pPr marL="0" indent="0">
              <a:buFontTx/>
              <a:buNone/>
            </a:pPr>
            <a:r>
              <a:rPr lang="en-US" sz="1400" baseline="0" dirty="0" smtClean="0"/>
              <a:t>	- even (or especially) in the places the world rejects Him</a:t>
            </a:r>
          </a:p>
          <a:p>
            <a:endParaRPr lang="en-US" sz="1400" baseline="0" dirty="0" smtClean="0"/>
          </a:p>
          <a:p>
            <a:r>
              <a:rPr lang="en-US" sz="1400" b="1" baseline="0" dirty="0" smtClean="0"/>
              <a:t>700 visitors	- If we all bring one visitor – by Christmas – we are almost there</a:t>
            </a:r>
          </a:p>
          <a:p>
            <a:r>
              <a:rPr lang="en-US" sz="1400" baseline="0" dirty="0" smtClean="0"/>
              <a:t>	- if we each invited one person to our home – bought them a bible for Christmas</a:t>
            </a:r>
          </a:p>
          <a:p>
            <a:endParaRPr lang="en-US" sz="1400" dirty="0" smtClean="0"/>
          </a:p>
          <a:p>
            <a:pPr marL="0" indent="0">
              <a:buFontTx/>
              <a:buNone/>
            </a:pPr>
            <a:r>
              <a:rPr lang="en-US" sz="1400" u="sng" dirty="0" smtClean="0"/>
              <a:t>170 homes</a:t>
            </a:r>
            <a:r>
              <a:rPr lang="en-US" sz="1400" dirty="0" smtClean="0"/>
              <a:t>	</a:t>
            </a:r>
            <a:r>
              <a:rPr lang="en-US" sz="1400" b="1" dirty="0" smtClean="0"/>
              <a:t>- that’s a city</a:t>
            </a:r>
            <a:r>
              <a:rPr lang="en-US" sz="1400" b="1" baseline="0" dirty="0" smtClean="0"/>
              <a:t> on a hill – monthly worship, encouragement, witness &amp; intercession</a:t>
            </a:r>
          </a:p>
          <a:p>
            <a:pPr marL="0" indent="0">
              <a:buFontTx/>
              <a:buNone/>
            </a:pPr>
            <a:r>
              <a:rPr lang="en-US" sz="1400" baseline="0" dirty="0" smtClean="0"/>
              <a:t>	- How isn’t our community going to see and feel that?</a:t>
            </a:r>
          </a:p>
          <a:p>
            <a:pPr marL="0" indent="0">
              <a:buFontTx/>
              <a:buNone/>
            </a:pPr>
            <a:endParaRPr lang="en-US" sz="1400" baseline="0" dirty="0" smtClean="0"/>
          </a:p>
          <a:p>
            <a:pPr marL="0" indent="0">
              <a:buFontTx/>
              <a:buNone/>
            </a:pPr>
            <a:r>
              <a:rPr lang="en-US" sz="1400" u="sng" baseline="0" dirty="0" smtClean="0"/>
              <a:t>70 New Disciples in our church family </a:t>
            </a:r>
            <a:r>
              <a:rPr lang="en-US" sz="1400" baseline="0" dirty="0" smtClean="0"/>
              <a:t>–  </a:t>
            </a:r>
            <a:r>
              <a:rPr lang="en-US" sz="1400" b="1" baseline="0" dirty="0" smtClean="0"/>
              <a:t>7 new Christians in every adult life group / - 3 new Christians in every kids </a:t>
            </a:r>
            <a:r>
              <a:rPr lang="en-US" sz="1400" b="1" baseline="0" smtClean="0"/>
              <a:t>life group</a:t>
            </a:r>
            <a:endParaRPr lang="en-US" sz="1400" b="1" baseline="0" dirty="0" smtClean="0"/>
          </a:p>
          <a:p>
            <a:pPr marL="0" indent="0">
              <a:buFontTx/>
              <a:buNone/>
            </a:pPr>
            <a:r>
              <a:rPr lang="en-US" sz="1400" b="1" baseline="0" dirty="0" smtClean="0"/>
              <a:t>			- really changed and learning to be a great commission home</a:t>
            </a:r>
          </a:p>
          <a:p>
            <a:pPr marL="0" indent="0">
              <a:buFontTx/>
              <a:buNone/>
            </a:pPr>
            <a:endParaRPr lang="en-US" sz="1400" baseline="0" dirty="0" smtClean="0"/>
          </a:p>
          <a:p>
            <a:pPr marL="0" indent="0">
              <a:buFontTx/>
              <a:buNone/>
            </a:pPr>
            <a:endParaRPr lang="en-US" sz="1400" baseline="0" dirty="0" smtClean="0"/>
          </a:p>
          <a:p>
            <a:pPr marL="0" indent="0">
              <a:buFontTx/>
              <a:buNone/>
            </a:pPr>
            <a:r>
              <a:rPr lang="en-US" sz="1400" baseline="0" dirty="0" smtClean="0"/>
              <a:t>So as we finish – there is a song to be sung</a:t>
            </a:r>
          </a:p>
          <a:p>
            <a:pPr marL="0" indent="0">
              <a:buFontTx/>
              <a:buNone/>
            </a:pPr>
            <a:endParaRPr lang="en-US" sz="1400" baseline="0" dirty="0" smtClean="0"/>
          </a:p>
          <a:p>
            <a:pPr marL="0" indent="0">
              <a:buFontTx/>
              <a:buNone/>
            </a:pPr>
            <a:r>
              <a:rPr lang="en-US" sz="1400" baseline="0" dirty="0" smtClean="0"/>
              <a:t>If you will say yes to being a great commission home – magnet up here</a:t>
            </a:r>
          </a:p>
          <a:p>
            <a:pPr marL="0" indent="0">
              <a:buFontTx/>
              <a:buNone/>
            </a:pPr>
            <a:r>
              <a:rPr lang="en-US" sz="1400" baseline="0" dirty="0" smtClean="0"/>
              <a:t>If you will join the social media campaign – here</a:t>
            </a:r>
          </a:p>
          <a:p>
            <a:pPr marL="0" indent="0">
              <a:buFontTx/>
              <a:buNone/>
            </a:pPr>
            <a:r>
              <a:rPr lang="en-US" sz="1400" baseline="0" dirty="0" smtClean="0"/>
              <a:t>Book mark</a:t>
            </a:r>
          </a:p>
          <a:p>
            <a:pPr marL="0" indent="0">
              <a:buFontTx/>
              <a:buNone/>
            </a:pPr>
            <a:endParaRPr lang="en-US" sz="1400" baseline="0" dirty="0" smtClean="0"/>
          </a:p>
          <a:p>
            <a:pPr marL="0" indent="0">
              <a:buFontTx/>
              <a:buNone/>
            </a:pPr>
            <a:r>
              <a:rPr lang="en-US" sz="1400" baseline="0" dirty="0" smtClean="0"/>
              <a:t>T shirts - $5 in foyer</a:t>
            </a:r>
          </a:p>
          <a:p>
            <a:pPr marL="0" indent="0">
              <a:buFontTx/>
              <a:buNone/>
            </a:pPr>
            <a:endParaRPr lang="en-US" sz="1400" baseline="0" dirty="0" smtClean="0"/>
          </a:p>
          <a:p>
            <a:pPr marL="0" indent="0">
              <a:buFontTx/>
              <a:buNone/>
            </a:pPr>
            <a:r>
              <a:rPr lang="en-US" sz="1400" baseline="0" dirty="0" smtClean="0"/>
              <a:t>Most of all the holy spirit</a:t>
            </a:r>
          </a:p>
          <a:p>
            <a:pPr marL="0" indent="0">
              <a:buFontTx/>
              <a:buNone/>
            </a:pPr>
            <a:endParaRPr lang="en-US" sz="1400" baseline="0" dirty="0" smtClean="0"/>
          </a:p>
          <a:p>
            <a:pPr marL="0" indent="0">
              <a:buFontTx/>
              <a:buNone/>
            </a:pPr>
            <a:r>
              <a:rPr lang="en-US" sz="1400" baseline="0" dirty="0" smtClean="0"/>
              <a:t>Lift your hands to the Lord</a:t>
            </a:r>
          </a:p>
          <a:p>
            <a:pPr marL="0" indent="0">
              <a:buFontTx/>
              <a:buNone/>
            </a:pPr>
            <a:r>
              <a:rPr lang="en-US" sz="1400" baseline="0" dirty="0" smtClean="0"/>
              <a:t>Pray this prayer – and then sing</a:t>
            </a:r>
          </a:p>
          <a:p>
            <a:pPr marL="0" indent="0">
              <a:buFontTx/>
              <a:buNone/>
            </a:pPr>
            <a:endParaRPr lang="en-US" sz="1400" baseline="0" dirty="0" smtClean="0"/>
          </a:p>
          <a:p>
            <a:pPr marL="0" indent="0">
              <a:buFontTx/>
              <a:buNone/>
            </a:pPr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6188-E812-4255-AEC4-B53392123C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59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When Jesus wants</a:t>
            </a:r>
            <a:r>
              <a:rPr lang="en-US" sz="1400" baseline="0" dirty="0" smtClean="0"/>
              <a:t> to get his disciples on mission</a:t>
            </a:r>
          </a:p>
          <a:p>
            <a:r>
              <a:rPr lang="en-US" sz="1400" dirty="0" smtClean="0"/>
              <a:t>This is the first question Jesus has for His disciples</a:t>
            </a:r>
          </a:p>
          <a:p>
            <a:endParaRPr lang="en-US" sz="1400" dirty="0" smtClean="0"/>
          </a:p>
          <a:p>
            <a:r>
              <a:rPr lang="en-US" sz="1400" dirty="0" smtClean="0"/>
              <a:t>Jesus</a:t>
            </a:r>
            <a:r>
              <a:rPr lang="en-US" sz="1400" baseline="0" dirty="0" smtClean="0"/>
              <a:t> expects them to know this answer.</a:t>
            </a:r>
          </a:p>
          <a:p>
            <a:r>
              <a:rPr lang="en-US" sz="1400" baseline="0" dirty="0" smtClean="0"/>
              <a:t>Peter, James and John – you see the crowds around me – but what does it mean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Am I just a free meal to them?</a:t>
            </a:r>
          </a:p>
          <a:p>
            <a:r>
              <a:rPr lang="en-US" sz="1400" baseline="0" dirty="0" smtClean="0"/>
              <a:t>Am free healthcare to them?</a:t>
            </a:r>
          </a:p>
          <a:p>
            <a:r>
              <a:rPr lang="en-US" sz="1400" baseline="0" dirty="0" smtClean="0"/>
              <a:t>Am I just a way for the poor to stick it to the rich?</a:t>
            </a:r>
          </a:p>
          <a:p>
            <a:r>
              <a:rPr lang="en-US" sz="1400" baseline="0" dirty="0" smtClean="0"/>
              <a:t>Am I a way for religious people can control people who don’t believe?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Peter, James, John, Andrew, Judas . . . </a:t>
            </a:r>
          </a:p>
          <a:p>
            <a:r>
              <a:rPr lang="en-US" sz="1400" baseline="0" dirty="0" smtClean="0"/>
              <a:t>Who do the people around you say that I am</a:t>
            </a:r>
          </a:p>
          <a:p>
            <a:r>
              <a:rPr lang="en-US" sz="1400" baseline="0" dirty="0" smtClean="0"/>
              <a:t>Because their souls, eternities and their families depend on that answer </a:t>
            </a:r>
          </a:p>
          <a:p>
            <a:endParaRPr lang="en-US" sz="1400" baseline="0" dirty="0" smtClean="0"/>
          </a:p>
          <a:p>
            <a:r>
              <a:rPr lang="en-US" sz="1400" dirty="0" smtClean="0"/>
              <a:t>And Philip, </a:t>
            </a:r>
            <a:r>
              <a:rPr lang="en-US" sz="1400" dirty="0" err="1" smtClean="0"/>
              <a:t>Barthalomew</a:t>
            </a:r>
            <a:r>
              <a:rPr lang="en-US" sz="1400" dirty="0" smtClean="0"/>
              <a:t>,</a:t>
            </a:r>
            <a:r>
              <a:rPr lang="en-US" sz="1400" baseline="0" dirty="0" smtClean="0"/>
              <a:t> Thomas . .  .</a:t>
            </a:r>
          </a:p>
          <a:p>
            <a:r>
              <a:rPr lang="en-US" sz="1400" baseline="0" dirty="0" smtClean="0"/>
              <a:t>After you answer who they say I am then tell me this:</a:t>
            </a:r>
          </a:p>
          <a:p>
            <a:r>
              <a:rPr lang="en-US" sz="1400" baseline="0" dirty="0" smtClean="0"/>
              <a:t>Do you know who I am</a:t>
            </a:r>
          </a:p>
          <a:p>
            <a:r>
              <a:rPr lang="en-US" sz="1400" baseline="0" dirty="0" smtClean="0"/>
              <a:t>Because If you don’t know  – then how can you tell them</a:t>
            </a:r>
          </a:p>
          <a:p>
            <a:endParaRPr lang="en-US" sz="1400" baseline="0" dirty="0" smtClean="0"/>
          </a:p>
          <a:p>
            <a:r>
              <a:rPr lang="en-US" sz="1400" dirty="0" smtClean="0"/>
              <a:t>And so Jesus – with</a:t>
            </a:r>
            <a:r>
              <a:rPr lang="en-US" sz="1400" baseline="0" dirty="0" smtClean="0"/>
              <a:t> His life about to head to Jerusalem and the cross</a:t>
            </a:r>
          </a:p>
          <a:p>
            <a:r>
              <a:rPr lang="en-US" sz="1400" baseline="0" dirty="0" smtClean="0"/>
              <a:t>Confronts the disciples with this first question</a:t>
            </a:r>
          </a:p>
          <a:p>
            <a:r>
              <a:rPr lang="en-US" sz="1400" baseline="0" dirty="0" smtClean="0"/>
              <a:t>A question that He expects them to have an answer for</a:t>
            </a:r>
          </a:p>
          <a:p>
            <a:r>
              <a:rPr lang="en-US" sz="1400" baseline="0" dirty="0" smtClean="0"/>
              <a:t>A question that Jesus expects every disciple on mission with Him to have an answer for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But the power and revolution of what Jesus is doing in this moment isn’t just about the question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[next slide]</a:t>
            </a:r>
          </a:p>
          <a:p>
            <a:endParaRPr lang="en-US" sz="1400" baseline="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6188-E812-4255-AEC4-B53392123C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1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The power and</a:t>
            </a:r>
            <a:r>
              <a:rPr lang="en-US" sz="1400" baseline="0" dirty="0" smtClean="0"/>
              <a:t> mission of what Jesus is doing</a:t>
            </a:r>
          </a:p>
          <a:p>
            <a:r>
              <a:rPr lang="en-US" sz="1400" baseline="0" dirty="0" smtClean="0"/>
              <a:t>Isn’t just what Jesus is asking the disciples!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IT’S WHERE HE IS ASKING THE DISCIPLES THAT QUESTION!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6188-E812-4255-AEC4-B53392123C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73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Matthew</a:t>
            </a:r>
            <a:r>
              <a:rPr lang="en-US" sz="1400" baseline="0" dirty="0" smtClean="0"/>
              <a:t> 16:13 says they are in </a:t>
            </a:r>
            <a:r>
              <a:rPr lang="en-US" sz="1400" baseline="0" dirty="0" err="1" smtClean="0"/>
              <a:t>caesaria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philippi</a:t>
            </a:r>
            <a:endParaRPr lang="en-US" sz="1400" baseline="0" dirty="0" smtClean="0"/>
          </a:p>
          <a:p>
            <a:endParaRPr lang="en-US" sz="1400" baseline="0" dirty="0" smtClean="0"/>
          </a:p>
          <a:p>
            <a:r>
              <a:rPr lang="en-US" sz="1400" baseline="0" dirty="0" smtClean="0"/>
              <a:t>At the height of Jesus popularity around his home area of the Sea of Galilee</a:t>
            </a:r>
          </a:p>
          <a:p>
            <a:r>
              <a:rPr lang="en-US" sz="1400" baseline="0" dirty="0" smtClean="0"/>
              <a:t>And at the height of his confrontation with the Pharisees of Israel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Jesus takes the disciples practically outside of Israel</a:t>
            </a:r>
          </a:p>
          <a:p>
            <a:r>
              <a:rPr lang="en-US" sz="1400" baseline="0" dirty="0" smtClean="0"/>
              <a:t>Outside of the </a:t>
            </a:r>
            <a:r>
              <a:rPr lang="en-US" sz="1400" baseline="0" dirty="0" err="1" smtClean="0"/>
              <a:t>jewish</a:t>
            </a:r>
            <a:r>
              <a:rPr lang="en-US" sz="1400" baseline="0" dirty="0" smtClean="0"/>
              <a:t> life and acceptance of Judaism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Jesus takes the disciples 25 miles north to this pagan city</a:t>
            </a:r>
          </a:p>
          <a:p>
            <a:r>
              <a:rPr lang="en-US" sz="1400" baseline="0" dirty="0" smtClean="0"/>
              <a:t>This place that in classic civilization was a center of cult worship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Because Jesus choice of words, give away the exact location of where He is at Matthew 16</a:t>
            </a:r>
          </a:p>
          <a:p>
            <a:r>
              <a:rPr lang="en-US" sz="1400" baseline="0" dirty="0" smtClean="0"/>
              <a:t>Jesus isn’t at some small </a:t>
            </a:r>
            <a:r>
              <a:rPr lang="en-US" sz="1400" baseline="0" dirty="0" err="1" smtClean="0"/>
              <a:t>synogue</a:t>
            </a:r>
            <a:r>
              <a:rPr lang="en-US" sz="1400" baseline="0" dirty="0" smtClean="0"/>
              <a:t> in the middle of this pagan city</a:t>
            </a:r>
          </a:p>
          <a:p>
            <a:r>
              <a:rPr lang="en-US" sz="1400" baseline="0" dirty="0" smtClean="0"/>
              <a:t>He isn’t out in outskirts in a field or in the mountains beholding God’s creation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No this is exactly where Jesus has taken His disciples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[next slide]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6188-E812-4255-AEC4-B53392123C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18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Jesus has taken them to what</a:t>
            </a:r>
            <a:r>
              <a:rPr lang="en-US" sz="1400" baseline="0" dirty="0" smtClean="0"/>
              <a:t> the ancients called </a:t>
            </a:r>
            <a:r>
              <a:rPr lang="en-US" sz="1400" baseline="0" dirty="0" err="1" smtClean="0"/>
              <a:t>Panius</a:t>
            </a:r>
            <a:r>
              <a:rPr lang="en-US" sz="1400" baseline="0" dirty="0" smtClean="0"/>
              <a:t> that is in </a:t>
            </a:r>
            <a:r>
              <a:rPr lang="en-US" sz="1400" baseline="0" dirty="0" err="1" smtClean="0"/>
              <a:t>Caesaria</a:t>
            </a:r>
            <a:r>
              <a:rPr lang="en-US" sz="1400" baseline="0" dirty="0" smtClean="0"/>
              <a:t> Philippi.</a:t>
            </a:r>
          </a:p>
          <a:p>
            <a:r>
              <a:rPr lang="en-US" sz="1400" baseline="0" dirty="0" smtClean="0"/>
              <a:t>Jesus has taken the disciples to the center of cult worship to ask them who people say He is.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Jesus has taken them to the place known as “The Gates of Hades”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Notice the quote on the screen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When Jesus asked the disciples who he was and then stated that on the truth that He was the Christ He would build His church,</a:t>
            </a:r>
          </a:p>
          <a:p>
            <a:r>
              <a:rPr lang="en-US" sz="1400" baseline="0" dirty="0" smtClean="0"/>
              <a:t>Jesus said these words “And the gates of Hades will not overcome it.”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The disciples were seeing this cave and knew what Jesus was referring to</a:t>
            </a:r>
          </a:p>
          <a:p>
            <a:r>
              <a:rPr lang="en-US" sz="1400" baseline="0" dirty="0" smtClean="0"/>
              <a:t>Why is this where Jesus is having this conversation?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Why is this where Jesus is calling His disciples to know what those around them think of him?</a:t>
            </a:r>
          </a:p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6188-E812-4255-AEC4-B53392123C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5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Because that’s what</a:t>
            </a:r>
            <a:r>
              <a:rPr lang="en-US" sz="1400" baseline="0" dirty="0" smtClean="0"/>
              <a:t> the Great Commission mission is about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Jesus is the light of the world</a:t>
            </a:r>
          </a:p>
          <a:p>
            <a:r>
              <a:rPr lang="en-US" sz="1400" baseline="0" dirty="0" smtClean="0"/>
              <a:t>He is the ruler over all things</a:t>
            </a:r>
          </a:p>
          <a:p>
            <a:r>
              <a:rPr lang="en-US" sz="1400" baseline="0" dirty="0" smtClean="0"/>
              <a:t>And Jesus wants the disciples to remember that its not just about the crowds in the church</a:t>
            </a:r>
          </a:p>
          <a:p>
            <a:r>
              <a:rPr lang="en-US" sz="1400" baseline="0" dirty="0" smtClean="0"/>
              <a:t>It’s about Jesus being known to people who are worshiping everything wrong and untrue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6188-E812-4255-AEC4-B53392123C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11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Jesus</a:t>
            </a:r>
            <a:r>
              <a:rPr lang="en-US" sz="1400" baseline="0" dirty="0" smtClean="0"/>
              <a:t> wants the disciples to remember who He is and who they are.</a:t>
            </a:r>
          </a:p>
          <a:p>
            <a:r>
              <a:rPr lang="en-US" sz="1400" baseline="0" dirty="0" smtClean="0"/>
              <a:t>He isn’t about the crowds who accept him and the people who treat him with respect</a:t>
            </a:r>
          </a:p>
          <a:p>
            <a:r>
              <a:rPr lang="en-US" sz="1400" baseline="0" dirty="0" smtClean="0"/>
              <a:t>Jesus needs to be about the people who want to crucify him and the people who don’t accept him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Jesus needs those people to be asked – who do you think Jesus is?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And while the disciples in their own strength may be afraid to ask that question</a:t>
            </a:r>
          </a:p>
          <a:p>
            <a:r>
              <a:rPr lang="en-US" sz="1400" baseline="0" dirty="0" smtClean="0"/>
              <a:t>Jesus is dying for them to ask that question</a:t>
            </a:r>
          </a:p>
          <a:p>
            <a:r>
              <a:rPr lang="en-US" sz="1400" baseline="0" dirty="0" smtClean="0"/>
              <a:t>Because Jesus knows who he is and that all authority in heaven and earth will be his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As John 12:32 – he knows he can draw them if they will just take time to see him for who he really is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6188-E812-4255-AEC4-B53392123C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3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As John 8:12 says,</a:t>
            </a:r>
          </a:p>
          <a:p>
            <a:endParaRPr lang="en-US" sz="1400" dirty="0" smtClean="0"/>
          </a:p>
          <a:p>
            <a:r>
              <a:rPr lang="en-US" sz="1400" dirty="0" smtClean="0"/>
              <a:t>Jesus</a:t>
            </a:r>
            <a:r>
              <a:rPr lang="en-US" sz="1400" baseline="0" dirty="0" smtClean="0"/>
              <a:t> knows he is the light – and he wants his disciples to be in dark places to shine Him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Jesus wants the disciples to ask those in the middle of pagan worship to ask – who do you think Jesus is?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Jesus wants his light to be seen and offered in the darkest places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6188-E812-4255-AEC4-B53392123C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7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F86F-FE99-1C40-A650-81D2D4C1EEC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2DDD-992E-044D-BB9D-FFE5EBAF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9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F86F-FE99-1C40-A650-81D2D4C1EEC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2DDD-992E-044D-BB9D-FFE5EBAF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7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F86F-FE99-1C40-A650-81D2D4C1EEC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2DDD-992E-044D-BB9D-FFE5EBAF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9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F86F-FE99-1C40-A650-81D2D4C1EEC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2DDD-992E-044D-BB9D-FFE5EBAF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5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F86F-FE99-1C40-A650-81D2D4C1EEC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2DDD-992E-044D-BB9D-FFE5EBAF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0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F86F-FE99-1C40-A650-81D2D4C1EEC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2DDD-992E-044D-BB9D-FFE5EBAF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7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F86F-FE99-1C40-A650-81D2D4C1EEC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2DDD-992E-044D-BB9D-FFE5EBAF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F86F-FE99-1C40-A650-81D2D4C1EEC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2DDD-992E-044D-BB9D-FFE5EBAF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4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F86F-FE99-1C40-A650-81D2D4C1EEC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2DDD-992E-044D-BB9D-FFE5EBAF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7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F86F-FE99-1C40-A650-81D2D4C1EEC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2DDD-992E-044D-BB9D-FFE5EBAF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3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F86F-FE99-1C40-A650-81D2D4C1EEC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B2DDD-992E-044D-BB9D-FFE5EBAF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F86F-FE99-1C40-A650-81D2D4C1EECA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B2DDD-992E-044D-BB9D-FFE5EBAF6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2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#_ftn3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#_ftn4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#_ftn4"/><Relationship Id="rId4" Type="http://schemas.openxmlformats.org/officeDocument/2006/relationships/hyperlink" Target="#_ftn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01255" y="2806262"/>
            <a:ext cx="977462" cy="4414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77150" y="2805933"/>
            <a:ext cx="1734864" cy="44143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94125" y="5841242"/>
            <a:ext cx="2511795" cy="586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51840" y="769164"/>
            <a:ext cx="1032256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﻿</a:t>
            </a:r>
            <a:r>
              <a:rPr lang="en-US" sz="4800" b="1" i="1" dirty="0"/>
              <a:t>When Jesus spoke again to the people, he said, </a:t>
            </a:r>
            <a:r>
              <a:rPr lang="en-US" sz="4800" b="1" i="1" dirty="0">
                <a:solidFill>
                  <a:srgbClr val="990033"/>
                </a:solidFill>
              </a:rPr>
              <a:t>“I am the light of the world</a:t>
            </a:r>
            <a:r>
              <a:rPr lang="en-US" sz="4800" b="1" i="1" dirty="0"/>
              <a:t>. </a:t>
            </a:r>
            <a:r>
              <a:rPr lang="en-US" sz="4800" b="1" i="1" dirty="0">
                <a:solidFill>
                  <a:srgbClr val="990033"/>
                </a:solidFill>
              </a:rPr>
              <a:t>Whoever follows me will never walk in darkness</a:t>
            </a:r>
            <a:r>
              <a:rPr lang="en-US" sz="4800" b="1" i="1" dirty="0"/>
              <a:t>, but will have the light of life.” </a:t>
            </a:r>
            <a:endParaRPr lang="en-US" sz="4800" dirty="0"/>
          </a:p>
          <a:p>
            <a:pPr indent="114300"/>
            <a:r>
              <a:rPr lang="en-US" sz="3000" dirty="0" smtClean="0"/>
              <a:t>													</a:t>
            </a:r>
            <a:r>
              <a:rPr lang="en-US" sz="4000" dirty="0" smtClean="0">
                <a:solidFill>
                  <a:srgbClr val="990033"/>
                </a:solidFill>
              </a:rPr>
              <a:t>[John 8:12]</a:t>
            </a:r>
            <a:endParaRPr lang="en-US" sz="40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2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94125" y="5841242"/>
            <a:ext cx="2511795" cy="586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0560" y="426453"/>
            <a:ext cx="1085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﻿</a:t>
            </a:r>
            <a:r>
              <a:rPr lang="en-US" sz="4800" b="1" i="1" dirty="0"/>
              <a:t>“You </a:t>
            </a:r>
            <a:r>
              <a:rPr lang="en-US" sz="4800" b="1" i="1" dirty="0" smtClean="0">
                <a:solidFill>
                  <a:srgbClr val="990033"/>
                </a:solidFill>
              </a:rPr>
              <a:t>[plural/disciples] </a:t>
            </a:r>
            <a:r>
              <a:rPr lang="en-US" sz="4800" b="1" i="1" dirty="0" smtClean="0"/>
              <a:t>are </a:t>
            </a:r>
            <a:r>
              <a:rPr lang="en-US" sz="4800" b="1" i="1" dirty="0"/>
              <a:t>the light of the world. A city </a:t>
            </a:r>
            <a:r>
              <a:rPr lang="en-US" sz="4800" b="1" i="1" dirty="0" smtClean="0">
                <a:solidFill>
                  <a:srgbClr val="990033"/>
                </a:solidFill>
              </a:rPr>
              <a:t>[a gathering of homes shining my light]</a:t>
            </a:r>
            <a:r>
              <a:rPr lang="en-US" sz="4800" b="1" i="1" dirty="0" smtClean="0"/>
              <a:t> . . . cannot </a:t>
            </a:r>
            <a:r>
              <a:rPr lang="en-US" sz="4800" b="1" i="1" dirty="0"/>
              <a:t>be hidden.  ﻿</a:t>
            </a:r>
            <a:r>
              <a:rPr lang="en-US" sz="4800" b="1" i="1" baseline="30000" dirty="0"/>
              <a:t>15﻿ </a:t>
            </a:r>
            <a:r>
              <a:rPr lang="en-US" sz="4800" b="1" i="1" dirty="0"/>
              <a:t>Neither do people </a:t>
            </a:r>
            <a:r>
              <a:rPr lang="en-US" sz="4800" b="1" i="1" dirty="0" smtClean="0">
                <a:solidFill>
                  <a:srgbClr val="990033"/>
                </a:solidFill>
              </a:rPr>
              <a:t>[inside a home] </a:t>
            </a:r>
            <a:r>
              <a:rPr lang="en-US" sz="4800" b="1" i="1" dirty="0" smtClean="0"/>
              <a:t>light </a:t>
            </a:r>
            <a:r>
              <a:rPr lang="en-US" sz="4800" b="1" i="1" dirty="0"/>
              <a:t>a lamp and put it under a bowl. Instead they put it on its stand, and it gives light to everyone </a:t>
            </a:r>
            <a:r>
              <a:rPr lang="en-US" sz="4800" b="1" i="1" dirty="0">
                <a:solidFill>
                  <a:srgbClr val="990033"/>
                </a:solidFill>
              </a:rPr>
              <a:t>in the </a:t>
            </a:r>
            <a:r>
              <a:rPr lang="en-US" sz="4800" b="1" i="1" dirty="0" smtClean="0">
                <a:solidFill>
                  <a:srgbClr val="990033"/>
                </a:solidFill>
              </a:rPr>
              <a:t>house</a:t>
            </a:r>
            <a:r>
              <a:rPr lang="en-US" sz="4800" b="1" i="1" dirty="0"/>
              <a:t> </a:t>
            </a:r>
            <a:r>
              <a:rPr lang="en-US" sz="4800" b="1" i="1" dirty="0" smtClean="0"/>
              <a:t>…. </a:t>
            </a:r>
            <a:r>
              <a:rPr lang="en-US" sz="4800" b="1" i="1" dirty="0">
                <a:solidFill>
                  <a:srgbClr val="990033"/>
                </a:solidFill>
              </a:rPr>
              <a:t>let your light shine before </a:t>
            </a:r>
            <a:r>
              <a:rPr lang="en-US" sz="4800" b="1" i="1" dirty="0" smtClean="0">
                <a:solidFill>
                  <a:srgbClr val="990033"/>
                </a:solidFill>
              </a:rPr>
              <a:t>men</a:t>
            </a:r>
            <a:r>
              <a:rPr lang="en-US" sz="4800" b="1" i="1" dirty="0" smtClean="0"/>
              <a:t>”		[Mt. 15:14-16]</a:t>
            </a:r>
            <a:endParaRPr lang="en-US" sz="40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2" y="354843"/>
            <a:ext cx="8188960" cy="46062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2" y="3324516"/>
            <a:ext cx="9598925" cy="3273233"/>
          </a:xfrm>
          <a:prstGeom prst="rect">
            <a:avLst/>
          </a:prstGeom>
          <a:ln w="38100">
            <a:solidFill>
              <a:srgbClr val="990033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2955" y="5228143"/>
            <a:ext cx="1228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Placard Condensed" panose="020B0606030402050204" pitchFamily="34" charset="0"/>
              </a:rPr>
              <a:t>August</a:t>
            </a:r>
          </a:p>
          <a:p>
            <a:r>
              <a:rPr lang="en-US" sz="3000" dirty="0">
                <a:latin typeface="Placard Condensed" panose="020B0606030402050204" pitchFamily="34" charset="0"/>
              </a:rPr>
              <a:t>2</a:t>
            </a:r>
            <a:r>
              <a:rPr lang="en-US" sz="3000" dirty="0" smtClean="0">
                <a:latin typeface="Placard Condensed" panose="020B0606030402050204" pitchFamily="34" charset="0"/>
              </a:rPr>
              <a:t>015</a:t>
            </a:r>
            <a:endParaRPr lang="en-US" sz="3000" dirty="0">
              <a:latin typeface="Placard Condensed" panose="020B06060304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2806" y="965296"/>
            <a:ext cx="2224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Placard Condensed" panose="020B0606030402050204" pitchFamily="34" charset="0"/>
              </a:rPr>
              <a:t>2015-16</a:t>
            </a:r>
          </a:p>
          <a:p>
            <a:r>
              <a:rPr lang="en-US" sz="4000" dirty="0" smtClean="0">
                <a:latin typeface="Placard Condensed" panose="020B0606030402050204" pitchFamily="34" charset="0"/>
              </a:rPr>
              <a:t>School Year</a:t>
            </a:r>
            <a:endParaRPr lang="en-US" sz="4000" dirty="0">
              <a:latin typeface="Placard Condensed" panose="020B060603040205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 rot="5400000">
            <a:off x="8973740" y="1283585"/>
            <a:ext cx="818563" cy="65956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6200000">
            <a:off x="1292325" y="5560079"/>
            <a:ext cx="818563" cy="65956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2722880"/>
            <a:ext cx="9306560" cy="58928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6312" y="1725679"/>
            <a:ext cx="12205970" cy="2004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25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www.jesus-is.ag</a:t>
            </a:r>
            <a:r>
              <a:rPr lang="en-US" sz="66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540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547" t="8060" r="12887" b="14639"/>
          <a:stretch/>
        </p:blipFill>
        <p:spPr>
          <a:xfrm>
            <a:off x="0" y="0"/>
            <a:ext cx="12408397" cy="70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01255" y="2806262"/>
            <a:ext cx="977462" cy="4414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77150" y="2805933"/>
            <a:ext cx="1734864" cy="44143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9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3382" y="564400"/>
            <a:ext cx="12205970" cy="4747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400"/>
              </a:spcAft>
            </a:pPr>
            <a:r>
              <a:rPr lang="en-US" sz="4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MISSION:  </a:t>
            </a:r>
            <a:r>
              <a:rPr lang="en-US" sz="39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Asking People About Jesus &amp; Making Disciples</a:t>
            </a:r>
          </a:p>
          <a:p>
            <a:pPr marL="1143000" lvl="1" indent="-6858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Wristbands at work &amp; play</a:t>
            </a:r>
          </a:p>
          <a:p>
            <a:pPr marL="1143000" lvl="1" indent="-6858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T-shirts to wear in the community</a:t>
            </a:r>
          </a:p>
          <a:p>
            <a:pPr marL="1143000" lvl="1" indent="-6858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Banner above Route 10 in Chester during October</a:t>
            </a:r>
          </a:p>
          <a:p>
            <a:pPr marL="1143000" lvl="1" indent="-6858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member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one </a:t>
            </a:r>
            <a: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monthly FB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“</a:t>
            </a:r>
            <a: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touch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idea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card Condensed" panose="020B06060304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1" indent="-6858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Website:  </a:t>
            </a:r>
            <a:r>
              <a:rPr lang="en-US" sz="4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www.jesus-is.ag</a:t>
            </a:r>
            <a:endParaRPr lang="en-US" sz="44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card Condensed" panose="020B06060304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381" y="564400"/>
            <a:ext cx="2924567" cy="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8480" y="564400"/>
            <a:ext cx="12205970" cy="501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400"/>
              </a:spcAft>
            </a:pPr>
            <a:r>
              <a:rPr lang="en-US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Sunday Sermons @ Cornerstone</a:t>
            </a:r>
          </a:p>
          <a:p>
            <a:pPr>
              <a:lnSpc>
                <a:spcPct val="107000"/>
              </a:lnSpc>
            </a:pPr>
            <a:r>
              <a:rPr lang="en-US" sz="70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7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Oct: 	Jesus is SAVIOR</a:t>
            </a:r>
          </a:p>
          <a:p>
            <a:pPr>
              <a:lnSpc>
                <a:spcPct val="107000"/>
              </a:lnSpc>
            </a:pPr>
            <a:r>
              <a:rPr lang="en-US" sz="70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7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Nov: 	Jesus is HEALER</a:t>
            </a:r>
          </a:p>
          <a:p>
            <a:pPr>
              <a:lnSpc>
                <a:spcPct val="107000"/>
              </a:lnSpc>
            </a:pPr>
            <a:r>
              <a:rPr lang="en-US" sz="70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7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Dec:	Jesus is </a:t>
            </a:r>
            <a:r>
              <a:rPr lang="en-US" sz="7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7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endParaRPr lang="en-US" sz="7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card Condensed" panose="020B06060304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3280" y="501275"/>
            <a:ext cx="12205970" cy="585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Commission Homes</a:t>
            </a:r>
          </a:p>
          <a:p>
            <a:pPr>
              <a:lnSpc>
                <a:spcPct val="107000"/>
              </a:lnSpc>
            </a:pPr>
            <a:r>
              <a:rPr lang="en-US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7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Wk</a:t>
            </a:r>
            <a:r>
              <a:rPr lang="en-US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Worship</a:t>
            </a:r>
          </a:p>
          <a:p>
            <a:pPr>
              <a:lnSpc>
                <a:spcPct val="107000"/>
              </a:lnSpc>
            </a:pPr>
            <a:r>
              <a:rPr lang="en-US" sz="7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Wk</a:t>
            </a:r>
            <a:r>
              <a:rPr lang="en-US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Encourage</a:t>
            </a:r>
          </a:p>
          <a:p>
            <a:pPr>
              <a:lnSpc>
                <a:spcPct val="107000"/>
              </a:lnSpc>
            </a:pPr>
            <a:r>
              <a:rPr lang="en-US" sz="70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Wk</a:t>
            </a:r>
            <a:r>
              <a:rPr lang="en-US" sz="7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 Witness        “Jesus Is </a:t>
            </a:r>
            <a:r>
              <a:rPr lang="en-US" sz="7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___.”</a:t>
            </a:r>
            <a:endParaRPr lang="en-US" sz="7000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card Condensed" panose="020B06060304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7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Wk</a:t>
            </a:r>
            <a:r>
              <a:rPr lang="en-US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 Intercede</a:t>
            </a:r>
            <a:endParaRPr lang="en-US"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card Condensed" panose="020B06060304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5686719" y="4188480"/>
            <a:ext cx="818563" cy="659566"/>
          </a:xfrm>
          <a:prstGeom prst="downArrow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72053" y="5704764"/>
            <a:ext cx="2546066" cy="655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1841" y="464741"/>
            <a:ext cx="1068832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4300"/>
            <a:r>
              <a:rPr lang="en-US" sz="4500" dirty="0" smtClean="0"/>
              <a:t>When </a:t>
            </a:r>
            <a:r>
              <a:rPr lang="en-US" sz="4500" dirty="0"/>
              <a:t>Jesus came to </a:t>
            </a:r>
            <a:r>
              <a:rPr lang="en-US" sz="4500" i="1" dirty="0"/>
              <a:t>the region of Caesarea Philippi</a:t>
            </a:r>
            <a:r>
              <a:rPr lang="en-US" sz="4500" dirty="0"/>
              <a:t>, he asked </a:t>
            </a:r>
            <a:r>
              <a:rPr lang="en-US" sz="4500" u="sng" dirty="0"/>
              <a:t>his disciples</a:t>
            </a:r>
            <a:r>
              <a:rPr lang="en-US" sz="4500" dirty="0"/>
              <a:t>, </a:t>
            </a:r>
            <a:r>
              <a:rPr lang="en-US" sz="4500" b="1" dirty="0" smtClean="0"/>
              <a:t> “</a:t>
            </a:r>
            <a:r>
              <a:rPr lang="en-US" sz="4500" b="1" dirty="0"/>
              <a:t>Who do people </a:t>
            </a:r>
            <a:r>
              <a:rPr lang="en-US" sz="4500" b="1" dirty="0" smtClean="0"/>
              <a:t>say that I, </a:t>
            </a:r>
            <a:r>
              <a:rPr lang="en-US" sz="4500" b="1" dirty="0"/>
              <a:t>the Son of </a:t>
            </a:r>
            <a:r>
              <a:rPr lang="en-US" sz="4500" b="1" dirty="0" smtClean="0"/>
              <a:t>Man, am?” </a:t>
            </a:r>
            <a:endParaRPr lang="en-US" sz="4500" b="1" dirty="0"/>
          </a:p>
          <a:p>
            <a:pPr indent="114300"/>
            <a:r>
              <a:rPr lang="en-US" sz="4500" baseline="30000" dirty="0"/>
              <a:t>﻿14﻿ </a:t>
            </a:r>
            <a:r>
              <a:rPr lang="en-US" sz="4500" dirty="0"/>
              <a:t>They replied, “Some say John the Baptist; others say Elijah; and still others, Jeremiah or one of the prophets.” </a:t>
            </a:r>
          </a:p>
          <a:p>
            <a:pPr indent="114300"/>
            <a:r>
              <a:rPr lang="en-US" sz="4500" baseline="30000" dirty="0"/>
              <a:t>﻿15﻿ </a:t>
            </a:r>
            <a:r>
              <a:rPr lang="en-US" sz="4500" dirty="0"/>
              <a:t>“But what about you?” he asked. </a:t>
            </a:r>
            <a:endParaRPr lang="en-US" sz="4500" dirty="0" smtClean="0"/>
          </a:p>
          <a:p>
            <a:pPr indent="114300"/>
            <a:r>
              <a:rPr lang="en-US" sz="4500" dirty="0"/>
              <a:t> </a:t>
            </a:r>
            <a:r>
              <a:rPr lang="en-US" sz="4500" dirty="0" smtClean="0"/>
              <a:t>         </a:t>
            </a:r>
            <a:r>
              <a:rPr lang="en-US" sz="4500" b="1" dirty="0" smtClean="0"/>
              <a:t>“</a:t>
            </a:r>
            <a:r>
              <a:rPr lang="en-US" sz="4500" b="1" dirty="0"/>
              <a:t>Who do you say I am?” </a:t>
            </a:r>
            <a:endParaRPr lang="en-US" sz="3000" b="1" dirty="0" smtClean="0"/>
          </a:p>
          <a:p>
            <a:pPr indent="114300"/>
            <a:r>
              <a:rPr lang="en-US" sz="3000" dirty="0" smtClean="0"/>
              <a:t>							</a:t>
            </a:r>
            <a:r>
              <a:rPr lang="en-US" sz="3000" dirty="0" smtClean="0">
                <a:solidFill>
                  <a:srgbClr val="990033"/>
                </a:solidFill>
              </a:rPr>
              <a:t>     [Mt. </a:t>
            </a:r>
            <a:r>
              <a:rPr lang="en-US" sz="3000" dirty="0">
                <a:solidFill>
                  <a:srgbClr val="990033"/>
                </a:solidFill>
              </a:rPr>
              <a:t>16:13-15]</a:t>
            </a:r>
          </a:p>
          <a:p>
            <a:pPr indent="114300"/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9072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94125" y="5841242"/>
            <a:ext cx="2511795" cy="586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4956" y="97245"/>
            <a:ext cx="1099098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4300"/>
            <a:r>
              <a:rPr lang="en-US" sz="4500" baseline="30000" dirty="0"/>
              <a:t>﻿17﻿ </a:t>
            </a:r>
            <a:r>
              <a:rPr lang="en-US" sz="4500" i="1" dirty="0"/>
              <a:t>Jesus </a:t>
            </a:r>
            <a:r>
              <a:rPr lang="en-US" sz="4500" i="1" dirty="0" smtClean="0"/>
              <a:t>replied, “. . .</a:t>
            </a:r>
            <a:r>
              <a:rPr lang="en-US" sz="4500" i="1" baseline="30000" dirty="0"/>
              <a:t>﻿ </a:t>
            </a:r>
            <a:r>
              <a:rPr lang="en-US" sz="4500" i="1" dirty="0" smtClean="0"/>
              <a:t>on </a:t>
            </a:r>
            <a:r>
              <a:rPr lang="en-US" sz="4500" i="1" dirty="0"/>
              <a:t>this rock </a:t>
            </a:r>
            <a:r>
              <a:rPr lang="en-US" sz="4500" i="1" u="sng" dirty="0"/>
              <a:t>I will build my church</a:t>
            </a:r>
            <a:r>
              <a:rPr lang="en-US" sz="4500" i="1" dirty="0"/>
              <a:t>, and the </a:t>
            </a:r>
            <a:r>
              <a:rPr lang="en-US" sz="4500" b="1" i="1" dirty="0"/>
              <a:t>gates of </a:t>
            </a:r>
            <a:r>
              <a:rPr lang="en-US" sz="4500" b="1" i="1" dirty="0" smtClean="0"/>
              <a:t>Hades [or Hell</a:t>
            </a:r>
            <a:r>
              <a:rPr lang="en-US" sz="4500" b="1" i="1" dirty="0"/>
              <a:t>]</a:t>
            </a:r>
            <a:r>
              <a:rPr lang="en-US" sz="4500" i="1" baseline="30000" dirty="0">
                <a:hlinkClick r:id="rId3" action="ppaction://hlinkfile"/>
              </a:rPr>
              <a:t>﻿</a:t>
            </a:r>
            <a:r>
              <a:rPr lang="en-US" sz="4500" i="1" dirty="0"/>
              <a:t> will not overcome it.</a:t>
            </a:r>
            <a:r>
              <a:rPr lang="en-US" sz="4500" i="1" baseline="30000" dirty="0">
                <a:hlinkClick r:id="rId4" action="ppaction://hlinkfile"/>
              </a:rPr>
              <a:t>﻿﻿</a:t>
            </a:r>
            <a:r>
              <a:rPr lang="en-US" sz="4500" dirty="0"/>
              <a:t> </a:t>
            </a:r>
            <a:r>
              <a:rPr lang="en-US" sz="4500" dirty="0" smtClean="0"/>
              <a:t>” </a:t>
            </a:r>
            <a:r>
              <a:rPr lang="en-US" sz="3000" dirty="0" smtClean="0"/>
              <a:t>	</a:t>
            </a:r>
            <a:endParaRPr lang="en-US" sz="4000" dirty="0">
              <a:solidFill>
                <a:srgbClr val="9900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9801"/>
            <a:ext cx="12192000" cy="66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94125" y="5841242"/>
            <a:ext cx="2511795" cy="586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6229" y="501275"/>
            <a:ext cx="10899541" cy="4432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400"/>
              </a:spcAft>
            </a:pPr>
            <a:r>
              <a:rPr lang="en-US" sz="4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Cornerstone’s 2015-16 Great Commission Goals</a:t>
            </a:r>
          </a:p>
          <a:p>
            <a:pPr marL="857250" indent="-85725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7,000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Touches 	</a:t>
            </a:r>
            <a:r>
              <a:rPr lang="en-US" sz="4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[#</a:t>
            </a:r>
            <a:r>
              <a:rPr lang="en-US" sz="44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JesusIs</a:t>
            </a:r>
            <a:r>
              <a:rPr lang="en-US" sz="4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www.jesus-is.ag]</a:t>
            </a:r>
          </a:p>
          <a:p>
            <a:pPr marL="857250" indent="-85725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700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Visitors		[Services Or Conversations]</a:t>
            </a:r>
          </a:p>
          <a:p>
            <a:pPr marL="857250" indent="-85725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170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GC Homes	[On Mission With Jesus]</a:t>
            </a:r>
          </a:p>
          <a:p>
            <a:pPr marL="857250" indent="-85725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New Disciples	[By May 1, 2016]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card Condensed" panose="020B06060304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94125" y="5841242"/>
            <a:ext cx="2511795" cy="586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34720" y="1240966"/>
            <a:ext cx="1032256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4300"/>
            <a:r>
              <a:rPr lang="en-US" baseline="30000" dirty="0"/>
              <a:t>﻿</a:t>
            </a:r>
            <a:r>
              <a:rPr lang="en-US" sz="4500" baseline="30000" dirty="0"/>
              <a:t>16﻿ </a:t>
            </a:r>
            <a:r>
              <a:rPr lang="en-US" sz="4500" dirty="0"/>
              <a:t>Simon Peter answered, </a:t>
            </a:r>
            <a:r>
              <a:rPr lang="en-US" sz="4500" b="1" dirty="0"/>
              <a:t>“You are the </a:t>
            </a:r>
            <a:r>
              <a:rPr lang="en-US" sz="4500" b="1" dirty="0" smtClean="0"/>
              <a:t>Christ, the </a:t>
            </a:r>
            <a:r>
              <a:rPr lang="en-US" sz="4500" b="1" dirty="0"/>
              <a:t>Son of the living God.”</a:t>
            </a:r>
            <a:r>
              <a:rPr lang="en-US" sz="4500" dirty="0"/>
              <a:t> </a:t>
            </a:r>
          </a:p>
          <a:p>
            <a:pPr indent="114300"/>
            <a:r>
              <a:rPr lang="en-US" sz="4500" baseline="30000" dirty="0"/>
              <a:t>﻿17﻿ </a:t>
            </a:r>
            <a:r>
              <a:rPr lang="en-US" sz="4500" dirty="0"/>
              <a:t>Jesus </a:t>
            </a:r>
            <a:r>
              <a:rPr lang="en-US" sz="4500" dirty="0" smtClean="0"/>
              <a:t>replied, “. . .</a:t>
            </a:r>
            <a:r>
              <a:rPr lang="en-US" sz="4500" baseline="30000" dirty="0"/>
              <a:t>﻿ </a:t>
            </a:r>
            <a:r>
              <a:rPr lang="en-US" sz="4500" dirty="0" smtClean="0"/>
              <a:t>on </a:t>
            </a:r>
            <a:r>
              <a:rPr lang="en-US" sz="4500" dirty="0"/>
              <a:t>this rock </a:t>
            </a:r>
            <a:r>
              <a:rPr lang="en-US" sz="4500" u="sng" dirty="0"/>
              <a:t>I will build my church</a:t>
            </a:r>
            <a:r>
              <a:rPr lang="en-US" sz="4500" dirty="0"/>
              <a:t>, and the </a:t>
            </a:r>
            <a:r>
              <a:rPr lang="en-US" sz="4500" b="1" dirty="0"/>
              <a:t>gates of </a:t>
            </a:r>
            <a:r>
              <a:rPr lang="en-US" sz="4500" b="1" dirty="0" smtClean="0"/>
              <a:t>Hades [or Hell</a:t>
            </a:r>
            <a:r>
              <a:rPr lang="en-US" sz="4500" b="1" dirty="0"/>
              <a:t>]</a:t>
            </a:r>
            <a:r>
              <a:rPr lang="en-US" sz="4500" baseline="30000" dirty="0">
                <a:hlinkClick r:id="rId4" action="ppaction://hlinkfile"/>
              </a:rPr>
              <a:t>﻿</a:t>
            </a:r>
            <a:r>
              <a:rPr lang="en-US" sz="4500" dirty="0"/>
              <a:t> will not overcome it.</a:t>
            </a:r>
            <a:r>
              <a:rPr lang="en-US" sz="4500" baseline="30000" dirty="0">
                <a:hlinkClick r:id="rId5" action="ppaction://hlinkfile"/>
              </a:rPr>
              <a:t>﻿﻿</a:t>
            </a:r>
            <a:r>
              <a:rPr lang="en-US" sz="4500" dirty="0"/>
              <a:t> </a:t>
            </a:r>
            <a:r>
              <a:rPr lang="en-US" sz="4500" dirty="0" smtClean="0"/>
              <a:t>” </a:t>
            </a:r>
            <a:r>
              <a:rPr lang="en-US" sz="3000" dirty="0" smtClean="0"/>
              <a:t>													</a:t>
            </a:r>
            <a:r>
              <a:rPr lang="en-US" sz="4000" dirty="0" smtClean="0">
                <a:solidFill>
                  <a:srgbClr val="990033"/>
                </a:solidFill>
              </a:rPr>
              <a:t>[Mt 16:16-18]</a:t>
            </a:r>
            <a:endParaRPr lang="en-US" sz="40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4203" y="862020"/>
            <a:ext cx="11011711" cy="514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000"/>
              </a:spcAft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Jesus’ first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missions question</a:t>
            </a:r>
          </a:p>
          <a:p>
            <a:pPr algn="ctr">
              <a:lnSpc>
                <a:spcPct val="107000"/>
              </a:lnSpc>
              <a:spcAft>
                <a:spcPts val="3000"/>
              </a:spcAft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disciples: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card Condensed" panose="020B06060304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7000" dirty="0"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7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do the people around you</a:t>
            </a:r>
          </a:p>
          <a:p>
            <a:pPr algn="ctr">
              <a:lnSpc>
                <a:spcPct val="107000"/>
              </a:lnSpc>
            </a:pPr>
            <a:r>
              <a:rPr lang="en-US" sz="7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 that I am?</a:t>
            </a:r>
            <a:endParaRPr lang="en-US" sz="7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card Condensed" panose="020B06060304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4204" y="862020"/>
            <a:ext cx="10992256" cy="3852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000"/>
              </a:spcAft>
            </a:pPr>
            <a:r>
              <a:rPr lang="en-US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Point Of Matthew 13:13-16</a:t>
            </a:r>
          </a:p>
          <a:p>
            <a:pPr algn="ctr">
              <a:lnSpc>
                <a:spcPct val="107000"/>
              </a:lnSpc>
            </a:pPr>
            <a:r>
              <a:rPr lang="en-US" sz="6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65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not only WHAT Jesus is asking</a:t>
            </a:r>
          </a:p>
          <a:p>
            <a:pPr algn="ctr">
              <a:lnSpc>
                <a:spcPct val="107000"/>
              </a:lnSpc>
            </a:pPr>
            <a:r>
              <a:rPr lang="en-US" sz="7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WHERE Jesus is asking it!</a:t>
            </a:r>
            <a:endParaRPr lang="en-US" sz="7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card Condensed" panose="020B06060304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1370" y="3535680"/>
            <a:ext cx="2548647" cy="9347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5120" cy="77995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41600" y="1198880"/>
            <a:ext cx="2499360" cy="386080"/>
          </a:xfrm>
          <a:prstGeom prst="rect">
            <a:avLst/>
          </a:prstGeom>
          <a:noFill/>
          <a:ln w="11430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11520" y="266644"/>
            <a:ext cx="6581518" cy="4669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4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Caesarea Philippi</a:t>
            </a:r>
          </a:p>
          <a:p>
            <a:pPr>
              <a:lnSpc>
                <a:spcPct val="107000"/>
              </a:lnSpc>
            </a:pPr>
            <a:endParaRPr lang="en-US" sz="44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card Condensed" panose="020B06060304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3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</a:t>
            </a:r>
            <a:r>
              <a:rPr lang="en-US" sz="3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miles north of </a:t>
            </a:r>
            <a:r>
              <a:rPr lang="en-US" sz="3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 </a:t>
            </a:r>
            <a:r>
              <a:rPr lang="en-US" sz="3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3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Galilee</a:t>
            </a:r>
            <a:endParaRPr lang="en-US" sz="38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card Condensed" panose="020B06060304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3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en-US" sz="38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foot of Mount </a:t>
            </a:r>
            <a:r>
              <a:rPr lang="en-US" sz="3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Hermon</a:t>
            </a:r>
            <a:endParaRPr lang="en-US" sz="38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card Condensed" panose="020B06060304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3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Upper Galilee region</a:t>
            </a:r>
          </a:p>
          <a:p>
            <a:pPr marL="571500" indent="-5715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3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Almost entirely pagan city</a:t>
            </a:r>
          </a:p>
          <a:p>
            <a:pPr marL="571500" indent="-5715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US" sz="3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 of cult worship</a:t>
            </a:r>
            <a:endParaRPr lang="en-US" sz="38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card Condensed" panose="020B06060304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140960" y="1198880"/>
            <a:ext cx="670560" cy="193040"/>
          </a:xfrm>
          <a:prstGeom prst="straightConnector1">
            <a:avLst/>
          </a:prstGeom>
          <a:ln w="76200">
            <a:solidFill>
              <a:srgbClr val="99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88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36" y="-2060742"/>
            <a:ext cx="12720612" cy="90236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4966636" cy="677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“At the time of Jesus the Temple of Pan, </a:t>
            </a:r>
            <a:r>
              <a:rPr lang="en-US" sz="2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stood </a:t>
            </a:r>
            <a:r>
              <a:rPr lang="en-US" sz="2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imposingly over the entrance to the </a:t>
            </a:r>
            <a:r>
              <a:rPr lang="en-US" sz="2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cave, known as </a:t>
            </a:r>
            <a:r>
              <a:rPr lang="en-US" sz="2900" b="1" i="1" dirty="0" smtClean="0">
                <a:solidFill>
                  <a:srgbClr val="9900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‘The Gates Of Hades.’</a:t>
            </a:r>
            <a:r>
              <a:rPr lang="en-US" sz="2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was believed to be the entrance to the underworld and where the gods came out to reek havoc on man. </a:t>
            </a:r>
            <a:r>
              <a:rPr lang="en-US" sz="2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front of the cave was an open altar perched at the brink of the abyss below.  There pagan worshipers would offer </a:t>
            </a:r>
            <a:r>
              <a:rPr lang="en-US" sz="2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sacrifices of all kinds”  (</a:t>
            </a:r>
            <a:r>
              <a:rPr lang="en-US" sz="2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Unfinished, p193)</a:t>
            </a:r>
            <a:endParaRPr lang="en-US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79495" y="1925053"/>
            <a:ext cx="2478505" cy="741947"/>
          </a:xfrm>
          <a:prstGeom prst="straightConnector1">
            <a:avLst/>
          </a:prstGeom>
          <a:ln w="76200">
            <a:solidFill>
              <a:srgbClr val="99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9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2571" y="862020"/>
            <a:ext cx="10953344" cy="360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000"/>
              </a:spcAft>
            </a:pPr>
            <a:r>
              <a:rPr lang="en-US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does Jesus ask the question here?</a:t>
            </a:r>
          </a:p>
          <a:p>
            <a:pPr algn="ctr">
              <a:lnSpc>
                <a:spcPct val="107000"/>
              </a:lnSpc>
            </a:pP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66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card Condensed" panose="020B06060304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that’s where He wants us to ask the same question of others</a:t>
            </a:r>
            <a:endParaRPr lang="en-US" sz="66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card Condensed" panose="020B06060304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2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94125" y="5841242"/>
            <a:ext cx="2511795" cy="586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51840" y="769164"/>
            <a:ext cx="1032256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﻿</a:t>
            </a:r>
            <a:r>
              <a:rPr lang="en-US" sz="4800" b="1" i="1" dirty="0" smtClean="0">
                <a:solidFill>
                  <a:srgbClr val="990033"/>
                </a:solidFill>
              </a:rPr>
              <a:t>“when </a:t>
            </a:r>
            <a:r>
              <a:rPr lang="en-US" sz="4800" b="1" i="1" dirty="0">
                <a:solidFill>
                  <a:srgbClr val="990033"/>
                </a:solidFill>
              </a:rPr>
              <a:t>I am lifted up from the </a:t>
            </a:r>
            <a:r>
              <a:rPr lang="en-US" sz="4800" b="1" i="1" dirty="0" smtClean="0">
                <a:solidFill>
                  <a:srgbClr val="990033"/>
                </a:solidFill>
              </a:rPr>
              <a:t>earth </a:t>
            </a:r>
          </a:p>
          <a:p>
            <a:r>
              <a:rPr lang="en-US" sz="4800" b="1" i="1" dirty="0" smtClean="0"/>
              <a:t>[on The Cross and people stop to see and think about how I gave my life for them] </a:t>
            </a:r>
            <a:r>
              <a:rPr lang="en-US" sz="4800" b="1" i="1" dirty="0" smtClean="0">
                <a:solidFill>
                  <a:srgbClr val="990033"/>
                </a:solidFill>
              </a:rPr>
              <a:t>I will </a:t>
            </a:r>
            <a:r>
              <a:rPr lang="en-US" sz="4800" b="1" i="1" dirty="0">
                <a:solidFill>
                  <a:srgbClr val="990033"/>
                </a:solidFill>
              </a:rPr>
              <a:t>draw all men to myself.”  </a:t>
            </a:r>
            <a:endParaRPr lang="en-US" sz="4800" b="1" i="1" dirty="0" smtClean="0">
              <a:solidFill>
                <a:srgbClr val="990033"/>
              </a:solidFill>
            </a:endParaRPr>
          </a:p>
          <a:p>
            <a:pPr indent="114300"/>
            <a:r>
              <a:rPr lang="en-US" sz="3000" dirty="0" smtClean="0"/>
              <a:t>													</a:t>
            </a:r>
            <a:r>
              <a:rPr lang="en-US" sz="4000" dirty="0" smtClean="0">
                <a:solidFill>
                  <a:srgbClr val="990033"/>
                </a:solidFill>
              </a:rPr>
              <a:t>[John 12:32]</a:t>
            </a:r>
            <a:endParaRPr lang="en-US" sz="40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2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2629</Words>
  <Application>Microsoft Office PowerPoint</Application>
  <PresentationFormat>Widescreen</PresentationFormat>
  <Paragraphs>411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Placard Condensed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VanSlyke</dc:creator>
  <cp:lastModifiedBy>BlueUser</cp:lastModifiedBy>
  <cp:revision>49</cp:revision>
  <dcterms:created xsi:type="dcterms:W3CDTF">2015-08-28T14:03:00Z</dcterms:created>
  <dcterms:modified xsi:type="dcterms:W3CDTF">2015-09-13T12:39:38Z</dcterms:modified>
</cp:coreProperties>
</file>