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9" r:id="rId2"/>
    <p:sldId id="258" r:id="rId3"/>
    <p:sldId id="260" r:id="rId4"/>
    <p:sldId id="281" r:id="rId5"/>
    <p:sldId id="261" r:id="rId6"/>
    <p:sldId id="283" r:id="rId7"/>
    <p:sldId id="284" r:id="rId8"/>
    <p:sldId id="285" r:id="rId9"/>
    <p:sldId id="282" r:id="rId10"/>
    <p:sldId id="287" r:id="rId11"/>
    <p:sldId id="286" r:id="rId12"/>
    <p:sldId id="265" r:id="rId13"/>
    <p:sldId id="288" r:id="rId14"/>
    <p:sldId id="290" r:id="rId15"/>
    <p:sldId id="291" r:id="rId16"/>
    <p:sldId id="292" r:id="rId17"/>
    <p:sldId id="293" r:id="rId18"/>
    <p:sldId id="294" r:id="rId19"/>
    <p:sldId id="295" r:id="rId20"/>
    <p:sldId id="296" r:id="rId21"/>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47" autoAdjust="0"/>
  </p:normalViewPr>
  <p:slideViewPr>
    <p:cSldViewPr snapToGrid="0" snapToObjects="1">
      <p:cViewPr varScale="1">
        <p:scale>
          <a:sx n="38" d="100"/>
          <a:sy n="38" d="100"/>
        </p:scale>
        <p:origin x="62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3D7DC093-51EB-4C6E-8626-709EDF88A4CB}" type="datetimeFigureOut">
              <a:rPr lang="en-US" smtClean="0"/>
              <a:t>5/24/2015</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F510E26E-462D-483B-8867-3D7E0D4E899F}" type="slidenum">
              <a:rPr lang="en-US" smtClean="0"/>
              <a:t>‹#›</a:t>
            </a:fld>
            <a:endParaRPr lang="en-US"/>
          </a:p>
        </p:txBody>
      </p:sp>
    </p:spTree>
    <p:extLst>
      <p:ext uri="{BB962C8B-B14F-4D97-AF65-F5344CB8AC3E}">
        <p14:creationId xmlns:p14="http://schemas.microsoft.com/office/powerpoint/2010/main" val="56984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0E26E-462D-483B-8867-3D7E0D4E899F}" type="slidenum">
              <a:rPr lang="en-US" smtClean="0"/>
              <a:t>1</a:t>
            </a:fld>
            <a:endParaRPr lang="en-US"/>
          </a:p>
        </p:txBody>
      </p:sp>
    </p:spTree>
    <p:extLst>
      <p:ext uri="{BB962C8B-B14F-4D97-AF65-F5344CB8AC3E}">
        <p14:creationId xmlns:p14="http://schemas.microsoft.com/office/powerpoint/2010/main" val="387807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the world knows this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Monday, we celebrate Memorial day – the day we remember the legacy and freedom we have because of the honor and duty of American soldiers who gave their lives for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honor them because their greatest contribution wasn’t who had the higher rank, who had the best PT scores in </a:t>
            </a:r>
            <a:r>
              <a:rPr lang="en-US" sz="1200" kern="1200" dirty="0" err="1" smtClean="0">
                <a:solidFill>
                  <a:schemeClr val="tx1"/>
                </a:solidFill>
                <a:effectLst/>
                <a:latin typeface="+mn-lt"/>
                <a:ea typeface="+mn-ea"/>
                <a:cs typeface="+mn-cs"/>
              </a:rPr>
              <a:t>bootcamp</a:t>
            </a:r>
            <a:r>
              <a:rPr lang="en-US" sz="1200" kern="1200" dirty="0" smtClean="0">
                <a:solidFill>
                  <a:schemeClr val="tx1"/>
                </a:solidFill>
                <a:effectLst/>
                <a:latin typeface="+mn-lt"/>
                <a:ea typeface="+mn-ea"/>
                <a:cs typeface="+mn-cs"/>
              </a:rPr>
              <a:t>, who was the best sharp shooter, who was the richest, had the prettiest wife or drove the nicest car – we honor them because they gave their lives.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that’s the world – the world only sees 3-5% of reality and even it knows the way you die is more important then the way you lived</a:t>
            </a:r>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10</a:t>
            </a:fld>
            <a:endParaRPr lang="en-US"/>
          </a:p>
        </p:txBody>
      </p:sp>
    </p:spTree>
    <p:extLst>
      <p:ext uri="{BB962C8B-B14F-4D97-AF65-F5344CB8AC3E}">
        <p14:creationId xmlns:p14="http://schemas.microsoft.com/office/powerpoint/2010/main" val="305761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has a place for you to die – according to the world: its a place you don’t have to be, a place you don’t have to go, something you don’t have to do – but it’s the place of God’s greatest message and voice through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if you want to finish well in life – if you want to bring Him glory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you have to understand the Kingdom truth Jesus says in John 12:24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10E26E-462D-483B-8867-3D7E0D4E899F}" type="slidenum">
              <a:rPr lang="en-US" smtClean="0"/>
              <a:t>11</a:t>
            </a:fld>
            <a:endParaRPr lang="en-US"/>
          </a:p>
        </p:txBody>
      </p:sp>
    </p:spTree>
    <p:extLst>
      <p:ext uri="{BB962C8B-B14F-4D97-AF65-F5344CB8AC3E}">
        <p14:creationId xmlns:p14="http://schemas.microsoft.com/office/powerpoint/2010/main" val="137457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12</a:t>
            </a:fld>
            <a:endParaRPr lang="en-US"/>
          </a:p>
        </p:txBody>
      </p:sp>
    </p:spTree>
    <p:extLst>
      <p:ext uri="{BB962C8B-B14F-4D97-AF65-F5344CB8AC3E}">
        <p14:creationId xmlns:p14="http://schemas.microsoft.com/office/powerpoint/2010/main" val="298562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want to see Jesus and his miracles and his wisdom</a:t>
            </a:r>
          </a:p>
          <a:p>
            <a:r>
              <a:rPr lang="en-US" dirty="0" smtClean="0"/>
              <a:t>Jesus</a:t>
            </a:r>
            <a:r>
              <a:rPr lang="en-US" baseline="0" dirty="0" smtClean="0"/>
              <a:t> wants them to see the cross</a:t>
            </a:r>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13</a:t>
            </a:fld>
            <a:endParaRPr lang="en-US"/>
          </a:p>
        </p:txBody>
      </p:sp>
    </p:spTree>
    <p:extLst>
      <p:ext uri="{BB962C8B-B14F-4D97-AF65-F5344CB8AC3E}">
        <p14:creationId xmlns:p14="http://schemas.microsoft.com/office/powerpoint/2010/main" val="160930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14</a:t>
            </a:fld>
            <a:endParaRPr lang="en-US"/>
          </a:p>
        </p:txBody>
      </p:sp>
    </p:spTree>
    <p:extLst>
      <p:ext uri="{BB962C8B-B14F-4D97-AF65-F5344CB8AC3E}">
        <p14:creationId xmlns:p14="http://schemas.microsoft.com/office/powerpoint/2010/main" val="824882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get troubled</a:t>
            </a:r>
          </a:p>
          <a:p>
            <a:r>
              <a:rPr lang="en-US" dirty="0" smtClean="0"/>
              <a:t>We cry out in gethsemane</a:t>
            </a:r>
          </a:p>
          <a:p>
            <a:endParaRPr lang="en-US" dirty="0" smtClean="0"/>
          </a:p>
          <a:p>
            <a:r>
              <a:rPr lang="en-US" baseline="30000" dirty="0" smtClean="0">
                <a:effectLst/>
              </a:rPr>
              <a:t>﻿ </a:t>
            </a:r>
            <a:r>
              <a:rPr lang="en-US" dirty="0" smtClean="0">
                <a:effectLst/>
              </a:rPr>
              <a:t>I want to know Christ and the power of his resurrection and the fellowship of sharing in his sufferings, becoming like him in his death, </a:t>
            </a:r>
            <a:r>
              <a:rPr lang="en-US" baseline="30000" dirty="0" smtClean="0">
                <a:effectLst/>
              </a:rPr>
              <a:t>﻿11﻿ </a:t>
            </a:r>
            <a:r>
              <a:rPr lang="en-US" dirty="0" smtClean="0">
                <a:effectLst/>
              </a:rPr>
              <a:t>and so, somehow, to attain to the resurrection from the dead. </a:t>
            </a:r>
          </a:p>
          <a:p>
            <a:r>
              <a:rPr lang="en-US" baseline="30000" dirty="0" smtClean="0">
                <a:effectLst/>
              </a:rPr>
              <a:t>﻿12﻿ </a:t>
            </a:r>
            <a:r>
              <a:rPr lang="en-US" dirty="0" smtClean="0">
                <a:effectLst/>
              </a:rPr>
              <a:t>Not that I have already obtained all this, or have already been made perfect, but I press on to take hold of that for which Christ Jesus took hold of me. </a:t>
            </a:r>
            <a:r>
              <a:rPr lang="en-US" baseline="30000" dirty="0" smtClean="0">
                <a:effectLst/>
              </a:rPr>
              <a:t>﻿13﻿ </a:t>
            </a:r>
            <a:r>
              <a:rPr lang="en-US" dirty="0" smtClean="0">
                <a:effectLst/>
              </a:rPr>
              <a:t>Brothers, I do not consider myself yet to have taken hold of it. But one thing I do: Forgetting what is behind and straining toward what is ahead, </a:t>
            </a:r>
            <a:r>
              <a:rPr lang="en-US" baseline="30000" dirty="0" smtClean="0">
                <a:effectLst/>
              </a:rPr>
              <a:t>﻿14﻿ </a:t>
            </a:r>
            <a:r>
              <a:rPr lang="en-US" dirty="0" smtClean="0">
                <a:effectLst/>
              </a:rPr>
              <a:t>I press on toward the goal to win the prize for which God has called me heavenward in Christ Jesus. </a:t>
            </a:r>
          </a:p>
          <a:p>
            <a:r>
              <a:rPr lang="en-US" baseline="30000" dirty="0" smtClean="0">
                <a:effectLst/>
              </a:rPr>
              <a:t>﻿15﻿ </a:t>
            </a:r>
            <a:r>
              <a:rPr lang="en-US" dirty="0" smtClean="0">
                <a:effectLst/>
              </a:rPr>
              <a:t>All of us who are mature should take such a view of things</a:t>
            </a:r>
          </a:p>
          <a:p>
            <a:endParaRPr lang="en-US" dirty="0" smtClean="0">
              <a:effectLst/>
            </a:endParaRPr>
          </a:p>
          <a:p>
            <a:r>
              <a:rPr lang="en-US" dirty="0" err="1" smtClean="0">
                <a:effectLst/>
              </a:rPr>
              <a:t>Php</a:t>
            </a:r>
            <a:r>
              <a:rPr lang="en-US" dirty="0" smtClean="0">
                <a:effectLst/>
              </a:rPr>
              <a:t> 3:10-15</a:t>
            </a:r>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15</a:t>
            </a:fld>
            <a:endParaRPr lang="en-US"/>
          </a:p>
        </p:txBody>
      </p:sp>
    </p:spTree>
    <p:extLst>
      <p:ext uri="{BB962C8B-B14F-4D97-AF65-F5344CB8AC3E}">
        <p14:creationId xmlns:p14="http://schemas.microsoft.com/office/powerpoint/2010/main" val="295869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months were not easy</a:t>
            </a:r>
          </a:p>
          <a:p>
            <a:r>
              <a:rPr lang="en-US" dirty="0" smtClean="0"/>
              <a:t>Family there every day</a:t>
            </a:r>
          </a:p>
          <a:p>
            <a:r>
              <a:rPr lang="en-US" dirty="0" smtClean="0"/>
              <a:t>Pain and frailty</a:t>
            </a:r>
          </a:p>
          <a:p>
            <a:r>
              <a:rPr lang="en-US" dirty="0" smtClean="0"/>
              <a:t>No one</a:t>
            </a:r>
            <a:r>
              <a:rPr lang="en-US" baseline="0" dirty="0" smtClean="0"/>
              <a:t> prayed for him without being prayed for</a:t>
            </a:r>
          </a:p>
          <a:p>
            <a:endParaRPr lang="en-US" baseline="0" dirty="0" smtClean="0"/>
          </a:p>
          <a:p>
            <a:r>
              <a:rPr lang="en-US" baseline="0" dirty="0" smtClean="0"/>
              <a:t>No one knew him without knowing the word</a:t>
            </a:r>
          </a:p>
          <a:p>
            <a:r>
              <a:rPr lang="en-US" baseline="0" dirty="0" smtClean="0"/>
              <a:t>(project – harvest still)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16</a:t>
            </a:fld>
            <a:endParaRPr lang="en-US"/>
          </a:p>
        </p:txBody>
      </p:sp>
    </p:spTree>
    <p:extLst>
      <p:ext uri="{BB962C8B-B14F-4D97-AF65-F5344CB8AC3E}">
        <p14:creationId xmlns:p14="http://schemas.microsoft.com/office/powerpoint/2010/main" val="12621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17</a:t>
            </a:fld>
            <a:endParaRPr lang="en-US"/>
          </a:p>
        </p:txBody>
      </p:sp>
    </p:spTree>
    <p:extLst>
      <p:ext uri="{BB962C8B-B14F-4D97-AF65-F5344CB8AC3E}">
        <p14:creationId xmlns:p14="http://schemas.microsoft.com/office/powerpoint/2010/main" val="3948536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18</a:t>
            </a:fld>
            <a:endParaRPr lang="en-US"/>
          </a:p>
        </p:txBody>
      </p:sp>
    </p:spTree>
    <p:extLst>
      <p:ext uri="{BB962C8B-B14F-4D97-AF65-F5344CB8AC3E}">
        <p14:creationId xmlns:p14="http://schemas.microsoft.com/office/powerpoint/2010/main" val="2428863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Grace is in this word</a:t>
            </a:r>
          </a:p>
          <a:p>
            <a:endParaRPr lang="en-US" baseline="0" dirty="0" smtClean="0"/>
          </a:p>
          <a:p>
            <a:r>
              <a:rPr lang="en-US" baseline="0" dirty="0" smtClean="0"/>
              <a:t>Don’t be </a:t>
            </a:r>
            <a:r>
              <a:rPr lang="en-US" baseline="0" dirty="0" err="1" smtClean="0"/>
              <a:t>wreckless</a:t>
            </a:r>
            <a:r>
              <a:rPr lang="en-US" baseline="0" dirty="0" smtClean="0"/>
              <a:t> . . Quit job, </a:t>
            </a:r>
          </a:p>
          <a:p>
            <a:r>
              <a:rPr lang="en-US" baseline="0" dirty="0" smtClean="0"/>
              <a:t>Don’t be fearless . . . No such thing unless your blind / holy spirit comes upon you</a:t>
            </a:r>
          </a:p>
          <a:p>
            <a:endParaRPr lang="en-US" baseline="0" dirty="0" smtClean="0"/>
          </a:p>
          <a:p>
            <a:r>
              <a:rPr lang="en-US" baseline="0" dirty="0" smtClean="0"/>
              <a:t>BE COURAGEOUS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19</a:t>
            </a:fld>
            <a:endParaRPr lang="en-US"/>
          </a:p>
        </p:txBody>
      </p:sp>
    </p:spTree>
    <p:extLst>
      <p:ext uri="{BB962C8B-B14F-4D97-AF65-F5344CB8AC3E}">
        <p14:creationId xmlns:p14="http://schemas.microsoft.com/office/powerpoint/2010/main" val="147637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510E26E-462D-483B-8867-3D7E0D4E899F}" type="slidenum">
              <a:rPr lang="en-US" smtClean="0"/>
              <a:t>2</a:t>
            </a:fld>
            <a:endParaRPr lang="en-US"/>
          </a:p>
        </p:txBody>
      </p:sp>
    </p:spTree>
    <p:extLst>
      <p:ext uri="{BB962C8B-B14F-4D97-AF65-F5344CB8AC3E}">
        <p14:creationId xmlns:p14="http://schemas.microsoft.com/office/powerpoint/2010/main" val="409531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Grace is in this word</a:t>
            </a:r>
          </a:p>
          <a:p>
            <a:endParaRPr lang="en-US" baseline="0" dirty="0" smtClean="0"/>
          </a:p>
          <a:p>
            <a:r>
              <a:rPr lang="en-US" baseline="0" dirty="0" smtClean="0"/>
              <a:t>Don’t be </a:t>
            </a:r>
            <a:r>
              <a:rPr lang="en-US" baseline="0" dirty="0" err="1" smtClean="0"/>
              <a:t>wreckless</a:t>
            </a:r>
            <a:r>
              <a:rPr lang="en-US" baseline="0" dirty="0" smtClean="0"/>
              <a:t> . . Quit job, </a:t>
            </a:r>
          </a:p>
          <a:p>
            <a:r>
              <a:rPr lang="en-US" baseline="0" dirty="0" smtClean="0"/>
              <a:t>Don’t be fearless . . . No such thing unless your blind / holy spirit comes upon you</a:t>
            </a:r>
          </a:p>
          <a:p>
            <a:endParaRPr lang="en-US" baseline="0" dirty="0" smtClean="0"/>
          </a:p>
          <a:p>
            <a:r>
              <a:rPr lang="en-US" baseline="0" dirty="0" smtClean="0"/>
              <a:t>BE COURAGEOUS</a:t>
            </a:r>
          </a:p>
          <a:p>
            <a:endParaRPr lang="en-US" baseline="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20</a:t>
            </a:fld>
            <a:endParaRPr lang="en-US"/>
          </a:p>
        </p:txBody>
      </p:sp>
    </p:spTree>
    <p:extLst>
      <p:ext uri="{BB962C8B-B14F-4D97-AF65-F5344CB8AC3E}">
        <p14:creationId xmlns:p14="http://schemas.microsoft.com/office/powerpoint/2010/main" val="206659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places in the Gospels, where God audibly speaks from Heaven for all the world to hear: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Is Jesus’ Water Baptism (Matt. 3:17)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Is Jesus’ Transfiguration (Matt 17:5)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 third is here: John 12:28</a:t>
            </a:r>
          </a:p>
          <a:p>
            <a:r>
              <a:rPr lang="en-US" sz="1200" kern="1200" dirty="0" smtClean="0">
                <a:solidFill>
                  <a:schemeClr val="tx1"/>
                </a:solidFill>
                <a:effectLst/>
                <a:latin typeface="+mn-lt"/>
                <a:ea typeface="+mn-ea"/>
                <a:cs typeface="+mn-cs"/>
              </a:rPr>
              <a:t>3. Jesus’ Passion Week / Hour Of His Glorification – when He dies</a:t>
            </a:r>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3</a:t>
            </a:fld>
            <a:endParaRPr lang="en-US"/>
          </a:p>
        </p:txBody>
      </p:sp>
    </p:spTree>
    <p:extLst>
      <p:ext uri="{BB962C8B-B14F-4D97-AF65-F5344CB8AC3E}">
        <p14:creationId xmlns:p14="http://schemas.microsoft.com/office/powerpoint/2010/main" val="10121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times in your life when God will use you in the greatest way to shout His voice to the world: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10E26E-462D-483B-8867-3D7E0D4E899F}" type="slidenum">
              <a:rPr lang="en-US" smtClean="0"/>
              <a:t>4</a:t>
            </a:fld>
            <a:endParaRPr lang="en-US"/>
          </a:p>
        </p:txBody>
      </p:sp>
    </p:spTree>
    <p:extLst>
      <p:ext uri="{BB962C8B-B14F-4D97-AF65-F5344CB8AC3E}">
        <p14:creationId xmlns:p14="http://schemas.microsoft.com/office/powerpoint/2010/main" val="246985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When you truly repent of your sin and are baptized</a:t>
            </a:r>
          </a:p>
          <a:p>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who can forget the water baptisms of this past Anniversary Sunday (pic)</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not a water baptism out of tradition but out of radical repentance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sister church in Ethiopia – to be water baptized out of </a:t>
            </a:r>
            <a:r>
              <a:rPr lang="en-US" sz="1200" kern="1200" dirty="0" err="1" smtClean="0">
                <a:solidFill>
                  <a:schemeClr val="tx1"/>
                </a:solidFill>
                <a:effectLst/>
                <a:latin typeface="+mn-lt"/>
                <a:ea typeface="+mn-ea"/>
                <a:cs typeface="+mn-cs"/>
              </a:rPr>
              <a:t>muslim</a:t>
            </a:r>
            <a:r>
              <a:rPr lang="en-US" sz="1200" kern="1200" dirty="0" smtClean="0">
                <a:solidFill>
                  <a:schemeClr val="tx1"/>
                </a:solidFill>
                <a:effectLst/>
                <a:latin typeface="+mn-lt"/>
                <a:ea typeface="+mn-ea"/>
                <a:cs typeface="+mn-cs"/>
              </a:rPr>
              <a:t> faith is to be dead to them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 that moment – whether the world understands the voice or not – the world shakes with His voice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have you not been baptized but are in love with </a:t>
            </a:r>
            <a:r>
              <a:rPr lang="en-US" sz="1200" kern="1200" dirty="0" err="1" smtClean="0">
                <a:solidFill>
                  <a:schemeClr val="tx1"/>
                </a:solidFill>
                <a:effectLst/>
                <a:latin typeface="+mn-lt"/>
                <a:ea typeface="+mn-ea"/>
                <a:cs typeface="+mn-cs"/>
              </a:rPr>
              <a:t>jesus</a:t>
            </a:r>
            <a:r>
              <a:rPr lang="en-US" sz="1200" kern="1200" dirty="0" smtClean="0">
                <a:solidFill>
                  <a:schemeClr val="tx1"/>
                </a:solidFill>
                <a:effectLst/>
                <a:latin typeface="+mn-lt"/>
                <a:ea typeface="+mn-ea"/>
                <a:cs typeface="+mn-cs"/>
              </a:rPr>
              <a:t> and want God to shout to the world through you to all your friends, family and coworkers? – June 7</a:t>
            </a:r>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5</a:t>
            </a:fld>
            <a:endParaRPr lang="en-US"/>
          </a:p>
        </p:txBody>
      </p:sp>
    </p:spTree>
    <p:extLst>
      <p:ext uri="{BB962C8B-B14F-4D97-AF65-F5344CB8AC3E}">
        <p14:creationId xmlns:p14="http://schemas.microsoft.com/office/powerpoint/2010/main" val="21846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err="1" smtClean="0">
                <a:solidFill>
                  <a:schemeClr val="tx1"/>
                </a:solidFill>
                <a:effectLst/>
                <a:latin typeface="+mn-lt"/>
                <a:ea typeface="+mn-ea"/>
                <a:cs typeface="+mn-cs"/>
              </a:rPr>
              <a:t>jesus</a:t>
            </a:r>
            <a:r>
              <a:rPr lang="en-US" sz="1200" kern="1200" dirty="0" smtClean="0">
                <a:solidFill>
                  <a:schemeClr val="tx1"/>
                </a:solidFill>
                <a:effectLst/>
                <a:latin typeface="+mn-lt"/>
                <a:ea typeface="+mn-ea"/>
                <a:cs typeface="+mn-cs"/>
              </a:rPr>
              <a:t> was transfigured but we are transformed</a:t>
            </a:r>
          </a:p>
          <a:p>
            <a:pPr marL="171450" indent="-171450">
              <a:buFontTx/>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when your character (not just your behavior) is radically transformed – God shouts to the world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this past Sunday afternoon – I did the wedding of Jessica &amp; Daniel / </a:t>
            </a:r>
            <a:r>
              <a:rPr lang="en-US" sz="1200" kern="1200" dirty="0" err="1" smtClean="0">
                <a:solidFill>
                  <a:schemeClr val="tx1"/>
                </a:solidFill>
                <a:effectLst/>
                <a:latin typeface="+mn-lt"/>
                <a:ea typeface="+mn-ea"/>
                <a:cs typeface="+mn-cs"/>
              </a:rPr>
              <a:t>footwashing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Jessica &amp; Daniel’s friends from AA, family – seen what they been through &amp; who they’ve been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God was shouting – one guy who obviously a “Greek” person from outside church culture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“That was ________</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awesome!</a:t>
            </a:r>
          </a:p>
          <a:p>
            <a:r>
              <a:rPr lang="en-US" sz="1200" kern="1200" dirty="0" smtClean="0">
                <a:solidFill>
                  <a:schemeClr val="tx1"/>
                </a:solidFill>
                <a:effectLst/>
                <a:latin typeface="+mn-lt"/>
                <a:ea typeface="+mn-ea"/>
                <a:cs typeface="+mn-cs"/>
              </a:rPr>
              <a:t>- When the world sees your transformation </a:t>
            </a:r>
          </a:p>
          <a:p>
            <a:r>
              <a:rPr lang="en-US" sz="1200" kern="1200" dirty="0" smtClean="0">
                <a:solidFill>
                  <a:schemeClr val="tx1"/>
                </a:solidFill>
                <a:effectLst/>
                <a:latin typeface="+mn-lt"/>
                <a:ea typeface="+mn-ea"/>
                <a:cs typeface="+mn-cs"/>
              </a:rPr>
              <a:t>– when you grow up in grace and become mature</a:t>
            </a:r>
          </a:p>
          <a:p>
            <a:r>
              <a:rPr lang="en-US" sz="1200" kern="1200" dirty="0" smtClean="0">
                <a:solidFill>
                  <a:schemeClr val="tx1"/>
                </a:solidFill>
                <a:effectLst/>
                <a:latin typeface="+mn-lt"/>
                <a:ea typeface="+mn-ea"/>
                <a:cs typeface="+mn-cs"/>
              </a:rPr>
              <a:t>- growing up into the full measure of Christ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God shouts to the world – I AM GLORIFIED / THIS IS WHO I AM –SEE ME IN THIS DARK WORLD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there is a third place . . . God shouts to the world who He is</a:t>
            </a:r>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6</a:t>
            </a:fld>
            <a:endParaRPr lang="en-US"/>
          </a:p>
        </p:txBody>
      </p:sp>
    </p:spTree>
    <p:extLst>
      <p:ext uri="{BB962C8B-B14F-4D97-AF65-F5344CB8AC3E}">
        <p14:creationId xmlns:p14="http://schemas.microsoft.com/office/powerpoint/2010/main" val="108373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the time approached for him to be taken up to heaven, Jesus resolutely set out for Jerusalem.  (</a:t>
            </a:r>
            <a:r>
              <a:rPr lang="en-US" sz="1200" dirty="0" err="1" smtClean="0"/>
              <a:t>Lk</a:t>
            </a:r>
            <a:r>
              <a:rPr lang="en-US" sz="1200" dirty="0" smtClean="0"/>
              <a:t> 9:51)</a:t>
            </a:r>
          </a:p>
          <a:p>
            <a:endParaRPr lang="en-US" sz="1200" dirty="0" smtClean="0"/>
          </a:p>
          <a:p>
            <a:r>
              <a:rPr lang="en-US" sz="1200" dirty="0" smtClean="0"/>
              <a:t>For even the Son of Man did not come to be served, but to serve, and to give his life as a ransom for many.” (Mk 10:45)</a:t>
            </a:r>
          </a:p>
          <a:p>
            <a:endParaRPr lang="en-US" sz="1200" dirty="0" smtClean="0"/>
          </a:p>
          <a:p>
            <a:r>
              <a:rPr lang="en-US" sz="1200" dirty="0" smtClean="0"/>
              <a:t>﻿“We are going up to Jerusalem, and the Son of Man will be betrayed . . . and crucified. On the third day he will be raised to life!”  (Mt 20:17-9)</a:t>
            </a:r>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7</a:t>
            </a:fld>
            <a:endParaRPr lang="en-US"/>
          </a:p>
        </p:txBody>
      </p:sp>
    </p:spTree>
    <p:extLst>
      <p:ext uri="{BB962C8B-B14F-4D97-AF65-F5344CB8AC3E}">
        <p14:creationId xmlns:p14="http://schemas.microsoft.com/office/powerpoint/2010/main" val="59499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knew what His finish</a:t>
            </a:r>
            <a:r>
              <a:rPr lang="en-US" baseline="0" dirty="0" smtClean="0"/>
              <a:t> was on this earth</a:t>
            </a:r>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8</a:t>
            </a:fld>
            <a:endParaRPr lang="en-US"/>
          </a:p>
        </p:txBody>
      </p:sp>
    </p:spTree>
    <p:extLst>
      <p:ext uri="{BB962C8B-B14F-4D97-AF65-F5344CB8AC3E}">
        <p14:creationId xmlns:p14="http://schemas.microsoft.com/office/powerpoint/2010/main" val="13417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of Heaven shouts at earth – when you give your life for His purpose.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resolve and purpose in your heart – to live and die for why He made you</a:t>
            </a:r>
          </a:p>
          <a:p>
            <a:r>
              <a:rPr lang="en-US" sz="1200" kern="1200" dirty="0" smtClean="0">
                <a:solidFill>
                  <a:schemeClr val="tx1"/>
                </a:solidFill>
                <a:effectLst/>
                <a:latin typeface="+mn-lt"/>
                <a:ea typeface="+mn-ea"/>
                <a:cs typeface="+mn-cs"/>
              </a:rPr>
              <a:t>Jesus knew that his greatest work on earth would be how he died for God</a:t>
            </a:r>
          </a:p>
          <a:p>
            <a:r>
              <a:rPr lang="en-US" sz="1200" kern="1200" dirty="0" smtClean="0">
                <a:solidFill>
                  <a:schemeClr val="tx1"/>
                </a:solidFill>
                <a:effectLst/>
                <a:latin typeface="+mn-lt"/>
                <a:ea typeface="+mn-ea"/>
                <a:cs typeface="+mn-cs"/>
              </a:rPr>
              <a:t>And believe it or not – that’s true of you and 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God gets the most glory in the way you give your life!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It’s the purpose of your life. The place you give your life where you don’t have to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place where you sacrifice it all for His name and for His glory!</a:t>
            </a:r>
          </a:p>
          <a:p>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 call it “The Big Give”</a:t>
            </a:r>
          </a:p>
          <a:p>
            <a:pPr marL="171450" indent="-171450">
              <a:buFontTx/>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Everyone has “The Big Give”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the place god plans to get more glory from your life in the way you die than anything you ever did while you were living.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Contrary to this world that says the end of life is where you stop working and stop giving  . . .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model of Jesus says – the end of life is where you give the most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its not about work or striving – its about laying down your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has a place for you to die – according to the world: its a place you don’t have to be, a place you don’t have to go, something you don’t have to do – but it’s the place of God’s greatest message and voice through you.</a:t>
            </a:r>
          </a:p>
          <a:p>
            <a:pPr marL="171450" indent="-171450">
              <a:buFontTx/>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10E26E-462D-483B-8867-3D7E0D4E899F}" type="slidenum">
              <a:rPr lang="en-US" smtClean="0"/>
              <a:t>9</a:t>
            </a:fld>
            <a:endParaRPr lang="en-US"/>
          </a:p>
        </p:txBody>
      </p:sp>
    </p:spTree>
    <p:extLst>
      <p:ext uri="{BB962C8B-B14F-4D97-AF65-F5344CB8AC3E}">
        <p14:creationId xmlns:p14="http://schemas.microsoft.com/office/powerpoint/2010/main" val="218003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C273E-13CA-DA45-9354-A2142F054F6D}" type="datetimeFigureOut">
              <a:rPr lang="en-US" smtClean="0"/>
              <a:t>5/24/2015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42994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273E-13CA-DA45-9354-A2142F054F6D}" type="datetimeFigureOut">
              <a:rPr lang="en-US" smtClean="0"/>
              <a:t>5/24/2015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119750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273E-13CA-DA45-9354-A2142F054F6D}" type="datetimeFigureOut">
              <a:rPr lang="en-US" smtClean="0"/>
              <a:t>5/24/2015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274491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273E-13CA-DA45-9354-A2142F054F6D}" type="datetimeFigureOut">
              <a:rPr lang="en-US" smtClean="0"/>
              <a:t>5/24/2015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199450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C273E-13CA-DA45-9354-A2142F054F6D}" type="datetimeFigureOut">
              <a:rPr lang="en-US" smtClean="0"/>
              <a:t>5/24/2015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418079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C273E-13CA-DA45-9354-A2142F054F6D}" type="datetimeFigureOut">
              <a:rPr lang="en-US" smtClean="0"/>
              <a:t>5/24/2015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348453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C273E-13CA-DA45-9354-A2142F054F6D}" type="datetimeFigureOut">
              <a:rPr lang="en-US" smtClean="0"/>
              <a:t>5/24/2015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23064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C273E-13CA-DA45-9354-A2142F054F6D}" type="datetimeFigureOut">
              <a:rPr lang="en-US" smtClean="0"/>
              <a:t>5/24/2015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409474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C273E-13CA-DA45-9354-A2142F054F6D}" type="datetimeFigureOut">
              <a:rPr lang="en-US" smtClean="0"/>
              <a:t>5/24/2015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15779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C273E-13CA-DA45-9354-A2142F054F6D}" type="datetimeFigureOut">
              <a:rPr lang="en-US" smtClean="0"/>
              <a:t>5/24/2015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408809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C273E-13CA-DA45-9354-A2142F054F6D}" type="datetimeFigureOut">
              <a:rPr lang="en-US" smtClean="0"/>
              <a:t>5/24/2015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E85C4-17A3-7049-842E-F17A121628D4}" type="slidenum">
              <a:rPr lang="en-US" smtClean="0"/>
              <a:t>‹#›</a:t>
            </a:fld>
            <a:endParaRPr lang="en-US"/>
          </a:p>
        </p:txBody>
      </p:sp>
    </p:spTree>
    <p:extLst>
      <p:ext uri="{BB962C8B-B14F-4D97-AF65-F5344CB8AC3E}">
        <p14:creationId xmlns:p14="http://schemas.microsoft.com/office/powerpoint/2010/main" val="380374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C273E-13CA-DA45-9354-A2142F054F6D}" type="datetimeFigureOut">
              <a:rPr lang="en-US" smtClean="0"/>
              <a:t>5/24/2015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E85C4-17A3-7049-842E-F17A121628D4}" type="slidenum">
              <a:rPr lang="en-US" smtClean="0"/>
              <a:t>‹#›</a:t>
            </a:fld>
            <a:endParaRPr lang="en-US"/>
          </a:p>
        </p:txBody>
      </p:sp>
    </p:spTree>
    <p:extLst>
      <p:ext uri="{BB962C8B-B14F-4D97-AF65-F5344CB8AC3E}">
        <p14:creationId xmlns:p14="http://schemas.microsoft.com/office/powerpoint/2010/main" val="152291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5814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0384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93700" y="1008924"/>
            <a:ext cx="8356599" cy="1692771"/>
          </a:xfrm>
          <a:prstGeom prst="rect">
            <a:avLst/>
          </a:prstGeom>
          <a:noFill/>
        </p:spPr>
        <p:txBody>
          <a:bodyPr wrap="square" rtlCol="0">
            <a:spAutoFit/>
          </a:bodyPr>
          <a:lstStyle/>
          <a:p>
            <a:pPr algn="ctr"/>
            <a:r>
              <a:rPr lang="en-US" sz="4300" b="1" dirty="0" smtClean="0"/>
              <a:t>God Plans To Use The Way We Die</a:t>
            </a:r>
          </a:p>
          <a:p>
            <a:pPr algn="ctr"/>
            <a:r>
              <a:rPr lang="en-US" sz="4300" b="1" dirty="0" smtClean="0"/>
              <a:t>As Our Greatest Way To Glorify Him</a:t>
            </a:r>
          </a:p>
          <a:p>
            <a:endParaRPr lang="en-US" dirty="0"/>
          </a:p>
        </p:txBody>
      </p:sp>
      <p:sp>
        <p:nvSpPr>
          <p:cNvPr id="5" name="Rectangle 4"/>
          <p:cNvSpPr/>
          <p:nvPr/>
        </p:nvSpPr>
        <p:spPr>
          <a:xfrm>
            <a:off x="789911" y="2773781"/>
            <a:ext cx="7604835" cy="3046988"/>
          </a:xfrm>
          <a:prstGeom prst="rect">
            <a:avLst/>
          </a:prstGeom>
        </p:spPr>
        <p:txBody>
          <a:bodyPr wrap="square">
            <a:spAutoFit/>
          </a:bodyPr>
          <a:lstStyle/>
          <a:p>
            <a:r>
              <a:rPr lang="en-US" sz="3200" i="1" baseline="30000" dirty="0"/>
              <a:t>﻿ </a:t>
            </a:r>
            <a:r>
              <a:rPr lang="en-US" sz="3200" b="1" i="1" dirty="0"/>
              <a:t>I tell you the truth, unless a kernel of wheat falls to the ground and dies, it remains only a single seed. But if it dies, it produces many seeds.</a:t>
            </a:r>
            <a:r>
              <a:rPr lang="en-US" sz="3200" baseline="30000" dirty="0"/>
              <a:t>﻿25﻿</a:t>
            </a:r>
            <a:r>
              <a:rPr lang="en-US" sz="3200" dirty="0"/>
              <a:t> The man who loves his life will lose it, while the man who </a:t>
            </a:r>
            <a:r>
              <a:rPr lang="en-US" sz="3200" b="1" i="1" dirty="0"/>
              <a:t>hates his life in this world</a:t>
            </a:r>
            <a:r>
              <a:rPr lang="en-US" sz="3200" dirty="0"/>
              <a:t> will keep it for eternal life.</a:t>
            </a:r>
          </a:p>
        </p:txBody>
      </p:sp>
    </p:spTree>
    <p:extLst>
      <p:ext uri="{BB962C8B-B14F-4D97-AF65-F5344CB8AC3E}">
        <p14:creationId xmlns:p14="http://schemas.microsoft.com/office/powerpoint/2010/main" val="33660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6689" y="1181854"/>
            <a:ext cx="7778058" cy="1908215"/>
          </a:xfrm>
          <a:prstGeom prst="rect">
            <a:avLst/>
          </a:prstGeom>
          <a:noFill/>
        </p:spPr>
        <p:txBody>
          <a:bodyPr wrap="square" rtlCol="0">
            <a:spAutoFit/>
          </a:bodyPr>
          <a:lstStyle/>
          <a:p>
            <a:pPr algn="ctr"/>
            <a:r>
              <a:rPr lang="en-US" sz="5000" b="1" dirty="0" smtClean="0"/>
              <a:t>The Greatest Grace . . .</a:t>
            </a:r>
          </a:p>
          <a:p>
            <a:pPr algn="ctr"/>
            <a:r>
              <a:rPr lang="en-US" sz="5000" b="1" dirty="0" smtClean="0"/>
              <a:t>(outside salvation itself)</a:t>
            </a:r>
            <a:endParaRPr lang="en-US" sz="5000" b="1" dirty="0"/>
          </a:p>
          <a:p>
            <a:endParaRPr lang="en-US" dirty="0"/>
          </a:p>
        </p:txBody>
      </p:sp>
      <p:sp>
        <p:nvSpPr>
          <p:cNvPr id="5" name="Rectangle 4"/>
          <p:cNvSpPr/>
          <p:nvPr/>
        </p:nvSpPr>
        <p:spPr>
          <a:xfrm>
            <a:off x="616689" y="3013194"/>
            <a:ext cx="7778058" cy="3046988"/>
          </a:xfrm>
          <a:prstGeom prst="rect">
            <a:avLst/>
          </a:prstGeom>
        </p:spPr>
        <p:txBody>
          <a:bodyPr wrap="square">
            <a:spAutoFit/>
          </a:bodyPr>
          <a:lstStyle/>
          <a:p>
            <a:pPr algn="ctr"/>
            <a:r>
              <a:rPr lang="en-US" sz="4800" dirty="0" smtClean="0"/>
              <a:t>Is that no matter how we liv</a:t>
            </a:r>
            <a:r>
              <a:rPr lang="en-US" sz="4800" u="sng" dirty="0" smtClean="0"/>
              <a:t>ed</a:t>
            </a:r>
            <a:r>
              <a:rPr lang="en-US" sz="4800" dirty="0" smtClean="0"/>
              <a:t> </a:t>
            </a:r>
            <a:r>
              <a:rPr lang="en-US" sz="4800" dirty="0" smtClean="0"/>
              <a:t>(in the past) to </a:t>
            </a:r>
            <a:r>
              <a:rPr lang="en-US" sz="4800" dirty="0" smtClean="0"/>
              <a:t>hurt </a:t>
            </a:r>
            <a:r>
              <a:rPr lang="en-US" sz="4800" dirty="0" smtClean="0"/>
              <a:t>or take</a:t>
            </a:r>
            <a:r>
              <a:rPr lang="en-US" sz="4800" dirty="0" smtClean="0"/>
              <a:t>,</a:t>
            </a:r>
          </a:p>
          <a:p>
            <a:pPr algn="ctr"/>
            <a:r>
              <a:rPr lang="en-US" sz="4800" dirty="0"/>
              <a:t>t</a:t>
            </a:r>
            <a:r>
              <a:rPr lang="en-US" sz="4800" dirty="0" smtClean="0"/>
              <a:t>here </a:t>
            </a:r>
            <a:r>
              <a:rPr lang="en-US" sz="4800" dirty="0" smtClean="0"/>
              <a:t>is grace to give and use our final days to </a:t>
            </a:r>
            <a:r>
              <a:rPr lang="en-US" sz="4800" dirty="0" smtClean="0"/>
              <a:t>heal &amp; glorify</a:t>
            </a:r>
            <a:endParaRPr lang="en-US" sz="4800" dirty="0" smtClean="0"/>
          </a:p>
        </p:txBody>
      </p:sp>
    </p:spTree>
    <p:extLst>
      <p:ext uri="{BB962C8B-B14F-4D97-AF65-F5344CB8AC3E}">
        <p14:creationId xmlns:p14="http://schemas.microsoft.com/office/powerpoint/2010/main" val="2423831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6689" y="1397675"/>
            <a:ext cx="7778058" cy="1908215"/>
          </a:xfrm>
          <a:prstGeom prst="rect">
            <a:avLst/>
          </a:prstGeom>
          <a:noFill/>
        </p:spPr>
        <p:txBody>
          <a:bodyPr wrap="square" rtlCol="0">
            <a:spAutoFit/>
          </a:bodyPr>
          <a:lstStyle/>
          <a:p>
            <a:pPr algn="ctr"/>
            <a:r>
              <a:rPr lang="en-US" sz="5000" b="1" dirty="0"/>
              <a:t>Finishing well doesn’t mean . . . We are seen well</a:t>
            </a:r>
          </a:p>
          <a:p>
            <a:pPr algn="ctr"/>
            <a:endParaRPr lang="en-US" dirty="0"/>
          </a:p>
        </p:txBody>
      </p:sp>
      <p:sp>
        <p:nvSpPr>
          <p:cNvPr id="3" name="Rectangle 2"/>
          <p:cNvSpPr/>
          <p:nvPr/>
        </p:nvSpPr>
        <p:spPr>
          <a:xfrm>
            <a:off x="1524000" y="4197241"/>
            <a:ext cx="6629400" cy="1138773"/>
          </a:xfrm>
          <a:prstGeom prst="rect">
            <a:avLst/>
          </a:prstGeom>
        </p:spPr>
        <p:txBody>
          <a:bodyPr wrap="square">
            <a:spAutoFit/>
          </a:bodyPr>
          <a:lstStyle/>
          <a:p>
            <a:r>
              <a:rPr lang="en-US" sz="3400" dirty="0">
                <a:latin typeface="Calibri" panose="020F0502020204030204" pitchFamily="34" charset="0"/>
                <a:ea typeface="Calibri" panose="020F0502020204030204" pitchFamily="34" charset="0"/>
                <a:cs typeface="Times New Roman" panose="02020603050405020304" pitchFamily="18" charset="0"/>
              </a:rPr>
              <a:t>But I, when I am lifted up from the earth, </a:t>
            </a:r>
            <a:r>
              <a:rPr lang="en-US" sz="3400" u="dbl" dirty="0">
                <a:latin typeface="Calibri" panose="020F0502020204030204" pitchFamily="34" charset="0"/>
                <a:ea typeface="Calibri" panose="020F0502020204030204" pitchFamily="34" charset="0"/>
                <a:cs typeface="Times New Roman" panose="02020603050405020304" pitchFamily="18" charset="0"/>
              </a:rPr>
              <a:t>will draw all men to myself</a:t>
            </a:r>
            <a:r>
              <a:rPr lang="en-US" sz="3400" dirty="0">
                <a:latin typeface="Calibri" panose="020F0502020204030204" pitchFamily="34" charset="0"/>
                <a:ea typeface="Calibri" panose="020F0502020204030204" pitchFamily="34" charset="0"/>
                <a:cs typeface="Times New Roman" panose="02020603050405020304" pitchFamily="18" charset="0"/>
              </a:rPr>
              <a:t>.” </a:t>
            </a:r>
            <a:endParaRPr lang="en-US" sz="3400" dirty="0"/>
          </a:p>
        </p:txBody>
      </p:sp>
    </p:spTree>
    <p:extLst>
      <p:ext uri="{BB962C8B-B14F-4D97-AF65-F5344CB8AC3E}">
        <p14:creationId xmlns:p14="http://schemas.microsoft.com/office/powerpoint/2010/main" val="1314855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82971" y="1184394"/>
            <a:ext cx="7778058" cy="6001643"/>
          </a:xfrm>
          <a:prstGeom prst="rect">
            <a:avLst/>
          </a:prstGeom>
        </p:spPr>
        <p:txBody>
          <a:bodyPr wrap="square">
            <a:spAutoFit/>
          </a:bodyPr>
          <a:lstStyle/>
          <a:p>
            <a:pPr algn="ctr"/>
            <a:r>
              <a:rPr lang="en-US" sz="3400" dirty="0"/>
              <a:t>They overcame him </a:t>
            </a:r>
            <a:r>
              <a:rPr lang="en-US" sz="3400" dirty="0" smtClean="0"/>
              <a:t>[Satan] by </a:t>
            </a:r>
            <a:r>
              <a:rPr lang="en-US" sz="3400" dirty="0"/>
              <a:t>the blood of the Lamb </a:t>
            </a:r>
            <a:r>
              <a:rPr lang="en-US" sz="3400" dirty="0" smtClean="0"/>
              <a:t>and </a:t>
            </a:r>
            <a:r>
              <a:rPr lang="en-US" sz="3400" dirty="0"/>
              <a:t>by the word of their testimony; </a:t>
            </a:r>
            <a:r>
              <a:rPr lang="en-US" sz="3400" dirty="0" smtClean="0"/>
              <a:t>they </a:t>
            </a:r>
            <a:r>
              <a:rPr lang="en-US" sz="3400" dirty="0"/>
              <a:t>did not love their lives so much </a:t>
            </a:r>
            <a:r>
              <a:rPr lang="en-US" sz="3400" dirty="0" smtClean="0"/>
              <a:t>as </a:t>
            </a:r>
            <a:r>
              <a:rPr lang="en-US" sz="3400" dirty="0"/>
              <a:t>to shrink from death. </a:t>
            </a:r>
            <a:r>
              <a:rPr lang="en-US" sz="3400" dirty="0" smtClean="0"/>
              <a:t>(Re 12:11)</a:t>
            </a:r>
            <a:endParaRPr lang="en-US" sz="3400" dirty="0"/>
          </a:p>
          <a:p>
            <a:pPr algn="ctr"/>
            <a:endParaRPr lang="en-US" sz="3400" dirty="0" smtClean="0"/>
          </a:p>
          <a:p>
            <a:pPr algn="ctr"/>
            <a:r>
              <a:rPr lang="en-US" sz="3600" dirty="0"/>
              <a:t>“Blessed are you when people insult you, persecute you and falsely say all kinds of evil against you because of me. </a:t>
            </a:r>
            <a:r>
              <a:rPr lang="en-US" sz="3600" baseline="30000" dirty="0"/>
              <a:t>﻿12﻿ </a:t>
            </a:r>
            <a:r>
              <a:rPr lang="en-US" sz="3600" dirty="0"/>
              <a:t>Rejoice and be glad, because great is your reward in </a:t>
            </a:r>
            <a:r>
              <a:rPr lang="en-US" sz="3600" dirty="0" smtClean="0"/>
              <a:t>heaven (Mt 5:11-12)</a:t>
            </a:r>
            <a:endParaRPr lang="en-US" sz="3600" dirty="0"/>
          </a:p>
          <a:p>
            <a:pPr algn="ctr"/>
            <a:endParaRPr lang="en-US" sz="3400" dirty="0" smtClean="0"/>
          </a:p>
        </p:txBody>
      </p:sp>
    </p:spTree>
    <p:extLst>
      <p:ext uri="{BB962C8B-B14F-4D97-AF65-F5344CB8AC3E}">
        <p14:creationId xmlns:p14="http://schemas.microsoft.com/office/powerpoint/2010/main" val="445682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6689" y="1397675"/>
            <a:ext cx="7778058" cy="1908215"/>
          </a:xfrm>
          <a:prstGeom prst="rect">
            <a:avLst/>
          </a:prstGeom>
          <a:noFill/>
        </p:spPr>
        <p:txBody>
          <a:bodyPr wrap="square" rtlCol="0">
            <a:spAutoFit/>
          </a:bodyPr>
          <a:lstStyle/>
          <a:p>
            <a:pPr algn="ctr"/>
            <a:r>
              <a:rPr lang="en-US" sz="5000" b="1" dirty="0"/>
              <a:t>Finishing well doesn’t mean . . . You always feel well</a:t>
            </a:r>
          </a:p>
          <a:p>
            <a:pPr algn="ctr"/>
            <a:endParaRPr lang="en-US" dirty="0"/>
          </a:p>
        </p:txBody>
      </p:sp>
      <p:sp>
        <p:nvSpPr>
          <p:cNvPr id="3" name="Rectangle 2"/>
          <p:cNvSpPr/>
          <p:nvPr/>
        </p:nvSpPr>
        <p:spPr>
          <a:xfrm>
            <a:off x="860818" y="3490248"/>
            <a:ext cx="7289800" cy="2862322"/>
          </a:xfrm>
          <a:prstGeom prst="rect">
            <a:avLst/>
          </a:prstGeom>
        </p:spPr>
        <p:txBody>
          <a:bodyPr wrap="square">
            <a:spAutoFit/>
          </a:bodyPr>
          <a:lstStyle/>
          <a:p>
            <a:r>
              <a:rPr lang="en-US" sz="3600" dirty="0"/>
              <a:t>Now my heart is </a:t>
            </a:r>
            <a:r>
              <a:rPr lang="en-US" sz="3600" b="1" dirty="0"/>
              <a:t>troubled</a:t>
            </a:r>
            <a:r>
              <a:rPr lang="en-US" sz="3600" dirty="0"/>
              <a:t> </a:t>
            </a:r>
            <a:r>
              <a:rPr lang="en-US" sz="3600" i="1" dirty="0"/>
              <a:t>[“unsettled and stirred up”],</a:t>
            </a:r>
            <a:r>
              <a:rPr lang="en-US" sz="3600" dirty="0"/>
              <a:t> and what shall I say? ‘Father, save me from </a:t>
            </a:r>
            <a:r>
              <a:rPr lang="en-US" sz="3600" u="sng" dirty="0"/>
              <a:t>this hour’</a:t>
            </a:r>
            <a:r>
              <a:rPr lang="en-US" sz="3600" dirty="0"/>
              <a:t>? No, it was </a:t>
            </a:r>
            <a:r>
              <a:rPr lang="en-US" sz="3600" u="sng" dirty="0"/>
              <a:t>for this very reason I came</a:t>
            </a:r>
            <a:r>
              <a:rPr lang="en-US" sz="3600" dirty="0"/>
              <a:t> </a:t>
            </a:r>
            <a:r>
              <a:rPr lang="en-US" sz="3600" u="sng" dirty="0"/>
              <a:t>to this hour</a:t>
            </a:r>
            <a:r>
              <a:rPr lang="en-US" sz="3600" dirty="0" smtClean="0"/>
              <a:t>. (v27)</a:t>
            </a:r>
            <a:endParaRPr lang="en-US" sz="3400" dirty="0"/>
          </a:p>
        </p:txBody>
      </p:sp>
    </p:spTree>
    <p:extLst>
      <p:ext uri="{BB962C8B-B14F-4D97-AF65-F5344CB8AC3E}">
        <p14:creationId xmlns:p14="http://schemas.microsoft.com/office/powerpoint/2010/main" val="2680465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266"/>
            <a:ext cx="4140200" cy="6555641"/>
          </a:xfrm>
          <a:prstGeom prst="rect">
            <a:avLst/>
          </a:prstGeom>
        </p:spPr>
        <p:txBody>
          <a:bodyPr wrap="square">
            <a:spAutoFit/>
          </a:bodyPr>
          <a:lstStyle/>
          <a:p>
            <a:r>
              <a:rPr lang="en-US" sz="3000" dirty="0"/>
              <a:t>For I am already being poured out like a drink offering, and the time has come for my departure. </a:t>
            </a:r>
            <a:r>
              <a:rPr lang="en-US" sz="3000" baseline="30000" dirty="0"/>
              <a:t>﻿7﻿ </a:t>
            </a:r>
            <a:r>
              <a:rPr lang="en-US" sz="3000" dirty="0"/>
              <a:t>I have fought the good fight, I have finished the race, I have kept the faith. </a:t>
            </a:r>
            <a:r>
              <a:rPr lang="en-US" sz="3000" baseline="30000" dirty="0"/>
              <a:t>﻿8﻿ </a:t>
            </a:r>
            <a:r>
              <a:rPr lang="en-US" sz="3000" dirty="0"/>
              <a:t>Now there is in store for me the crown of righteousness, which the Lord, the righteous Judge, will award to me on that day </a:t>
            </a:r>
            <a:r>
              <a:rPr lang="en-US" sz="3000" dirty="0" smtClean="0"/>
              <a:t>(2 </a:t>
            </a:r>
            <a:r>
              <a:rPr lang="en-US" sz="3000" dirty="0" err="1"/>
              <a:t>Ti</a:t>
            </a:r>
            <a:r>
              <a:rPr lang="en-US" sz="3000" dirty="0"/>
              <a:t> </a:t>
            </a:r>
            <a:r>
              <a:rPr lang="en-US" sz="3000" dirty="0" smtClean="0"/>
              <a:t>4:6-8)</a:t>
            </a:r>
            <a:endParaRPr lang="en-US" sz="3000" dirty="0">
              <a:effectLs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6944"/>
          <a:stretch/>
        </p:blipFill>
        <p:spPr>
          <a:xfrm>
            <a:off x="5207000" y="0"/>
            <a:ext cx="3937000" cy="6772275"/>
          </a:xfrm>
          <a:prstGeom prst="rect">
            <a:avLst/>
          </a:prstGeom>
        </p:spPr>
      </p:pic>
    </p:spTree>
    <p:extLst>
      <p:ext uri="{BB962C8B-B14F-4D97-AF65-F5344CB8AC3E}">
        <p14:creationId xmlns:p14="http://schemas.microsoft.com/office/powerpoint/2010/main" val="418787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6689" y="954742"/>
            <a:ext cx="7778058" cy="1908215"/>
          </a:xfrm>
          <a:prstGeom prst="rect">
            <a:avLst/>
          </a:prstGeom>
          <a:noFill/>
        </p:spPr>
        <p:txBody>
          <a:bodyPr wrap="square" rtlCol="0">
            <a:spAutoFit/>
          </a:bodyPr>
          <a:lstStyle/>
          <a:p>
            <a:pPr algn="ctr"/>
            <a:r>
              <a:rPr lang="en-US" sz="5000" b="1" dirty="0"/>
              <a:t>Finishing well doesn’t mean . . . </a:t>
            </a:r>
            <a:r>
              <a:rPr lang="en-US" sz="5000" b="1" dirty="0" smtClean="0"/>
              <a:t>You play it safe</a:t>
            </a:r>
            <a:endParaRPr lang="en-US" sz="5000" b="1" dirty="0"/>
          </a:p>
          <a:p>
            <a:pPr algn="ctr"/>
            <a:endParaRPr lang="en-US" dirty="0"/>
          </a:p>
        </p:txBody>
      </p:sp>
      <p:sp>
        <p:nvSpPr>
          <p:cNvPr id="3" name="Rectangle 2"/>
          <p:cNvSpPr/>
          <p:nvPr/>
        </p:nvSpPr>
        <p:spPr>
          <a:xfrm>
            <a:off x="616688" y="2862957"/>
            <a:ext cx="8120911" cy="3416320"/>
          </a:xfrm>
          <a:prstGeom prst="rect">
            <a:avLst/>
          </a:prstGeom>
        </p:spPr>
        <p:txBody>
          <a:bodyPr wrap="square">
            <a:spAutoFit/>
          </a:bodyPr>
          <a:lstStyle/>
          <a:p>
            <a:r>
              <a:rPr lang="en-US" sz="3600" dirty="0"/>
              <a:t>The man who loves his life will lose it, while the man who </a:t>
            </a:r>
            <a:r>
              <a:rPr lang="en-US" sz="3600" b="1" i="1" dirty="0"/>
              <a:t>hates his life in this world</a:t>
            </a:r>
            <a:r>
              <a:rPr lang="en-US" sz="3600" dirty="0"/>
              <a:t> will keep it for eternal life.  ﻿</a:t>
            </a:r>
            <a:r>
              <a:rPr lang="en-US" sz="3600" baseline="30000" dirty="0"/>
              <a:t>26</a:t>
            </a:r>
            <a:r>
              <a:rPr lang="en-US" sz="3600" dirty="0"/>
              <a:t>﻿ Whoever serves me must follow me; and where I am, my servant also will be. My Father will honor the one who serves me. </a:t>
            </a:r>
          </a:p>
        </p:txBody>
      </p:sp>
    </p:spTree>
    <p:extLst>
      <p:ext uri="{BB962C8B-B14F-4D97-AF65-F5344CB8AC3E}">
        <p14:creationId xmlns:p14="http://schemas.microsoft.com/office/powerpoint/2010/main" val="3595411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819888" y="1491357"/>
            <a:ext cx="8120911" cy="4524315"/>
          </a:xfrm>
          <a:prstGeom prst="rect">
            <a:avLst/>
          </a:prstGeom>
        </p:spPr>
        <p:txBody>
          <a:bodyPr wrap="square">
            <a:spAutoFit/>
          </a:bodyPr>
          <a:lstStyle/>
          <a:p>
            <a:r>
              <a:rPr lang="en-US" sz="3600" dirty="0"/>
              <a:t>I have fought the good fight, I have finished the race, I have kept the faith. </a:t>
            </a:r>
            <a:r>
              <a:rPr lang="en-US" sz="3600" baseline="30000" dirty="0"/>
              <a:t>﻿8﻿ </a:t>
            </a:r>
            <a:r>
              <a:rPr lang="en-US" sz="3600" dirty="0"/>
              <a:t>Now there is in store for me the crown of righteousness, which the Lord, the righteous Judge, will award to me on that day—and not only to me, but also to all who have longed for his appearing. </a:t>
            </a:r>
          </a:p>
          <a:p>
            <a:r>
              <a:rPr lang="en-US" sz="3600" dirty="0" smtClean="0"/>
              <a:t>2 </a:t>
            </a:r>
            <a:r>
              <a:rPr lang="en-US" sz="3600" dirty="0" err="1"/>
              <a:t>Ti</a:t>
            </a:r>
            <a:r>
              <a:rPr lang="en-US" sz="3600" dirty="0"/>
              <a:t> </a:t>
            </a:r>
            <a:r>
              <a:rPr lang="en-US" sz="3600" dirty="0" smtClean="0"/>
              <a:t>4:7-8</a:t>
            </a:r>
            <a:endParaRPr lang="en-US" sz="3600" dirty="0"/>
          </a:p>
        </p:txBody>
      </p:sp>
    </p:spTree>
    <p:extLst>
      <p:ext uri="{BB962C8B-B14F-4D97-AF65-F5344CB8AC3E}">
        <p14:creationId xmlns:p14="http://schemas.microsoft.com/office/powerpoint/2010/main" val="1809522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6689" y="1510327"/>
            <a:ext cx="7778058" cy="3477875"/>
          </a:xfrm>
          <a:prstGeom prst="rect">
            <a:avLst/>
          </a:prstGeom>
          <a:noFill/>
        </p:spPr>
        <p:txBody>
          <a:bodyPr wrap="square" rtlCol="0">
            <a:spAutoFit/>
          </a:bodyPr>
          <a:lstStyle/>
          <a:p>
            <a:pPr algn="ctr"/>
            <a:r>
              <a:rPr lang="en-US" sz="7000" b="1" dirty="0" smtClean="0"/>
              <a:t>Ask for grace to</a:t>
            </a:r>
          </a:p>
          <a:p>
            <a:pPr algn="ctr"/>
            <a:r>
              <a:rPr lang="en-US" sz="7000" b="1" dirty="0" smtClean="0"/>
              <a:t>FINISH WELL!</a:t>
            </a:r>
          </a:p>
          <a:p>
            <a:pPr algn="ctr"/>
            <a:endParaRPr lang="en-US" sz="4000" b="1" dirty="0"/>
          </a:p>
          <a:p>
            <a:pPr algn="ctr"/>
            <a:r>
              <a:rPr lang="en-US" sz="4000" b="1" dirty="0" smtClean="0"/>
              <a:t>(Joshua 1:8-9)</a:t>
            </a:r>
            <a:endParaRPr lang="en-US" sz="4000" dirty="0"/>
          </a:p>
        </p:txBody>
      </p:sp>
    </p:spTree>
    <p:extLst>
      <p:ext uri="{BB962C8B-B14F-4D97-AF65-F5344CB8AC3E}">
        <p14:creationId xmlns:p14="http://schemas.microsoft.com/office/powerpoint/2010/main" val="34698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89911" y="1208970"/>
            <a:ext cx="7604835" cy="5940088"/>
          </a:xfrm>
          <a:prstGeom prst="rect">
            <a:avLst/>
          </a:prstGeom>
          <a:noFill/>
        </p:spPr>
        <p:txBody>
          <a:bodyPr wrap="square" rtlCol="0">
            <a:spAutoFit/>
          </a:bodyPr>
          <a:lstStyle/>
          <a:p>
            <a:pPr algn="ctr"/>
            <a:endParaRPr lang="en-US" sz="5000" b="1" dirty="0" smtClean="0"/>
          </a:p>
          <a:p>
            <a:pPr algn="ctr"/>
            <a:r>
              <a:rPr lang="en-US" sz="5000" b="1" dirty="0" smtClean="0"/>
              <a:t>To Finish Well</a:t>
            </a:r>
          </a:p>
          <a:p>
            <a:pPr algn="ctr"/>
            <a:r>
              <a:rPr lang="en-US" sz="5000" b="1" dirty="0" smtClean="0"/>
              <a:t>We Must Know What</a:t>
            </a:r>
          </a:p>
          <a:p>
            <a:pPr algn="ctr"/>
            <a:r>
              <a:rPr lang="en-US" sz="5000" b="1" dirty="0" smtClean="0"/>
              <a:t>The Finish Is</a:t>
            </a:r>
            <a:endParaRPr lang="en-US" sz="5000" dirty="0"/>
          </a:p>
          <a:p>
            <a:pPr algn="ctr"/>
            <a:endParaRPr lang="en-US" sz="3600" b="1" dirty="0" smtClean="0"/>
          </a:p>
          <a:p>
            <a:pPr algn="ctr"/>
            <a:r>
              <a:rPr lang="en-US" sz="3600" b="1" dirty="0" smtClean="0"/>
              <a:t>John 12:19-33</a:t>
            </a:r>
          </a:p>
          <a:p>
            <a:pPr algn="ctr"/>
            <a:r>
              <a:rPr lang="en-US" sz="3600" b="1" dirty="0" smtClean="0"/>
              <a:t>(see text in handout)</a:t>
            </a:r>
          </a:p>
          <a:p>
            <a:pPr algn="ctr"/>
            <a:endParaRPr lang="en-US" sz="3600" b="1" dirty="0"/>
          </a:p>
          <a:p>
            <a:pPr algn="ctr"/>
            <a:endParaRPr lang="en-US" sz="3600" b="1" dirty="0" smtClean="0"/>
          </a:p>
        </p:txBody>
      </p:sp>
    </p:spTree>
    <p:extLst>
      <p:ext uri="{BB962C8B-B14F-4D97-AF65-F5344CB8AC3E}">
        <p14:creationId xmlns:p14="http://schemas.microsoft.com/office/powerpoint/2010/main" val="2075790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2971" y="983416"/>
            <a:ext cx="7778058" cy="5632311"/>
          </a:xfrm>
          <a:prstGeom prst="rect">
            <a:avLst/>
          </a:prstGeom>
          <a:noFill/>
        </p:spPr>
        <p:txBody>
          <a:bodyPr wrap="square" rtlCol="0">
            <a:spAutoFit/>
          </a:bodyPr>
          <a:lstStyle/>
          <a:p>
            <a:r>
              <a:rPr lang="en-US" sz="3600" dirty="0" smtClean="0"/>
              <a:t>Do </a:t>
            </a:r>
            <a:r>
              <a:rPr lang="en-US" sz="3600" dirty="0"/>
              <a:t>not let this Book of the Law depart from your mouth; meditate on it day and night, so that you may be careful to do everything written in it. Then you will be prosperous and successful. </a:t>
            </a:r>
            <a:r>
              <a:rPr lang="en-US" sz="3600" baseline="30000" dirty="0"/>
              <a:t>﻿9﻿ </a:t>
            </a:r>
            <a:r>
              <a:rPr lang="en-US" sz="3600" dirty="0"/>
              <a:t>Have I not commanded you? Be strong and courageous. Do not be terrified; do not be discouraged, for the </a:t>
            </a:r>
            <a:r>
              <a:rPr lang="en-US" sz="3600" cap="small" dirty="0"/>
              <a:t>Lord</a:t>
            </a:r>
            <a:r>
              <a:rPr lang="en-US" sz="3600" dirty="0"/>
              <a:t> your God will be with you wherever you go.” </a:t>
            </a:r>
            <a:r>
              <a:rPr lang="en-US" sz="3600" dirty="0" smtClean="0"/>
              <a:t>(Jos 1:8-9)</a:t>
            </a:r>
            <a:endParaRPr lang="en-US" sz="3600" dirty="0">
              <a:effectLst/>
            </a:endParaRPr>
          </a:p>
        </p:txBody>
      </p:sp>
    </p:spTree>
    <p:extLst>
      <p:ext uri="{BB962C8B-B14F-4D97-AF65-F5344CB8AC3E}">
        <p14:creationId xmlns:p14="http://schemas.microsoft.com/office/powerpoint/2010/main" val="236188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9582" y="974765"/>
            <a:ext cx="7604835" cy="2554545"/>
          </a:xfrm>
          <a:prstGeom prst="rect">
            <a:avLst/>
          </a:prstGeom>
          <a:noFill/>
        </p:spPr>
        <p:txBody>
          <a:bodyPr wrap="square" rtlCol="0">
            <a:spAutoFit/>
          </a:bodyPr>
          <a:lstStyle/>
          <a:p>
            <a:pPr algn="ctr"/>
            <a:r>
              <a:rPr lang="en-US" sz="4000" b="1" dirty="0" smtClean="0"/>
              <a:t>There are three times in the Gospels </a:t>
            </a:r>
            <a:r>
              <a:rPr lang="en-US" sz="4000" b="1" dirty="0" smtClean="0"/>
              <a:t>when </a:t>
            </a:r>
            <a:r>
              <a:rPr lang="en-US" sz="4000" b="1" dirty="0" smtClean="0"/>
              <a:t>Christ’s life </a:t>
            </a:r>
            <a:r>
              <a:rPr lang="en-US" sz="4000" b="1" dirty="0" smtClean="0"/>
              <a:t>on earth causes </a:t>
            </a:r>
            <a:r>
              <a:rPr lang="en-US" sz="4000" b="1" dirty="0" smtClean="0"/>
              <a:t>The Father to audibly speak </a:t>
            </a:r>
            <a:r>
              <a:rPr lang="en-US" sz="4000" b="1" dirty="0" smtClean="0"/>
              <a:t>[“thunder”] from Heaven</a:t>
            </a:r>
            <a:endParaRPr lang="en-US" dirty="0"/>
          </a:p>
        </p:txBody>
      </p:sp>
      <p:sp>
        <p:nvSpPr>
          <p:cNvPr id="3" name="Rectangle 2"/>
          <p:cNvSpPr/>
          <p:nvPr/>
        </p:nvSpPr>
        <p:spPr>
          <a:xfrm>
            <a:off x="789910" y="3821698"/>
            <a:ext cx="7604835" cy="1938992"/>
          </a:xfrm>
          <a:prstGeom prst="rect">
            <a:avLst/>
          </a:prstGeom>
        </p:spPr>
        <p:txBody>
          <a:bodyPr wrap="square">
            <a:spAutoFit/>
          </a:bodyPr>
          <a:lstStyle/>
          <a:p>
            <a:pPr algn="ctr"/>
            <a:r>
              <a:rPr lang="en-US" sz="4000" i="1" dirty="0" smtClean="0"/>
              <a:t>First time: Matt 3:17</a:t>
            </a:r>
          </a:p>
          <a:p>
            <a:pPr algn="ctr"/>
            <a:r>
              <a:rPr lang="en-US" sz="4000" i="1" dirty="0" smtClean="0">
                <a:effectLst/>
              </a:rPr>
              <a:t>Second Time: Matt. 17:5</a:t>
            </a:r>
          </a:p>
          <a:p>
            <a:pPr algn="ctr"/>
            <a:r>
              <a:rPr lang="en-US" sz="4000" i="1" dirty="0" smtClean="0"/>
              <a:t>Third Time: John 12:28</a:t>
            </a:r>
            <a:endParaRPr lang="en-US" sz="4000" i="1" dirty="0">
              <a:effectLst/>
            </a:endParaRPr>
          </a:p>
        </p:txBody>
      </p:sp>
    </p:spTree>
    <p:extLst>
      <p:ext uri="{BB962C8B-B14F-4D97-AF65-F5344CB8AC3E}">
        <p14:creationId xmlns:p14="http://schemas.microsoft.com/office/powerpoint/2010/main" val="1361560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9582" y="1251764"/>
            <a:ext cx="7604835" cy="1600438"/>
          </a:xfrm>
          <a:prstGeom prst="rect">
            <a:avLst/>
          </a:prstGeom>
          <a:noFill/>
        </p:spPr>
        <p:txBody>
          <a:bodyPr wrap="square" rtlCol="0">
            <a:spAutoFit/>
          </a:bodyPr>
          <a:lstStyle/>
          <a:p>
            <a:pPr algn="ctr"/>
            <a:r>
              <a:rPr lang="en-US" sz="4000" b="1" dirty="0" smtClean="0"/>
              <a:t>Three Times God’s Glory &amp; Truth</a:t>
            </a:r>
          </a:p>
          <a:p>
            <a:pPr algn="ctr"/>
            <a:r>
              <a:rPr lang="en-US" sz="4000" b="1" dirty="0" smtClean="0"/>
              <a:t>“Thunder” From Our Lives</a:t>
            </a:r>
            <a:endParaRPr lang="en-US" sz="4000" b="1" dirty="0"/>
          </a:p>
          <a:p>
            <a:endParaRPr lang="en-US" dirty="0"/>
          </a:p>
        </p:txBody>
      </p:sp>
      <p:sp>
        <p:nvSpPr>
          <p:cNvPr id="3" name="Rectangle 2"/>
          <p:cNvSpPr/>
          <p:nvPr/>
        </p:nvSpPr>
        <p:spPr>
          <a:xfrm>
            <a:off x="769582" y="3429000"/>
            <a:ext cx="7604835" cy="2708434"/>
          </a:xfrm>
          <a:prstGeom prst="rect">
            <a:avLst/>
          </a:prstGeom>
        </p:spPr>
        <p:txBody>
          <a:bodyPr wrap="square">
            <a:spAutoFit/>
          </a:bodyPr>
          <a:lstStyle/>
          <a:p>
            <a:pPr algn="ctr"/>
            <a:r>
              <a:rPr lang="en-US" sz="3400" b="1" i="1" dirty="0" smtClean="0"/>
              <a:t>“</a:t>
            </a:r>
            <a:r>
              <a:rPr lang="en-US" sz="3400" i="1" dirty="0" smtClean="0"/>
              <a:t>THEN </a:t>
            </a:r>
            <a:r>
              <a:rPr lang="en-US" sz="3400" i="1" dirty="0"/>
              <a:t>A VOICE CAME FROM HEAVEN, “I have </a:t>
            </a:r>
            <a:r>
              <a:rPr lang="en-US" sz="3400" i="1" u="dbl" dirty="0"/>
              <a:t>glorified</a:t>
            </a:r>
            <a:r>
              <a:rPr lang="en-US" sz="3400" i="1" dirty="0"/>
              <a:t> it, and will </a:t>
            </a:r>
            <a:r>
              <a:rPr lang="en-US" sz="3400" i="1" u="dbl" dirty="0"/>
              <a:t>glorify</a:t>
            </a:r>
            <a:r>
              <a:rPr lang="en-US" sz="3400" i="1" dirty="0"/>
              <a:t> it again.”  ﻿</a:t>
            </a:r>
            <a:r>
              <a:rPr lang="en-US" sz="3400" i="1" baseline="30000" dirty="0"/>
              <a:t>29</a:t>
            </a:r>
            <a:r>
              <a:rPr lang="en-US" sz="3400" i="1" dirty="0"/>
              <a:t>﻿ The crowd that was there and heard it said IT HAD THUNDERED</a:t>
            </a:r>
            <a:r>
              <a:rPr lang="en-US" sz="3400" i="1" dirty="0" smtClean="0"/>
              <a:t>;”</a:t>
            </a:r>
          </a:p>
          <a:p>
            <a:pPr algn="ctr"/>
            <a:r>
              <a:rPr lang="en-US" sz="3400" i="1" dirty="0" smtClean="0">
                <a:effectLst/>
              </a:rPr>
              <a:t>(John 12:29-29)</a:t>
            </a:r>
            <a:endParaRPr lang="en-US" sz="3400" i="1" dirty="0">
              <a:effectLst/>
            </a:endParaRPr>
          </a:p>
        </p:txBody>
      </p:sp>
    </p:spTree>
    <p:extLst>
      <p:ext uri="{BB962C8B-B14F-4D97-AF65-F5344CB8AC3E}">
        <p14:creationId xmlns:p14="http://schemas.microsoft.com/office/powerpoint/2010/main" val="363101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5001" y="3223"/>
            <a:ext cx="3835400" cy="707886"/>
          </a:xfrm>
          <a:prstGeom prst="rect">
            <a:avLst/>
          </a:prstGeom>
          <a:noFill/>
        </p:spPr>
        <p:txBody>
          <a:bodyPr wrap="square" rtlCol="0">
            <a:spAutoFit/>
          </a:bodyPr>
          <a:lstStyle/>
          <a:p>
            <a:pPr marL="742950" indent="-742950" algn="ctr">
              <a:buAutoNum type="arabicPeriod"/>
            </a:pPr>
            <a:r>
              <a:rPr lang="en-US" sz="4000" b="1" dirty="0" smtClean="0"/>
              <a:t>Baptism</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389" r="25555" b="4109"/>
          <a:stretch/>
        </p:blipFill>
        <p:spPr>
          <a:xfrm>
            <a:off x="4270399" y="860590"/>
            <a:ext cx="4851400" cy="5997410"/>
          </a:xfrm>
          <a:prstGeom prst="rect">
            <a:avLst/>
          </a:prstGeom>
        </p:spPr>
      </p:pic>
      <p:sp>
        <p:nvSpPr>
          <p:cNvPr id="3" name="TextBox 2"/>
          <p:cNvSpPr txBox="1"/>
          <p:nvPr/>
        </p:nvSpPr>
        <p:spPr>
          <a:xfrm>
            <a:off x="6442701" y="865956"/>
            <a:ext cx="2679098" cy="1600438"/>
          </a:xfrm>
          <a:prstGeom prst="rect">
            <a:avLst/>
          </a:prstGeom>
          <a:solidFill>
            <a:schemeClr val="bg1"/>
          </a:solidFill>
        </p:spPr>
        <p:txBody>
          <a:bodyPr wrap="square" rtlCol="0">
            <a:spAutoFit/>
          </a:bodyPr>
          <a:lstStyle/>
          <a:p>
            <a:pPr algn="ctr"/>
            <a:r>
              <a:rPr lang="en-US" sz="3200" b="1" dirty="0" smtClean="0">
                <a:solidFill>
                  <a:schemeClr val="accent3">
                    <a:lumMod val="50000"/>
                  </a:schemeClr>
                </a:solidFill>
              </a:rPr>
              <a:t>Next </a:t>
            </a:r>
            <a:r>
              <a:rPr lang="en-US" sz="3200" b="1" dirty="0" smtClean="0">
                <a:solidFill>
                  <a:schemeClr val="accent3">
                    <a:lumMod val="50000"/>
                  </a:schemeClr>
                </a:solidFill>
              </a:rPr>
              <a:t>Baptism</a:t>
            </a:r>
          </a:p>
          <a:p>
            <a:pPr algn="ctr"/>
            <a:r>
              <a:rPr lang="en-US" sz="3200" b="1" dirty="0" smtClean="0">
                <a:solidFill>
                  <a:schemeClr val="accent3">
                    <a:lumMod val="50000"/>
                  </a:schemeClr>
                </a:solidFill>
              </a:rPr>
              <a:t>Sunday, June 7</a:t>
            </a:r>
          </a:p>
          <a:p>
            <a:pPr algn="ctr"/>
            <a:endParaRPr lang="en-US" sz="3400" b="1" dirty="0">
              <a:solidFill>
                <a:schemeClr val="accent3">
                  <a:lumMod val="50000"/>
                </a:schemeClr>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2936"/>
          <a:stretch/>
        </p:blipFill>
        <p:spPr>
          <a:xfrm>
            <a:off x="-844818" y="0"/>
            <a:ext cx="5621002" cy="6858000"/>
          </a:xfrm>
          <a:prstGeom prst="rect">
            <a:avLst/>
          </a:prstGeom>
        </p:spPr>
      </p:pic>
    </p:spTree>
    <p:extLst>
      <p:ext uri="{BB962C8B-B14F-4D97-AF65-F5344CB8AC3E}">
        <p14:creationId xmlns:p14="http://schemas.microsoft.com/office/powerpoint/2010/main" val="3046339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062" y="1016675"/>
            <a:ext cx="3632200" cy="4678204"/>
          </a:xfrm>
          <a:prstGeom prst="rect">
            <a:avLst/>
          </a:prstGeom>
          <a:noFill/>
        </p:spPr>
        <p:txBody>
          <a:bodyPr wrap="square" rtlCol="0">
            <a:spAutoFit/>
          </a:bodyPr>
          <a:lstStyle/>
          <a:p>
            <a:pPr algn="ctr"/>
            <a:r>
              <a:rPr lang="en-US" sz="4000" b="1" dirty="0" smtClean="0"/>
              <a:t>2. Transformation</a:t>
            </a:r>
          </a:p>
          <a:p>
            <a:pPr algn="ctr"/>
            <a:endParaRPr lang="en-US" sz="4000" b="1" dirty="0"/>
          </a:p>
          <a:p>
            <a:pPr algn="ctr"/>
            <a:r>
              <a:rPr lang="en-US" sz="4000" dirty="0" smtClean="0"/>
              <a:t>When a part of your life truly begins to reflect Christ</a:t>
            </a:r>
            <a:endParaRPr lang="en-US" sz="4000"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074" t="11111" r="7407" b="4445"/>
          <a:stretch/>
        </p:blipFill>
        <p:spPr>
          <a:xfrm>
            <a:off x="4193005" y="0"/>
            <a:ext cx="4950995" cy="7099540"/>
          </a:xfrm>
          <a:prstGeom prst="rect">
            <a:avLst/>
          </a:prstGeom>
        </p:spPr>
      </p:pic>
    </p:spTree>
    <p:extLst>
      <p:ext uri="{BB962C8B-B14F-4D97-AF65-F5344CB8AC3E}">
        <p14:creationId xmlns:p14="http://schemas.microsoft.com/office/powerpoint/2010/main" val="180491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11200" y="1016675"/>
            <a:ext cx="3632200" cy="4678204"/>
          </a:xfrm>
          <a:prstGeom prst="rect">
            <a:avLst/>
          </a:prstGeom>
          <a:noFill/>
        </p:spPr>
        <p:txBody>
          <a:bodyPr wrap="square" rtlCol="0">
            <a:spAutoFit/>
          </a:bodyPr>
          <a:lstStyle/>
          <a:p>
            <a:pPr algn="ctr"/>
            <a:r>
              <a:rPr lang="en-US" sz="4000" b="1" dirty="0"/>
              <a:t>3</a:t>
            </a:r>
            <a:r>
              <a:rPr lang="en-US" sz="4000" b="1" dirty="0" smtClean="0"/>
              <a:t>.</a:t>
            </a:r>
          </a:p>
          <a:p>
            <a:pPr algn="ctr"/>
            <a:r>
              <a:rPr lang="en-US" sz="4000" b="1" dirty="0" smtClean="0"/>
              <a:t>Your Death</a:t>
            </a:r>
          </a:p>
          <a:p>
            <a:pPr algn="ctr"/>
            <a:endParaRPr lang="en-US" sz="4000" b="1" dirty="0"/>
          </a:p>
          <a:p>
            <a:pPr algn="ctr"/>
            <a:r>
              <a:rPr lang="en-US" sz="4000" dirty="0" smtClean="0"/>
              <a:t>When you give your life &amp; last days for Him to be known</a:t>
            </a:r>
            <a:endParaRPr lang="en-US" sz="4000" dirty="0"/>
          </a:p>
          <a:p>
            <a:endParaRPr lang="en-US" dirty="0"/>
          </a:p>
        </p:txBody>
      </p:sp>
      <p:sp>
        <p:nvSpPr>
          <p:cNvPr id="3" name="Rectangle 2"/>
          <p:cNvSpPr/>
          <p:nvPr/>
        </p:nvSpPr>
        <p:spPr>
          <a:xfrm>
            <a:off x="4572000" y="1216730"/>
            <a:ext cx="3763107" cy="4801314"/>
          </a:xfrm>
          <a:prstGeom prst="rect">
            <a:avLst/>
          </a:prstGeom>
        </p:spPr>
        <p:txBody>
          <a:bodyPr wrap="square">
            <a:spAutoFit/>
          </a:bodyPr>
          <a:lstStyle/>
          <a:p>
            <a:pPr algn="ctr"/>
            <a:r>
              <a:rPr lang="en-US" sz="3400" b="1" i="1" dirty="0" smtClean="0"/>
              <a:t>“I tell you the truth, unless a kernel of wheat falls to the ground and dies, it remains only a single seed. But if it dies, it produces many seeds.”</a:t>
            </a:r>
          </a:p>
          <a:p>
            <a:pPr algn="ctr"/>
            <a:r>
              <a:rPr lang="en-US" sz="2800" dirty="0" smtClean="0"/>
              <a:t>(John 12:24)</a:t>
            </a:r>
            <a:r>
              <a:rPr lang="en-US" sz="3400" dirty="0" smtClean="0"/>
              <a:t>  </a:t>
            </a:r>
            <a:endParaRPr lang="en-US" sz="3400" dirty="0"/>
          </a:p>
        </p:txBody>
      </p:sp>
    </p:spTree>
    <p:extLst>
      <p:ext uri="{BB962C8B-B14F-4D97-AF65-F5344CB8AC3E}">
        <p14:creationId xmlns:p14="http://schemas.microsoft.com/office/powerpoint/2010/main" val="394385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89911" y="1012491"/>
            <a:ext cx="7604835" cy="2446824"/>
          </a:xfrm>
          <a:prstGeom prst="rect">
            <a:avLst/>
          </a:prstGeom>
          <a:noFill/>
        </p:spPr>
        <p:txBody>
          <a:bodyPr wrap="square" rtlCol="0">
            <a:spAutoFit/>
          </a:bodyPr>
          <a:lstStyle/>
          <a:p>
            <a:pPr algn="ctr"/>
            <a:r>
              <a:rPr lang="en-US" sz="4500" b="1" dirty="0" smtClean="0"/>
              <a:t>Jesus Knew His Greatest Purpose &amp; Accomplishment Was To Give His Life</a:t>
            </a:r>
            <a:endParaRPr lang="en-US" sz="4500" b="1" dirty="0"/>
          </a:p>
          <a:p>
            <a:endParaRPr lang="en-US" dirty="0"/>
          </a:p>
        </p:txBody>
      </p:sp>
      <p:sp>
        <p:nvSpPr>
          <p:cNvPr id="5" name="Rectangle 4"/>
          <p:cNvSpPr/>
          <p:nvPr/>
        </p:nvSpPr>
        <p:spPr>
          <a:xfrm>
            <a:off x="789911" y="3287131"/>
            <a:ext cx="7604835" cy="3046988"/>
          </a:xfrm>
          <a:prstGeom prst="rect">
            <a:avLst/>
          </a:prstGeom>
        </p:spPr>
        <p:txBody>
          <a:bodyPr wrap="square">
            <a:spAutoFit/>
          </a:bodyPr>
          <a:lstStyle/>
          <a:p>
            <a:r>
              <a:rPr lang="en-US" sz="3200" dirty="0"/>
              <a:t>“Now my heart is troubled, and what shall I say? ‘Father, save me from this hour’? No, it was for this very reason I came to this hour.  ﻿</a:t>
            </a:r>
            <a:r>
              <a:rPr lang="en-US" sz="3200" dirty="0" smtClean="0"/>
              <a:t>Father</a:t>
            </a:r>
            <a:r>
              <a:rPr lang="en-US" sz="3200" dirty="0"/>
              <a:t>, glorify your name!” Then a voice came from heaven, “I have glorified it, and will glorify it again.” (</a:t>
            </a:r>
            <a:r>
              <a:rPr lang="en-US" sz="3200" dirty="0" err="1"/>
              <a:t>Jn</a:t>
            </a:r>
            <a:r>
              <a:rPr lang="en-US" sz="3200" dirty="0"/>
              <a:t> 12:27-28)</a:t>
            </a:r>
          </a:p>
        </p:txBody>
      </p:sp>
    </p:spTree>
    <p:extLst>
      <p:ext uri="{BB962C8B-B14F-4D97-AF65-F5344CB8AC3E}">
        <p14:creationId xmlns:p14="http://schemas.microsoft.com/office/powerpoint/2010/main" val="2806396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e to Finish Well-PP Slide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9582" y="1674673"/>
            <a:ext cx="7604835" cy="4201150"/>
          </a:xfrm>
          <a:prstGeom prst="rect">
            <a:avLst/>
          </a:prstGeom>
          <a:noFill/>
        </p:spPr>
        <p:txBody>
          <a:bodyPr wrap="square" rtlCol="0">
            <a:spAutoFit/>
          </a:bodyPr>
          <a:lstStyle/>
          <a:p>
            <a:pPr algn="ctr"/>
            <a:r>
              <a:rPr lang="en-US" sz="5400" b="1" dirty="0" smtClean="0"/>
              <a:t>You have a</a:t>
            </a:r>
          </a:p>
          <a:p>
            <a:pPr algn="ctr"/>
            <a:r>
              <a:rPr lang="en-US" sz="15000" b="1" dirty="0" smtClean="0"/>
              <a:t>BIG </a:t>
            </a:r>
            <a:r>
              <a:rPr lang="en-US" sz="15000" b="1" dirty="0" smtClean="0"/>
              <a:t>GIVE</a:t>
            </a:r>
          </a:p>
          <a:p>
            <a:pPr algn="ctr"/>
            <a:r>
              <a:rPr lang="en-US" sz="4500" b="1" dirty="0" smtClean="0"/>
              <a:t>[Your Finish Line]</a:t>
            </a:r>
            <a:endParaRPr lang="en-US" sz="4500" b="1" dirty="0"/>
          </a:p>
          <a:p>
            <a:endParaRPr lang="en-US" dirty="0"/>
          </a:p>
        </p:txBody>
      </p:sp>
    </p:spTree>
    <p:extLst>
      <p:ext uri="{BB962C8B-B14F-4D97-AF65-F5344CB8AC3E}">
        <p14:creationId xmlns:p14="http://schemas.microsoft.com/office/powerpoint/2010/main" val="591991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1531</Words>
  <Application>Microsoft Office PowerPoint</Application>
  <PresentationFormat>On-screen Show (4:3)</PresentationFormat>
  <Paragraphs>188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VanSlyke</dc:creator>
  <cp:lastModifiedBy>Shawn Franco</cp:lastModifiedBy>
  <cp:revision>51</cp:revision>
  <cp:lastPrinted>2015-05-17T12:12:52Z</cp:lastPrinted>
  <dcterms:created xsi:type="dcterms:W3CDTF">2015-01-27T17:33:05Z</dcterms:created>
  <dcterms:modified xsi:type="dcterms:W3CDTF">2015-05-24T11:30:32Z</dcterms:modified>
</cp:coreProperties>
</file>