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5" r:id="rId2"/>
    <p:sldId id="269" r:id="rId3"/>
    <p:sldId id="270" r:id="rId4"/>
    <p:sldId id="259" r:id="rId5"/>
    <p:sldId id="281" r:id="rId6"/>
    <p:sldId id="276" r:id="rId7"/>
    <p:sldId id="277" r:id="rId8"/>
    <p:sldId id="282" r:id="rId9"/>
    <p:sldId id="287" r:id="rId10"/>
    <p:sldId id="278" r:id="rId11"/>
    <p:sldId id="263" r:id="rId12"/>
    <p:sldId id="279" r:id="rId13"/>
    <p:sldId id="280" r:id="rId14"/>
    <p:sldId id="265" r:id="rId15"/>
    <p:sldId id="283" r:id="rId16"/>
    <p:sldId id="258" r:id="rId17"/>
    <p:sldId id="284" r:id="rId18"/>
    <p:sldId id="285" r:id="rId19"/>
    <p:sldId id="286"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31" autoAdjust="0"/>
  </p:normalViewPr>
  <p:slideViewPr>
    <p:cSldViewPr snapToGrid="0" snapToObjects="1">
      <p:cViewPr varScale="1">
        <p:scale>
          <a:sx n="49" d="100"/>
          <a:sy n="49" d="100"/>
        </p:scale>
        <p:origin x="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77C1D8C-08A6-4D3A-B525-8712B4243F08}" type="datetimeFigureOut">
              <a:rPr lang="en-US" smtClean="0"/>
              <a:t>3/28/2015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0423883-C501-4E65-94CE-F67B3B3F27D5}" type="slidenum">
              <a:rPr lang="en-US" smtClean="0"/>
              <a:t>‹#›</a:t>
            </a:fld>
            <a:endParaRPr lang="en-US"/>
          </a:p>
        </p:txBody>
      </p:sp>
    </p:spTree>
    <p:extLst>
      <p:ext uri="{BB962C8B-B14F-4D97-AF65-F5344CB8AC3E}">
        <p14:creationId xmlns:p14="http://schemas.microsoft.com/office/powerpoint/2010/main" val="77118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ever</a:t>
            </a:r>
            <a:r>
              <a:rPr lang="en-US" baseline="0" dirty="0" smtClean="0"/>
              <a:t> meet someone, maybe dates someone and the whole time they only talked about themselves?</a:t>
            </a:r>
          </a:p>
          <a:p>
            <a:endParaRPr lang="en-US" baseline="0" dirty="0" smtClean="0"/>
          </a:p>
          <a:p>
            <a:r>
              <a:rPr lang="en-US" baseline="0" dirty="0" smtClean="0"/>
              <a:t>You never got to share your story.</a:t>
            </a:r>
          </a:p>
          <a:p>
            <a:r>
              <a:rPr lang="en-US" baseline="0" dirty="0" smtClean="0"/>
              <a:t>You never got to tell them who you are or what you think?</a:t>
            </a:r>
          </a:p>
          <a:p>
            <a:r>
              <a:rPr lang="en-US" baseline="0" dirty="0" smtClean="0"/>
              <a:t>They will leave the date thinking they know you – but they don’t</a:t>
            </a:r>
          </a:p>
          <a:p>
            <a:endParaRPr lang="en-US" baseline="0" dirty="0" smtClean="0"/>
          </a:p>
          <a:p>
            <a:r>
              <a:rPr lang="en-US" baseline="0" dirty="0" smtClean="0"/>
              <a:t>We can be that way with God</a:t>
            </a:r>
          </a:p>
          <a:p>
            <a:r>
              <a:rPr lang="en-US" baseline="0" dirty="0" smtClean="0"/>
              <a:t>So caught up in ourselves – that we never take the time to listen</a:t>
            </a:r>
          </a:p>
          <a:p>
            <a:r>
              <a:rPr lang="en-US" baseline="0" dirty="0" smtClean="0"/>
              <a:t>We never really know Him.</a:t>
            </a:r>
          </a:p>
          <a:p>
            <a:r>
              <a:rPr lang="en-US" baseline="0" dirty="0" smtClean="0"/>
              <a:t>We miss His story – what is really amazing about him</a:t>
            </a:r>
          </a:p>
          <a:p>
            <a:endParaRPr lang="en-US" baseline="0" dirty="0" smtClean="0"/>
          </a:p>
          <a:p>
            <a:r>
              <a:rPr lang="en-US" baseline="0" dirty="0" smtClean="0"/>
              <a:t>Holy Week – what most people use as meaningless tradition is Jesus telling His story</a:t>
            </a:r>
          </a:p>
          <a:p>
            <a:r>
              <a:rPr lang="en-US" baseline="0" dirty="0" smtClean="0"/>
              <a:t>It’s our chance to listen and understand His heart</a:t>
            </a:r>
          </a:p>
          <a:p>
            <a:endParaRPr lang="en-US" baseline="0" dirty="0" smtClean="0"/>
          </a:p>
          <a:p>
            <a:r>
              <a:rPr lang="en-US" baseline="0" dirty="0" smtClean="0"/>
              <a:t>Most of us are so busy thinking about ourselves and what God should do for us that we never really listen to Him and know His story</a:t>
            </a:r>
          </a:p>
          <a:p>
            <a:endParaRPr lang="en-US" baseline="0" dirty="0" smtClean="0"/>
          </a:p>
          <a:p>
            <a:r>
              <a:rPr lang="en-US" baseline="0" dirty="0" smtClean="0"/>
              <a:t>Even the disciples, as Jesus was preparing to go to </a:t>
            </a:r>
            <a:r>
              <a:rPr lang="en-US" baseline="0" dirty="0" err="1" smtClean="0"/>
              <a:t>Jerusaelm</a:t>
            </a:r>
            <a:r>
              <a:rPr lang="en-US" baseline="0" dirty="0" smtClean="0"/>
              <a:t> and die – were so busy thinking about themselves that when Jesus tried to tell them what Holy Week was really all about they – they missed it</a:t>
            </a:r>
          </a:p>
          <a:p>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1</a:t>
            </a:fld>
            <a:endParaRPr lang="en-US"/>
          </a:p>
        </p:txBody>
      </p:sp>
    </p:spTree>
    <p:extLst>
      <p:ext uri="{BB962C8B-B14F-4D97-AF65-F5344CB8AC3E}">
        <p14:creationId xmlns:p14="http://schemas.microsoft.com/office/powerpoint/2010/main" val="136384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t">
              <a:defRPr/>
            </a:pPr>
            <a:r>
              <a:rPr lang="en-US" b="1" dirty="0"/>
              <a:t>Palm Sunday: Triumphant entry into Jerusalem  </a:t>
            </a:r>
            <a:endParaRPr lang="en-US" dirty="0"/>
          </a:p>
          <a:p>
            <a:pPr rtl="0" eaLnBrk="1" fontAlgn="t" latinLnBrk="0" hangingPunct="1"/>
            <a:r>
              <a:rPr lang="en-US" b="0" dirty="0" smtClean="0"/>
              <a:t>Jerusalem</a:t>
            </a:r>
            <a:r>
              <a:rPr lang="en-US" b="0" baseline="0" dirty="0" smtClean="0"/>
              <a:t> is the city of the great king – its his city.</a:t>
            </a:r>
          </a:p>
          <a:p>
            <a:pPr rtl="0" eaLnBrk="1" fontAlgn="t" latinLnBrk="0" hangingPunct="1"/>
            <a:r>
              <a:rPr lang="en-US" b="0" baseline="0" dirty="0" smtClean="0"/>
              <a:t>He has the right to come back with vengeance and destruction.</a:t>
            </a:r>
          </a:p>
          <a:p>
            <a:pPr rtl="0" eaLnBrk="1" fontAlgn="t" latinLnBrk="0" hangingPunct="1"/>
            <a:r>
              <a:rPr lang="en-US" b="0" baseline="0" dirty="0" smtClean="0"/>
              <a:t>But he doesn’t. He comes in peace. He comes offering to be received.</a:t>
            </a:r>
            <a:endParaRPr lang="en-US" b="0" dirty="0" smtClean="0"/>
          </a:p>
          <a:p>
            <a:pPr rtl="0" eaLnBrk="1" fontAlgn="t" latinLnBrk="0" hangingPunct="1"/>
            <a:endParaRPr lang="en-US" b="1" dirty="0"/>
          </a:p>
          <a:p>
            <a:pPr rtl="0" eaLnBrk="1" fontAlgn="t" latinLnBrk="0" hangingPunct="1"/>
            <a:r>
              <a:rPr lang="en-US" b="1" dirty="0"/>
              <a:t>Monday: Weeps over Jerusalem, goes to the temple, cleanses </a:t>
            </a:r>
            <a:r>
              <a:rPr lang="en-US" b="1" dirty="0" smtClean="0"/>
              <a:t>it &amp; </a:t>
            </a:r>
            <a:r>
              <a:rPr lang="en-US" b="1" dirty="0"/>
              <a:t>heals</a:t>
            </a:r>
          </a:p>
          <a:p>
            <a:pPr rtl="0" eaLnBrk="1" fontAlgn="t" latinLnBrk="0" hangingPunct="1"/>
            <a:r>
              <a:rPr lang="en-US" dirty="0" smtClean="0"/>
              <a:t>Jesus comes as a visitor</a:t>
            </a:r>
            <a:r>
              <a:rPr lang="en-US" baseline="0" dirty="0" smtClean="0"/>
              <a:t> and judges what is wrong and begins what is right</a:t>
            </a:r>
            <a:endParaRPr lang="en-US" dirty="0" smtClean="0"/>
          </a:p>
          <a:p>
            <a:pPr rtl="0" eaLnBrk="1" fontAlgn="t" latinLnBrk="0" hangingPunct="1"/>
            <a:endParaRPr lang="en-US" dirty="0" smtClean="0"/>
          </a:p>
          <a:p>
            <a:pPr rtl="0" eaLnBrk="1" fontAlgn="t" latinLnBrk="0" hangingPunct="1"/>
            <a:endParaRPr lang="en-US" dirty="0"/>
          </a:p>
          <a:p>
            <a:pPr rtl="0" eaLnBrk="1" fontAlgn="t" latinLnBrk="0" hangingPunct="1"/>
            <a:r>
              <a:rPr lang="en-US" b="1" dirty="0"/>
              <a:t>Tuesday: Becomes the authority in the temple &amp; pronounces woes upon</a:t>
            </a:r>
          </a:p>
          <a:p>
            <a:pPr rtl="0" eaLnBrk="1" fontAlgn="t" latinLnBrk="0" hangingPunct="1"/>
            <a:r>
              <a:rPr lang="en-US" b="1" dirty="0"/>
              <a:t>His enemies</a:t>
            </a:r>
          </a:p>
          <a:p>
            <a:r>
              <a:rPr lang="en-US" dirty="0" smtClean="0"/>
              <a:t>Jesus demonstrated his</a:t>
            </a:r>
            <a:r>
              <a:rPr lang="en-US" baseline="0" dirty="0" smtClean="0"/>
              <a:t> truth and confounds every enemy</a:t>
            </a:r>
          </a:p>
          <a:p>
            <a:r>
              <a:rPr lang="en-US" baseline="0" dirty="0" smtClean="0"/>
              <a:t>And then Jesus leaves – knowing they will not repent</a:t>
            </a:r>
          </a:p>
          <a:p>
            <a:r>
              <a:rPr lang="en-US" baseline="0" dirty="0" smtClean="0"/>
              <a:t>He leaves giving them a chance to turn</a:t>
            </a:r>
          </a:p>
          <a:p>
            <a:r>
              <a:rPr lang="en-US" baseline="0" dirty="0" smtClean="0"/>
              <a:t>He gives them Wednesday</a:t>
            </a:r>
          </a:p>
          <a:p>
            <a:endParaRPr lang="en-US" baseline="0" dirty="0" smtClean="0"/>
          </a:p>
          <a:p>
            <a:r>
              <a:rPr lang="en-US" baseline="0" dirty="0" smtClean="0"/>
              <a:t>Wednesday – the day that the Bible says nothing</a:t>
            </a:r>
          </a:p>
          <a:p>
            <a:r>
              <a:rPr lang="en-US" baseline="0" dirty="0" smtClean="0"/>
              <a:t>Church tradition calls it “Spy Wednesday” for it is that day it is believed Judas came to meet with the </a:t>
            </a:r>
            <a:r>
              <a:rPr lang="en-US" baseline="0" dirty="0" err="1" smtClean="0"/>
              <a:t>jewish</a:t>
            </a:r>
            <a:r>
              <a:rPr lang="en-US" baseline="0" dirty="0" smtClean="0"/>
              <a:t> leaders to plan Jesus’ betrayal.</a:t>
            </a:r>
          </a:p>
          <a:p>
            <a:r>
              <a:rPr lang="en-US" baseline="0" dirty="0" smtClean="0"/>
              <a:t>“Spy” refers to Judas</a:t>
            </a:r>
          </a:p>
          <a:p>
            <a:endParaRPr lang="en-US" baseline="0" dirty="0" smtClean="0"/>
          </a:p>
          <a:p>
            <a:r>
              <a:rPr lang="en-US" b="1" baseline="0" dirty="0" smtClean="0"/>
              <a:t>But the truth is Wednesday should be really called</a:t>
            </a:r>
          </a:p>
          <a:p>
            <a:r>
              <a:rPr lang="en-US" b="1" baseline="0" dirty="0" smtClean="0"/>
              <a:t>Amazing Grace Wednesday</a:t>
            </a:r>
          </a:p>
          <a:p>
            <a:r>
              <a:rPr lang="en-US" baseline="0" dirty="0" smtClean="0"/>
              <a:t>And here is why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10</a:t>
            </a:fld>
            <a:endParaRPr lang="en-US"/>
          </a:p>
        </p:txBody>
      </p:sp>
    </p:spTree>
    <p:extLst>
      <p:ext uri="{BB962C8B-B14F-4D97-AF65-F5344CB8AC3E}">
        <p14:creationId xmlns:p14="http://schemas.microsoft.com/office/powerpoint/2010/main" val="5586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his last day of complete freedom</a:t>
            </a:r>
          </a:p>
          <a:p>
            <a:r>
              <a:rPr lang="en-US" dirty="0" smtClean="0"/>
              <a:t>This view is from the mountain of Bethany – </a:t>
            </a:r>
            <a:r>
              <a:rPr lang="en-US" dirty="0" err="1" smtClean="0"/>
              <a:t>jesus</a:t>
            </a:r>
            <a:r>
              <a:rPr lang="en-US" dirty="0" smtClean="0"/>
              <a:t> can turn west</a:t>
            </a:r>
            <a:r>
              <a:rPr lang="en-US" baseline="0" dirty="0" smtClean="0"/>
              <a:t> and never be found.</a:t>
            </a:r>
          </a:p>
          <a:p>
            <a:endParaRPr lang="en-US" baseline="0" dirty="0" smtClean="0"/>
          </a:p>
          <a:p>
            <a:r>
              <a:rPr lang="en-US" baseline="0" dirty="0" smtClean="0"/>
              <a:t>Wednesday is Amazing Grace Wednesday because </a:t>
            </a:r>
          </a:p>
          <a:p>
            <a:r>
              <a:rPr lang="en-US" baseline="0" dirty="0" smtClean="0"/>
              <a:t>Wednesday – before even Judas knows he is going to betray Jesus</a:t>
            </a:r>
          </a:p>
          <a:p>
            <a:endParaRPr lang="en-US" baseline="0" dirty="0" smtClean="0"/>
          </a:p>
          <a:p>
            <a:r>
              <a:rPr lang="en-US" baseline="0" dirty="0" smtClean="0"/>
              <a:t>Jesus can just leave – he can leave town before any of it begins</a:t>
            </a:r>
          </a:p>
          <a:p>
            <a:endParaRPr lang="en-US" baseline="0" dirty="0" smtClean="0"/>
          </a:p>
          <a:p>
            <a:r>
              <a:rPr lang="en-US" baseline="0" dirty="0" smtClean="0"/>
              <a:t>But the king chooses to stay and sacrifice himself</a:t>
            </a:r>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11</a:t>
            </a:fld>
            <a:endParaRPr lang="en-US"/>
          </a:p>
        </p:txBody>
      </p:sp>
    </p:spTree>
    <p:extLst>
      <p:ext uri="{BB962C8B-B14F-4D97-AF65-F5344CB8AC3E}">
        <p14:creationId xmlns:p14="http://schemas.microsoft.com/office/powerpoint/2010/main" val="405622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b="1" dirty="0"/>
              <a:t>Thursday: </a:t>
            </a:r>
            <a:r>
              <a:rPr lang="en-US" i="1" dirty="0"/>
              <a:t>Lord’s Supper • Gethsemane • Betrayal • Trials begin   </a:t>
            </a:r>
            <a:endParaRPr lang="en-US" i="1" dirty="0" smtClean="0"/>
          </a:p>
          <a:p>
            <a:pPr rtl="0" eaLnBrk="1" fontAlgn="t" latinLnBrk="0" hangingPunct="1"/>
            <a:r>
              <a:rPr lang="en-US" i="1" dirty="0" smtClean="0"/>
              <a:t>- Betrayed by his disciples</a:t>
            </a:r>
          </a:p>
          <a:p>
            <a:pPr rtl="0" eaLnBrk="1" fontAlgn="t" latinLnBrk="0" hangingPunct="1"/>
            <a:r>
              <a:rPr lang="en-US" i="1" dirty="0" smtClean="0"/>
              <a:t>- Maundy Thursday</a:t>
            </a:r>
            <a:r>
              <a:rPr lang="en-US" i="1" baseline="0" dirty="0" smtClean="0"/>
              <a:t> – variation of Mandate – Love one another – no one loves him</a:t>
            </a:r>
            <a:endParaRPr lang="en-US" i="1" dirty="0" smtClean="0"/>
          </a:p>
          <a:p>
            <a:pPr rtl="0" eaLnBrk="1" fontAlgn="t" latinLnBrk="0" hangingPunct="1"/>
            <a:endParaRPr lang="en-US" dirty="0"/>
          </a:p>
          <a:p>
            <a:pPr rtl="0" eaLnBrk="1" fontAlgn="t" latinLnBrk="0" hangingPunct="1"/>
            <a:r>
              <a:rPr lang="en-US" b="1" dirty="0"/>
              <a:t>Friday: </a:t>
            </a:r>
            <a:r>
              <a:rPr lang="en-US" i="1" dirty="0"/>
              <a:t>6 trials • Suffering  • Cross  • 7 sayings  • Darkness   • Death - </a:t>
            </a:r>
            <a:r>
              <a:rPr lang="en-US" i="1" dirty="0" smtClean="0"/>
              <a:t>3pm</a:t>
            </a:r>
          </a:p>
          <a:p>
            <a:pPr rtl="0" eaLnBrk="1" fontAlgn="t" latinLnBrk="0" hangingPunct="1"/>
            <a:r>
              <a:rPr lang="en-US" i="1" dirty="0" smtClean="0"/>
              <a:t>- Jesus,</a:t>
            </a:r>
            <a:r>
              <a:rPr lang="en-US" i="1" baseline="0" dirty="0" smtClean="0"/>
              <a:t> the son of God, is put on trial by the world – found guilty and then crucified</a:t>
            </a:r>
            <a:endParaRPr lang="en-US" i="1" dirty="0" smtClean="0"/>
          </a:p>
          <a:p>
            <a:pPr rtl="0" eaLnBrk="1" fontAlgn="t" latinLnBrk="0" hangingPunct="1"/>
            <a:endParaRPr lang="en-US" i="1" dirty="0" smtClean="0"/>
          </a:p>
          <a:p>
            <a:pPr rtl="0" eaLnBrk="1" fontAlgn="t" latinLnBrk="0" hangingPunct="1"/>
            <a:endParaRPr lang="en-US" i="1" dirty="0"/>
          </a:p>
          <a:p>
            <a:pPr rtl="0" eaLnBrk="1" fontAlgn="t" latinLnBrk="0" hangingPunct="1"/>
            <a:r>
              <a:rPr lang="en-US" b="1" dirty="0"/>
              <a:t>Saturday: </a:t>
            </a:r>
            <a:r>
              <a:rPr lang="en-US" i="1" dirty="0"/>
              <a:t>Jewish leaders request Roman guards to watch the tomb</a:t>
            </a:r>
            <a:endParaRPr lang="en-US" dirty="0"/>
          </a:p>
          <a:p>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12</a:t>
            </a:fld>
            <a:endParaRPr lang="en-US"/>
          </a:p>
        </p:txBody>
      </p:sp>
    </p:spTree>
    <p:extLst>
      <p:ext uri="{BB962C8B-B14F-4D97-AF65-F5344CB8AC3E}">
        <p14:creationId xmlns:p14="http://schemas.microsoft.com/office/powerpoint/2010/main" val="71411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a:t>
            </a:r>
            <a:r>
              <a:rPr lang="en-US" baseline="0" dirty="0" smtClean="0"/>
              <a:t> man’s power because that is who is given dominion in this world</a:t>
            </a:r>
          </a:p>
          <a:p>
            <a:r>
              <a:rPr lang="en-US" baseline="0" dirty="0" smtClean="0"/>
              <a:t>No one can crucify him but man</a:t>
            </a:r>
          </a:p>
        </p:txBody>
      </p:sp>
      <p:sp>
        <p:nvSpPr>
          <p:cNvPr id="4" name="Slide Number Placeholder 3"/>
          <p:cNvSpPr>
            <a:spLocks noGrp="1"/>
          </p:cNvSpPr>
          <p:nvPr>
            <p:ph type="sldNum" sz="quarter" idx="10"/>
          </p:nvPr>
        </p:nvSpPr>
        <p:spPr/>
        <p:txBody>
          <a:bodyPr/>
          <a:lstStyle/>
          <a:p>
            <a:fld id="{30423883-C501-4E65-94CE-F67B3B3F27D5}" type="slidenum">
              <a:rPr lang="en-US" smtClean="0"/>
              <a:t>13</a:t>
            </a:fld>
            <a:endParaRPr lang="en-US"/>
          </a:p>
        </p:txBody>
      </p:sp>
    </p:spTree>
    <p:extLst>
      <p:ext uri="{BB962C8B-B14F-4D97-AF65-F5344CB8AC3E}">
        <p14:creationId xmlns:p14="http://schemas.microsoft.com/office/powerpoint/2010/main" val="203313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What Jesus is on the Cross – is what these judges will do to you by the end of your life.</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This is what they do to every life!!!</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Jesus on the cross is a picture of you and me</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Our marriage. Our family. Our careers. Our health. Our society. Our government. Our nation</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When man allows these things to rule</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Because only man can</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It’s his dominion – only he crucifies </a:t>
            </a:r>
            <a:r>
              <a:rPr lang="en-US" i="1" dirty="0" err="1">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jesus</a:t>
            </a: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in schools. In families. In public. In private. Only man chooses to destroy morality and life.</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It’s you – </a:t>
            </a:r>
            <a:r>
              <a:rPr lang="en-US" i="1" dirty="0" err="1">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jesus</a:t>
            </a: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the rightful king – chooses to take your place</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That’s you and your future you are looking at</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Isolated</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Bitter</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Blind</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Rejected</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Abandoned</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Sacrificed</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You aren’t the exception. Your family isn’t. your ethnic background isn’t. your nation isn’t</a:t>
            </a:r>
          </a:p>
          <a:p>
            <a:pPr>
              <a:lnSpc>
                <a:spcPct val="107000"/>
              </a:lnSpc>
              <a:spcAft>
                <a:spcPts val="816"/>
              </a:spcAft>
            </a:pPr>
            <a:r>
              <a:rPr lang="en-US" b="1"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sacrifices himself to save you.</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How do I know</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Because of Barabbas </a:t>
            </a:r>
          </a:p>
        </p:txBody>
      </p:sp>
      <p:sp>
        <p:nvSpPr>
          <p:cNvPr id="4" name="Slide Number Placeholder 3"/>
          <p:cNvSpPr>
            <a:spLocks noGrp="1"/>
          </p:cNvSpPr>
          <p:nvPr>
            <p:ph type="sldNum" sz="quarter" idx="10"/>
          </p:nvPr>
        </p:nvSpPr>
        <p:spPr/>
        <p:txBody>
          <a:bodyPr/>
          <a:lstStyle/>
          <a:p>
            <a:fld id="{30423883-C501-4E65-94CE-F67B3B3F27D5}" type="slidenum">
              <a:rPr lang="en-US" smtClean="0"/>
              <a:t>14</a:t>
            </a:fld>
            <a:endParaRPr lang="en-US"/>
          </a:p>
        </p:txBody>
      </p:sp>
    </p:spTree>
    <p:extLst>
      <p:ext uri="{BB962C8B-B14F-4D97-AF65-F5344CB8AC3E}">
        <p14:creationId xmlns:p14="http://schemas.microsoft.com/office/powerpoint/2010/main" val="361055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Barabbas is chosen over Jesus.</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Barabbas is the Aramaic for “son of fathers”</a:t>
            </a:r>
          </a:p>
          <a:p>
            <a:pPr>
              <a:lnSpc>
                <a:spcPct val="107000"/>
              </a:lnSpc>
              <a:spcAft>
                <a:spcPts val="816"/>
              </a:spcAft>
            </a:pPr>
            <a:r>
              <a:rPr lang="en-US" b="1"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In front of the world is the son of god AND the son of men</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Here someone has to pay – someone has to be condemned and die:</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Barabbas has been a victim of all these judges</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most likely was either a land owner or farmer who lost his living to </a:t>
            </a:r>
            <a:r>
              <a:rPr lang="en-US" i="1" dirty="0" err="1">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rome’s</a:t>
            </a: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taxes and oppression</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Historians say the rich use to gain more wealth by mercilessly buying property of harvesters who defaulted on their loans because of drought</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most likely was most likely part of the Zealot resurrection that happened the final year of Christ ministry</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As a zealot, he is a hero the common people because they hate Rome’s rule.</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So here is </a:t>
            </a:r>
            <a:r>
              <a:rPr lang="en-US"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Barabbas</a:t>
            </a:r>
          </a:p>
          <a:p>
            <a:pPr>
              <a:lnSpc>
                <a:spcPct val="107000"/>
              </a:lnSpc>
              <a:spcAft>
                <a:spcPts val="816"/>
              </a:spcAft>
            </a:pPr>
            <a:r>
              <a:rPr lang="en-US" b="1"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a:t>
            </a:r>
            <a:r>
              <a:rPr lang="en-US" b="1"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has given his life to tradition, religion, darkness, man’s power and ethnic pride</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And has revolted. He is a rebel to God and what God wants.</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has killed in the name of god- Israel (ethnic), in his own power, for his ethnic group.</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And now it has landed him in line for crucifixion.</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has followed all these powers of the world and now his life is about to mutilated on a cross.</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And in Matthew 27:15 onward we read that although Barabbas – son of fathers / son of men</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Is condemned because he has rebelled, sinned and killed.</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Although he deserves to die.</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is set free because all the powers of the world want Jesus dead instead.</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Think – why is this guy getting off</a:t>
            </a: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The nerve and blaspheme</a:t>
            </a: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Not a fair trade – why </a:t>
            </a:r>
            <a:r>
              <a:rPr lang="en-US" i="1" dirty="0" err="1">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jesus</a:t>
            </a: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and not him</a:t>
            </a: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Why is the one who has done no wrong condemned instead of the one in rebellion</a:t>
            </a: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Why is the son of God crucified instead of the son of men</a:t>
            </a:r>
          </a:p>
          <a:p>
            <a:pPr marL="174982" indent="-174982">
              <a:lnSpc>
                <a:spcPct val="107000"/>
              </a:lnSpc>
              <a:spcAft>
                <a:spcPts val="816"/>
              </a:spcAft>
              <a:buFontTx/>
              <a:buChar char="-"/>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And the answer is: because that’s what the rightful king wanted</a:t>
            </a: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It’s not because the crowd wanted it.</a:t>
            </a:r>
          </a:p>
          <a:p>
            <a:pPr marL="174982" indent="-174982">
              <a:lnSpc>
                <a:spcPct val="107000"/>
              </a:lnSpc>
              <a:spcAft>
                <a:spcPts val="816"/>
              </a:spcAft>
              <a:buFontTx/>
              <a:buChar cha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It’s not because religion, tradition and all the enemies of the rightful king wanted it</a:t>
            </a:r>
          </a:p>
          <a:p>
            <a:pPr marL="174982" indent="-174982">
              <a:lnSpc>
                <a:spcPct val="107000"/>
              </a:lnSpc>
              <a:spcAft>
                <a:spcPts val="816"/>
              </a:spcAft>
              <a:buFontTx/>
              <a:buChar char="-"/>
            </a:pPr>
            <a:r>
              <a:rPr lang="en-US" b="1"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It’s because the rightful king wanted it.</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Jesus the king wants Barabbas – the son of men – released and set free</a:t>
            </a:r>
          </a:p>
          <a:p>
            <a:pPr>
              <a:lnSpc>
                <a:spcPct val="107000"/>
              </a:lnSpc>
              <a:spcAft>
                <a:spcPts val="816"/>
              </a:spcAft>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wanted to take the punishment of the son of men</a:t>
            </a: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4982" indent="-174982">
              <a:lnSpc>
                <a:spcPct val="107000"/>
              </a:lnSpc>
              <a:spcAft>
                <a:spcPts val="816"/>
              </a:spcAft>
              <a:buFontTx/>
              <a:buChar char="-"/>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0423883-C501-4E65-94CE-F67B3B3F27D5}" type="slidenum">
              <a:rPr lang="en-US" smtClean="0"/>
              <a:t>15</a:t>
            </a:fld>
            <a:endParaRPr lang="en-US"/>
          </a:p>
        </p:txBody>
      </p:sp>
    </p:spTree>
    <p:extLst>
      <p:ext uri="{BB962C8B-B14F-4D97-AF65-F5344CB8AC3E}">
        <p14:creationId xmlns:p14="http://schemas.microsoft.com/office/powerpoint/2010/main" val="177861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16</a:t>
            </a:fld>
            <a:endParaRPr lang="en-US"/>
          </a:p>
        </p:txBody>
      </p:sp>
    </p:spTree>
    <p:extLst>
      <p:ext uri="{BB962C8B-B14F-4D97-AF65-F5344CB8AC3E}">
        <p14:creationId xmlns:p14="http://schemas.microsoft.com/office/powerpoint/2010/main" val="250437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and I are Barabbas – we are the son of men</a:t>
            </a:r>
          </a:p>
          <a:p>
            <a:r>
              <a:rPr lang="en-US" baseline="0" dirty="0" smtClean="0"/>
              <a:t>And we deserve and are walking towards </a:t>
            </a:r>
            <a:r>
              <a:rPr lang="en-US" baseline="0" dirty="0" err="1" smtClean="0"/>
              <a:t>crufixion</a:t>
            </a:r>
            <a:r>
              <a:rPr lang="en-US" baseline="0" dirty="0" smtClean="0"/>
              <a:t> – our marriage, our families, our morality, our integrity, our future</a:t>
            </a:r>
          </a:p>
          <a:p>
            <a:r>
              <a:rPr lang="en-US" b="1" baseline="0" dirty="0" smtClean="0"/>
              <a:t>Someone who is going to the cross – someone is already in chains</a:t>
            </a:r>
          </a:p>
          <a:p>
            <a:r>
              <a:rPr lang="en-US" baseline="0" dirty="0" smtClean="0"/>
              <a:t>Barabbas is in chains because of rebelling against God</a:t>
            </a:r>
          </a:p>
          <a:p>
            <a:r>
              <a:rPr lang="en-US" baseline="0" dirty="0" smtClean="0"/>
              <a:t>Jesus is in chains because He is faithful to father God and is coming to take our place.</a:t>
            </a:r>
          </a:p>
          <a:p>
            <a:endParaRPr lang="en-US" baseline="0" dirty="0" smtClean="0"/>
          </a:p>
          <a:p>
            <a:r>
              <a:rPr lang="en-US" b="1" baseline="0" dirty="0" smtClean="0"/>
              <a:t>We have the choice when the king returns to what is his</a:t>
            </a:r>
          </a:p>
          <a:p>
            <a:r>
              <a:rPr lang="en-US" baseline="0" dirty="0" smtClean="0"/>
              <a:t>We have a choice when the king returns to our hearts and our attention.</a:t>
            </a:r>
          </a:p>
          <a:p>
            <a:r>
              <a:rPr lang="en-US" baseline="0" dirty="0" smtClean="0"/>
              <a:t>He is the rightful king of you and of me.</a:t>
            </a:r>
          </a:p>
          <a:p>
            <a:r>
              <a:rPr lang="en-US" baseline="0" dirty="0" smtClean="0"/>
              <a:t>But he chooses to give himself to the cross and all the powers of this world so we can be saved and not destroyed.</a:t>
            </a:r>
          </a:p>
          <a:p>
            <a:r>
              <a:rPr lang="en-US" b="1" baseline="0" dirty="0" smtClean="0"/>
              <a:t>The powers and chains of this world are leading someone to be crucified.</a:t>
            </a:r>
          </a:p>
          <a:p>
            <a:r>
              <a:rPr lang="en-US" baseline="0" dirty="0" smtClean="0"/>
              <a:t>And Jesus stands before us and all the power of the world and says – you can give those to me if you want.</a:t>
            </a:r>
          </a:p>
          <a:p>
            <a:r>
              <a:rPr lang="en-US" b="1" baseline="0" dirty="0" smtClean="0"/>
              <a:t>Give me the chains and the sin and go free</a:t>
            </a:r>
            <a:r>
              <a:rPr lang="en-US" baseline="0" dirty="0" smtClean="0"/>
              <a:t>.</a:t>
            </a:r>
            <a:endParaRPr lang="en-US" dirty="0" smtClean="0"/>
          </a:p>
          <a:p>
            <a:endParaRPr lang="en-US" dirty="0" smtClean="0"/>
          </a:p>
          <a:p>
            <a:r>
              <a:rPr lang="en-US" dirty="0" smtClean="0"/>
              <a:t>Give your sin back to Jesus today.</a:t>
            </a:r>
          </a:p>
          <a:p>
            <a:r>
              <a:rPr lang="en-US" dirty="0" smtClean="0"/>
              <a:t>Give him your broken life –and let him put it to death.</a:t>
            </a:r>
          </a:p>
          <a:p>
            <a:r>
              <a:rPr lang="en-US" dirty="0" smtClean="0"/>
              <a:t>Give him your failure and let him bury it.</a:t>
            </a:r>
          </a:p>
          <a:p>
            <a:endParaRPr lang="en-US" dirty="0" smtClean="0"/>
          </a:p>
          <a:p>
            <a:r>
              <a:rPr lang="en-US" dirty="0" smtClean="0"/>
              <a:t>Let him set</a:t>
            </a:r>
            <a:r>
              <a:rPr lang="en-US" baseline="0" dirty="0" smtClean="0"/>
              <a:t> you free today.</a:t>
            </a:r>
          </a:p>
          <a:p>
            <a:endParaRPr lang="en-US" baseline="0" dirty="0" smtClean="0"/>
          </a:p>
          <a:p>
            <a:r>
              <a:rPr lang="en-US" baseline="0" dirty="0" smtClean="0"/>
              <a:t>And just like Barabbas – you don’t know how what to do.</a:t>
            </a:r>
          </a:p>
          <a:p>
            <a:r>
              <a:rPr lang="en-US" b="1" baseline="0" dirty="0" smtClean="0"/>
              <a:t>Where do you go when you get to be free?</a:t>
            </a:r>
          </a:p>
          <a:p>
            <a:endParaRPr lang="en-US" baseline="0" dirty="0" smtClean="0"/>
          </a:p>
          <a:p>
            <a:r>
              <a:rPr lang="en-US" baseline="0" dirty="0" smtClean="0"/>
              <a:t>Well there’s more to Holy Week than Palm Sunday to Saturday.</a:t>
            </a:r>
          </a:p>
          <a:p>
            <a:r>
              <a:rPr lang="en-US" baseline="0" dirty="0" smtClean="0"/>
              <a:t>There is more to the story of the returning king than those six days.</a:t>
            </a:r>
          </a:p>
          <a:p>
            <a:endParaRPr lang="en-US" baseline="0" dirty="0" smtClean="0"/>
          </a:p>
          <a:p>
            <a:r>
              <a:rPr lang="en-US" baseline="0" dirty="0" smtClean="0"/>
              <a:t>Because the end of the story is what we will celebrate next Sunday –Easter.</a:t>
            </a:r>
          </a:p>
          <a:p>
            <a:r>
              <a:rPr lang="en-US" baseline="0" dirty="0" smtClean="0"/>
              <a:t>Its not just a historical event about a historical person.</a:t>
            </a:r>
          </a:p>
          <a:p>
            <a:r>
              <a:rPr lang="en-US" baseline="0" dirty="0" smtClean="0"/>
              <a:t>Its this: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0423883-C501-4E65-94CE-F67B3B3F27D5}" type="slidenum">
              <a:rPr lang="en-US" smtClean="0"/>
              <a:t>17</a:t>
            </a:fld>
            <a:endParaRPr lang="en-US"/>
          </a:p>
        </p:txBody>
      </p:sp>
    </p:spTree>
    <p:extLst>
      <p:ext uri="{BB962C8B-B14F-4D97-AF65-F5344CB8AC3E}">
        <p14:creationId xmlns:p14="http://schemas.microsoft.com/office/powerpoint/2010/main" val="3845799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Jesus walks out of the tomb that he spared you from!</a:t>
            </a:r>
          </a:p>
          <a:p>
            <a:endParaRPr lang="en-US" baseline="0" dirty="0" smtClean="0"/>
          </a:p>
          <a:p>
            <a:r>
              <a:rPr lang="en-US" baseline="0" dirty="0" smtClean="0"/>
              <a:t>The rightful king overpowers and eternally defeats His enemies without destroying His people.  </a:t>
            </a:r>
          </a:p>
          <a:p>
            <a:r>
              <a:rPr lang="en-US" baseline="0" dirty="0" smtClean="0"/>
              <a:t>He offers His forever presence to anyone who will believe and restart.</a:t>
            </a:r>
          </a:p>
          <a:p>
            <a:endParaRPr lang="en-US" baseline="0" dirty="0" smtClean="0"/>
          </a:p>
          <a:p>
            <a:r>
              <a:rPr lang="en-US" baseline="0" dirty="0" smtClean="0"/>
              <a:t>We never know what happens Barabbas – the son of all of our fathers.</a:t>
            </a:r>
          </a:p>
          <a:p>
            <a:r>
              <a:rPr lang="en-US" baseline="0" dirty="0" smtClean="0"/>
              <a:t>But we do know what happens to every son of men who says yes today.</a:t>
            </a:r>
          </a:p>
          <a:p>
            <a:endParaRPr lang="en-US" baseline="0" dirty="0" smtClean="0"/>
          </a:p>
          <a:p>
            <a:r>
              <a:rPr lang="en-US" baseline="0" dirty="0" smtClean="0"/>
              <a:t>The king comes and sets you free and starts a new life that He (not you will lead)</a:t>
            </a:r>
          </a:p>
          <a:p>
            <a:endParaRPr lang="en-US" baseline="0" dirty="0" smtClean="0"/>
          </a:p>
          <a:p>
            <a:r>
              <a:rPr lang="en-US" dirty="0" smtClean="0"/>
              <a:t>Give your sin back to Jesus today.</a:t>
            </a:r>
          </a:p>
          <a:p>
            <a:r>
              <a:rPr lang="en-US" dirty="0" smtClean="0"/>
              <a:t>Give him your broken life –and let him put it to death.</a:t>
            </a:r>
          </a:p>
          <a:p>
            <a:r>
              <a:rPr lang="en-US" dirty="0" smtClean="0"/>
              <a:t>Give him your failure and let him bury it.</a:t>
            </a:r>
          </a:p>
          <a:p>
            <a:r>
              <a:rPr lang="en-US" dirty="0" smtClean="0"/>
              <a:t>Let Jesus take</a:t>
            </a:r>
            <a:r>
              <a:rPr lang="en-US" baseline="0" dirty="0" smtClean="0"/>
              <a:t> what your life should look like and start again.</a:t>
            </a:r>
          </a:p>
          <a:p>
            <a:endParaRPr lang="en-US" baseline="0" dirty="0" smtClean="0"/>
          </a:p>
          <a:p>
            <a:r>
              <a:rPr lang="en-US" baseline="0" dirty="0" smtClean="0"/>
              <a:t>Don’t be too proud to pick up one of these chains – and bring it to the altar</a:t>
            </a:r>
          </a:p>
          <a:p>
            <a:r>
              <a:rPr lang="en-US" baseline="0" dirty="0" smtClean="0"/>
              <a:t>And with praise in your heart – give it to Jesus to take from you</a:t>
            </a:r>
          </a:p>
          <a:p>
            <a:endParaRPr lang="en-US" baseline="0" dirty="0" smtClean="0"/>
          </a:p>
          <a:p>
            <a:r>
              <a:rPr lang="en-US" baseline="0" dirty="0" smtClean="0"/>
              <a:t>Whether you bring up a chain so he can:</a:t>
            </a:r>
          </a:p>
          <a:p>
            <a:endParaRPr lang="en-US" baseline="0" dirty="0" smtClean="0"/>
          </a:p>
          <a:p>
            <a:pPr marL="174982" indent="-174982">
              <a:buFontTx/>
              <a:buChar char="-"/>
            </a:pPr>
            <a:r>
              <a:rPr lang="en-US" baseline="0" dirty="0" smtClean="0"/>
              <a:t>take your sin for the first time come </a:t>
            </a:r>
          </a:p>
          <a:p>
            <a:pPr marL="174982" indent="-174982">
              <a:buFontTx/>
              <a:buChar char="-"/>
            </a:pPr>
            <a:r>
              <a:rPr lang="en-US" baseline="0" dirty="0" smtClean="0"/>
              <a:t>Take the place of king as you rededicate your life to one who takes your sin – come</a:t>
            </a:r>
          </a:p>
          <a:p>
            <a:pPr marL="174982" indent="-174982">
              <a:buFontTx/>
              <a:buChar char="-"/>
            </a:pPr>
            <a:r>
              <a:rPr lang="en-US" baseline="0" dirty="0" smtClean="0"/>
              <a:t>Receive your worship as you say thank you and rededicate your life to sharing his love with others – come</a:t>
            </a:r>
          </a:p>
          <a:p>
            <a:pPr marL="174982" indent="-174982">
              <a:buFontTx/>
              <a:buChar char="-"/>
            </a:pPr>
            <a:endParaRPr lang="en-US" baseline="0" dirty="0" smtClean="0"/>
          </a:p>
          <a:p>
            <a:endParaRPr lang="en-US" baseline="0" dirty="0" smtClean="0"/>
          </a:p>
          <a:p>
            <a:pPr marL="174982" indent="-174982">
              <a:buFontTx/>
              <a:buChar char="-"/>
            </a:pPr>
            <a:endParaRPr lang="en-US" baseline="0" dirty="0" smtClean="0"/>
          </a:p>
          <a:p>
            <a:endParaRPr lang="en-US" dirty="0" smtClean="0"/>
          </a:p>
          <a:p>
            <a:endParaRPr lang="en-US" baseline="0" dirty="0" smtClean="0"/>
          </a:p>
          <a:p>
            <a:endParaRPr lang="en-US" dirty="0" smtClean="0"/>
          </a:p>
          <a:p>
            <a:endParaRPr lang="en-US" dirty="0" smtClean="0"/>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0423883-C501-4E65-94CE-F67B3B3F27D5}" type="slidenum">
              <a:rPr lang="en-US" smtClean="0"/>
              <a:t>18</a:t>
            </a:fld>
            <a:endParaRPr lang="en-US"/>
          </a:p>
        </p:txBody>
      </p:sp>
    </p:spTree>
    <p:extLst>
      <p:ext uri="{BB962C8B-B14F-4D97-AF65-F5344CB8AC3E}">
        <p14:creationId xmlns:p14="http://schemas.microsoft.com/office/powerpoint/2010/main" val="3331839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Jesus walks out of the tomb that he spared you from!</a:t>
            </a:r>
          </a:p>
          <a:p>
            <a:endParaRPr lang="en-US" baseline="0" dirty="0" smtClean="0"/>
          </a:p>
          <a:p>
            <a:r>
              <a:rPr lang="en-US" baseline="0" dirty="0" smtClean="0"/>
              <a:t>The rightful king overpowers and eternally defeats His enemies without destroying His people.  </a:t>
            </a:r>
          </a:p>
          <a:p>
            <a:r>
              <a:rPr lang="en-US" baseline="0" dirty="0" smtClean="0"/>
              <a:t>He offers His forever presence to anyone who will believe and restart.</a:t>
            </a:r>
          </a:p>
          <a:p>
            <a:endParaRPr lang="en-US" baseline="0" dirty="0" smtClean="0"/>
          </a:p>
          <a:p>
            <a:r>
              <a:rPr lang="en-US" baseline="0" dirty="0" smtClean="0"/>
              <a:t>We never know what happens Barabbas – the son of all of our fathers.</a:t>
            </a:r>
          </a:p>
          <a:p>
            <a:r>
              <a:rPr lang="en-US" baseline="0" dirty="0" smtClean="0"/>
              <a:t>But we do know what happens to every son of men who says yes today.</a:t>
            </a:r>
          </a:p>
          <a:p>
            <a:endParaRPr lang="en-US" baseline="0" dirty="0" smtClean="0"/>
          </a:p>
          <a:p>
            <a:r>
              <a:rPr lang="en-US" baseline="0" dirty="0" smtClean="0"/>
              <a:t>The king comes and sets you free and starts a new life that He (not you will lead)</a:t>
            </a:r>
          </a:p>
          <a:p>
            <a:endParaRPr lang="en-US" baseline="0" dirty="0" smtClean="0"/>
          </a:p>
          <a:p>
            <a:r>
              <a:rPr lang="en-US" dirty="0" smtClean="0"/>
              <a:t>Give your sin back to Jesus today.</a:t>
            </a:r>
          </a:p>
          <a:p>
            <a:r>
              <a:rPr lang="en-US" dirty="0" smtClean="0"/>
              <a:t>Give him your broken life –and let him put it to death.</a:t>
            </a:r>
          </a:p>
          <a:p>
            <a:r>
              <a:rPr lang="en-US" dirty="0" smtClean="0"/>
              <a:t>Give him your failure and let him bury it.</a:t>
            </a:r>
          </a:p>
          <a:p>
            <a:r>
              <a:rPr lang="en-US" dirty="0" smtClean="0"/>
              <a:t>Let Jesus take</a:t>
            </a:r>
            <a:r>
              <a:rPr lang="en-US" baseline="0" dirty="0" smtClean="0"/>
              <a:t> what your life should look like and start again.</a:t>
            </a:r>
          </a:p>
          <a:p>
            <a:endParaRPr lang="en-US" baseline="0" dirty="0" smtClean="0"/>
          </a:p>
          <a:p>
            <a:r>
              <a:rPr lang="en-US" baseline="0" dirty="0" smtClean="0"/>
              <a:t>Don’t be too proud to pick up one of these chains – and bring it to the altar</a:t>
            </a:r>
          </a:p>
          <a:p>
            <a:r>
              <a:rPr lang="en-US" baseline="0" dirty="0" smtClean="0"/>
              <a:t>And with praise in your heart – give it to Jesus to take from you</a:t>
            </a:r>
          </a:p>
          <a:p>
            <a:endParaRPr lang="en-US" baseline="0" dirty="0" smtClean="0"/>
          </a:p>
          <a:p>
            <a:r>
              <a:rPr lang="en-US" baseline="0" dirty="0" smtClean="0"/>
              <a:t>Whether you bring up a chain so he can:</a:t>
            </a:r>
          </a:p>
          <a:p>
            <a:endParaRPr lang="en-US" baseline="0" dirty="0" smtClean="0"/>
          </a:p>
          <a:p>
            <a:pPr marL="174982" indent="-174982">
              <a:buFontTx/>
              <a:buChar char="-"/>
            </a:pPr>
            <a:r>
              <a:rPr lang="en-US" baseline="0" dirty="0" smtClean="0"/>
              <a:t>take your sin for the first time come </a:t>
            </a:r>
          </a:p>
          <a:p>
            <a:pPr marL="174982" indent="-174982">
              <a:buFontTx/>
              <a:buChar char="-"/>
            </a:pPr>
            <a:r>
              <a:rPr lang="en-US" baseline="0" dirty="0" smtClean="0"/>
              <a:t>Take the place of king as you rededicate your life to one who takes your sin – come</a:t>
            </a:r>
          </a:p>
          <a:p>
            <a:pPr marL="174982" indent="-174982">
              <a:buFontTx/>
              <a:buChar char="-"/>
            </a:pPr>
            <a:r>
              <a:rPr lang="en-US" baseline="0" dirty="0" smtClean="0"/>
              <a:t>Receive your worship as you say thank you and rededicate your life to sharing his love with others – come</a:t>
            </a:r>
          </a:p>
          <a:p>
            <a:pPr marL="174982" indent="-174982">
              <a:buFontTx/>
              <a:buChar char="-"/>
            </a:pPr>
            <a:endParaRPr lang="en-US" baseline="0" dirty="0" smtClean="0"/>
          </a:p>
          <a:p>
            <a:endParaRPr lang="en-US" baseline="0" dirty="0" smtClean="0"/>
          </a:p>
          <a:p>
            <a:pPr marL="174982" indent="-174982">
              <a:buFontTx/>
              <a:buChar char="-"/>
            </a:pPr>
            <a:endParaRPr lang="en-US" baseline="0" dirty="0" smtClean="0"/>
          </a:p>
          <a:p>
            <a:endParaRPr lang="en-US" dirty="0" smtClean="0"/>
          </a:p>
          <a:p>
            <a:endParaRPr lang="en-US" baseline="0" dirty="0" smtClean="0"/>
          </a:p>
          <a:p>
            <a:endParaRPr lang="en-US" dirty="0" smtClean="0"/>
          </a:p>
          <a:p>
            <a:endParaRPr lang="en-US" dirty="0" smtClean="0"/>
          </a:p>
          <a:p>
            <a:pPr>
              <a:lnSpc>
                <a:spcPct val="107000"/>
              </a:lnSpc>
              <a:spcAft>
                <a:spcPts val="816"/>
              </a:spcAft>
            </a:pPr>
            <a:endPar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0423883-C501-4E65-94CE-F67B3B3F27D5}" type="slidenum">
              <a:rPr lang="en-US" smtClean="0"/>
              <a:t>19</a:t>
            </a:fld>
            <a:endParaRPr lang="en-US"/>
          </a:p>
        </p:txBody>
      </p:sp>
    </p:spTree>
    <p:extLst>
      <p:ext uri="{BB962C8B-B14F-4D97-AF65-F5344CB8AC3E}">
        <p14:creationId xmlns:p14="http://schemas.microsoft.com/office/powerpoint/2010/main" val="156950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effectLst>
                  <a:outerShdw blurRad="38100" dist="38100" dir="2700000" algn="tl">
                    <a:srgbClr val="000000">
                      <a:alpha val="43137"/>
                    </a:srgbClr>
                  </a:outerShdw>
                </a:effectLst>
                <a:latin typeface="Afta sans"/>
                <a:cs typeface="Afta sans"/>
              </a:rPr>
              <a:t>As the disciples go into Holy Week</a:t>
            </a:r>
          </a:p>
          <a:p>
            <a:pPr defTabSz="933237">
              <a:defRPr/>
            </a:pPr>
            <a:r>
              <a:rPr lang="en-US" dirty="0">
                <a:effectLst>
                  <a:outerShdw blurRad="38100" dist="38100" dir="2700000" algn="tl">
                    <a:srgbClr val="000000">
                      <a:alpha val="43137"/>
                    </a:srgbClr>
                  </a:outerShdw>
                </a:effectLst>
                <a:latin typeface="Afta sans"/>
                <a:cs typeface="Afta sans"/>
              </a:rPr>
              <a:t>Scripture records Jesus words to them</a:t>
            </a:r>
          </a:p>
          <a:p>
            <a:pPr defTabSz="933237">
              <a:defRPr/>
            </a:pPr>
            <a:endParaRPr lang="en-US" dirty="0">
              <a:effectLst>
                <a:outerShdw blurRad="38100" dist="38100" dir="2700000" algn="tl">
                  <a:srgbClr val="000000">
                    <a:alpha val="43137"/>
                  </a:srgbClr>
                </a:outerShdw>
              </a:effectLst>
              <a:latin typeface="Afta sans"/>
              <a:cs typeface="Afta sans"/>
            </a:endParaRPr>
          </a:p>
          <a:p>
            <a:pPr defTabSz="933237">
              <a:defRPr/>
            </a:pPr>
            <a:r>
              <a:rPr lang="en-US" dirty="0">
                <a:effectLst>
                  <a:outerShdw blurRad="38100" dist="38100" dir="2700000" algn="tl">
                    <a:srgbClr val="000000">
                      <a:alpha val="43137"/>
                    </a:srgbClr>
                  </a:outerShdw>
                </a:effectLst>
                <a:latin typeface="Afta sans"/>
                <a:cs typeface="Afta sans"/>
              </a:rPr>
              <a:t>The Disciples, themselves,</a:t>
            </a:r>
            <a:br>
              <a:rPr lang="en-US" dirty="0">
                <a:effectLst>
                  <a:outerShdw blurRad="38100" dist="38100" dir="2700000" algn="tl">
                    <a:srgbClr val="000000">
                      <a:alpha val="43137"/>
                    </a:srgbClr>
                  </a:outerShdw>
                </a:effectLst>
                <a:latin typeface="Afta sans"/>
                <a:cs typeface="Afta sans"/>
              </a:rPr>
            </a:br>
            <a:r>
              <a:rPr lang="en-US" dirty="0">
                <a:effectLst>
                  <a:outerShdw blurRad="38100" dist="38100" dir="2700000" algn="tl">
                    <a:srgbClr val="000000">
                      <a:alpha val="43137"/>
                    </a:srgbClr>
                  </a:outerShdw>
                </a:effectLst>
                <a:latin typeface="Afta sans"/>
                <a:cs typeface="Afta sans"/>
              </a:rPr>
              <a:t>MISS his very </a:t>
            </a:r>
            <a:r>
              <a:rPr lang="en-US" dirty="0" smtClean="0">
                <a:effectLst>
                  <a:outerShdw blurRad="38100" dist="38100" dir="2700000" algn="tl">
                    <a:srgbClr val="000000">
                      <a:alpha val="43137"/>
                    </a:srgbClr>
                  </a:outerShdw>
                </a:effectLst>
                <a:latin typeface="Afta sans"/>
                <a:cs typeface="Afta sans"/>
              </a:rPr>
              <a:t>heart </a:t>
            </a:r>
            <a:r>
              <a:rPr lang="en-US" dirty="0">
                <a:effectLst>
                  <a:outerShdw blurRad="38100" dist="38100" dir="2700000" algn="tl">
                    <a:srgbClr val="000000">
                      <a:alpha val="43137"/>
                    </a:srgbClr>
                  </a:outerShdw>
                </a:effectLst>
                <a:latin typeface="Afta sans"/>
                <a:cs typeface="Afta sans"/>
              </a:rPr>
              <a:t>and the story Jesus is saying is about to happen</a:t>
            </a:r>
            <a:br>
              <a:rPr lang="en-US" dirty="0">
                <a:effectLst>
                  <a:outerShdw blurRad="38100" dist="38100" dir="2700000" algn="tl">
                    <a:srgbClr val="000000">
                      <a:alpha val="43137"/>
                    </a:srgbClr>
                  </a:outerShdw>
                </a:effectLst>
                <a:latin typeface="Afta sans"/>
                <a:cs typeface="Afta sans"/>
              </a:rPr>
            </a:br>
            <a:r>
              <a:rPr lang="en-US" dirty="0">
                <a:effectLst>
                  <a:outerShdw blurRad="38100" dist="38100" dir="2700000" algn="tl">
                    <a:srgbClr val="000000">
                      <a:alpha val="43137"/>
                    </a:srgbClr>
                  </a:outerShdw>
                </a:effectLst>
                <a:latin typeface="Afta sans"/>
                <a:cs typeface="Afta sans"/>
              </a:rPr>
              <a:t>in what we now know as Holy Week</a:t>
            </a:r>
          </a:p>
          <a:p>
            <a:pPr defTabSz="933237">
              <a:defRPr/>
            </a:pPr>
            <a:endParaRPr lang="en-US" dirty="0">
              <a:effectLst>
                <a:outerShdw blurRad="38100" dist="38100" dir="2700000" algn="tl">
                  <a:srgbClr val="000000">
                    <a:alpha val="43137"/>
                  </a:srgbClr>
                </a:outerShdw>
              </a:effectLst>
              <a:latin typeface="Afta sans"/>
            </a:endParaRPr>
          </a:p>
          <a:p>
            <a:r>
              <a:rPr lang="en-US" dirty="0"/>
              <a:t>[Jesus’ Final Foretelling Of His Upcoming Death]</a:t>
            </a:r>
          </a:p>
          <a:p>
            <a:r>
              <a:rPr lang="en-US" i="1" dirty="0"/>
              <a:t>Jesus took the twelve [disciples] aside and told them, “</a:t>
            </a:r>
            <a:r>
              <a:rPr lang="en-US" b="1" i="1" dirty="0"/>
              <a:t>We are going up to Jerusalem</a:t>
            </a:r>
            <a:r>
              <a:rPr lang="en-US" i="1" dirty="0"/>
              <a:t>, and everything that is written by the prophets about the Son of Man will be fulfilled.  ﻿He will be handed over to the Gentiles [unbelieving Roman rulers]. They will mock him, insult him, spit on him, flog him and kill him.  On the third day he will rise again.” </a:t>
            </a:r>
            <a:r>
              <a:rPr lang="en-US" b="1" i="1" dirty="0"/>
              <a:t>The disciples did not understand any of this</a:t>
            </a:r>
            <a:r>
              <a:rPr lang="en-US" i="1" dirty="0"/>
              <a:t>. Its meaning was hidden from them, and they did not know what he was talking about.  </a:t>
            </a:r>
            <a:endParaRPr lang="en-US" dirty="0"/>
          </a:p>
          <a:p>
            <a:r>
              <a:rPr lang="en-US" i="1" dirty="0"/>
              <a:t>Luke 18:31-34</a:t>
            </a:r>
            <a:endParaRPr lang="en-US" dirty="0"/>
          </a:p>
          <a:p>
            <a:r>
              <a:rPr lang="en-US" i="1" dirty="0"/>
              <a:t> </a:t>
            </a:r>
            <a:endParaRPr lang="en-US" dirty="0"/>
          </a:p>
          <a:p>
            <a:r>
              <a:rPr lang="en-US" dirty="0"/>
              <a:t>[Final Story Before Palm Sunday/Triumphant Entry]</a:t>
            </a:r>
          </a:p>
          <a:p>
            <a:r>
              <a:rPr lang="en-US" i="1" dirty="0"/>
              <a:t>Jesus went on to tell them a parable, </a:t>
            </a:r>
            <a:r>
              <a:rPr lang="en-US" b="1" i="1" dirty="0"/>
              <a:t>because he was near Jerusalem</a:t>
            </a:r>
            <a:r>
              <a:rPr lang="en-US" i="1" dirty="0"/>
              <a:t> and the people thought that </a:t>
            </a:r>
            <a:r>
              <a:rPr lang="en-US" b="1" i="1" dirty="0"/>
              <a:t>the kingdom of God was going to appear at once</a:t>
            </a:r>
            <a:r>
              <a:rPr lang="en-US" i="1" dirty="0"/>
              <a:t>.  ﻿Jesus said: “A man of noble birth went to a distant country to have himself appointed king and then to return.  ﻿So he called ten of his servants and gave them ten talents.﻿ ‘Put this money to work,’ he said, ‘until I come back.’ ﻿“But his subjects hated him and sent a delegation after him to say,  ‘</a:t>
            </a:r>
            <a:r>
              <a:rPr lang="en-US" b="1" i="1" dirty="0"/>
              <a:t>We don’t want this man to be our king</a:t>
            </a:r>
            <a:r>
              <a:rPr lang="en-US" i="1" dirty="0"/>
              <a:t>.’ Luke 19:11-14</a:t>
            </a:r>
            <a:endParaRPr lang="en-US" dirty="0"/>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2</a:t>
            </a:fld>
            <a:endParaRPr lang="en-US"/>
          </a:p>
        </p:txBody>
      </p:sp>
    </p:spTree>
    <p:extLst>
      <p:ext uri="{BB962C8B-B14F-4D97-AF65-F5344CB8AC3E}">
        <p14:creationId xmlns:p14="http://schemas.microsoft.com/office/powerpoint/2010/main" val="230413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fta sans"/>
                <a:cs typeface="Afta sans"/>
              </a:rPr>
              <a:t>Holy Week</a:t>
            </a:r>
            <a:br>
              <a:rPr lang="en-US" dirty="0">
                <a:latin typeface="Afta sans"/>
                <a:cs typeface="Afta sans"/>
              </a:rPr>
            </a:br>
            <a:r>
              <a:rPr lang="en-US" dirty="0">
                <a:latin typeface="Afta sans"/>
                <a:cs typeface="Afta sans"/>
              </a:rPr>
              <a:t>isn’t about religious traditions</a:t>
            </a:r>
            <a:br>
              <a:rPr lang="en-US" dirty="0">
                <a:latin typeface="Afta sans"/>
                <a:cs typeface="Afta sans"/>
              </a:rPr>
            </a:br>
            <a:r>
              <a:rPr lang="en-US" dirty="0">
                <a:latin typeface="Afta sans"/>
                <a:cs typeface="Afta sans"/>
              </a:rPr>
              <a:t>and past people.</a:t>
            </a:r>
            <a:br>
              <a:rPr lang="en-US" dirty="0">
                <a:latin typeface="Afta sans"/>
                <a:cs typeface="Afta sans"/>
              </a:rPr>
            </a:br>
            <a:r>
              <a:rPr lang="en-US" dirty="0">
                <a:latin typeface="Afta sans"/>
                <a:cs typeface="Afta sans"/>
              </a:rPr>
              <a:t/>
            </a:r>
            <a:br>
              <a:rPr lang="en-US" dirty="0">
                <a:latin typeface="Afta sans"/>
                <a:cs typeface="Afta sans"/>
              </a:rPr>
            </a:br>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3</a:t>
            </a:fld>
            <a:endParaRPr lang="en-US"/>
          </a:p>
        </p:txBody>
      </p:sp>
    </p:spTree>
    <p:extLst>
      <p:ext uri="{BB962C8B-B14F-4D97-AF65-F5344CB8AC3E}">
        <p14:creationId xmlns:p14="http://schemas.microsoft.com/office/powerpoint/2010/main" val="18560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Remember</a:t>
            </a:r>
          </a:p>
          <a:p>
            <a:r>
              <a:rPr lang="en-US" dirty="0" smtClean="0"/>
              <a:t>Each night Jesus returns to Bethany</a:t>
            </a:r>
          </a:p>
          <a:p>
            <a:pPr marL="171450" indent="-171450">
              <a:buFontTx/>
              <a:buChar char="-"/>
            </a:pPr>
            <a:r>
              <a:rPr lang="en-US" dirty="0" smtClean="0"/>
              <a:t>Jerusalem belongs to Jesus, the Great King</a:t>
            </a:r>
          </a:p>
          <a:p>
            <a:pPr marL="171450" indent="-171450">
              <a:buFontTx/>
              <a:buChar char="-"/>
            </a:pPr>
            <a:r>
              <a:rPr lang="en-US" dirty="0" smtClean="0"/>
              <a:t>But he never lives there</a:t>
            </a:r>
          </a:p>
          <a:p>
            <a:pPr marL="171450" indent="-171450">
              <a:buFontTx/>
              <a:buChar char="-"/>
            </a:pPr>
            <a:r>
              <a:rPr lang="en-US" dirty="0" smtClean="0"/>
              <a:t>he never lives their</a:t>
            </a:r>
            <a:r>
              <a:rPr lang="en-US" baseline="0" dirty="0" smtClean="0"/>
              <a:t> because it has never truly welcomed him in to be there. </a:t>
            </a:r>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4</a:t>
            </a:fld>
            <a:endParaRPr lang="en-US"/>
          </a:p>
        </p:txBody>
      </p:sp>
    </p:spTree>
    <p:extLst>
      <p:ext uri="{BB962C8B-B14F-4D97-AF65-F5344CB8AC3E}">
        <p14:creationId xmlns:p14="http://schemas.microsoft.com/office/powerpoint/2010/main" val="255598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It’s his last day of complete freedom</a:t>
            </a:r>
          </a:p>
          <a:p>
            <a:r>
              <a:rPr lang="en-US" dirty="0" smtClean="0"/>
              <a:t>This view is from the mountain of Bethany </a:t>
            </a:r>
            <a:endParaRPr lang="en-US" dirty="0" smtClean="0"/>
          </a:p>
          <a:p>
            <a:r>
              <a:rPr lang="en-US" dirty="0" smtClean="0"/>
              <a:t>The day before</a:t>
            </a:r>
            <a:r>
              <a:rPr lang="en-US" baseline="0" dirty="0" smtClean="0"/>
              <a:t> He gets arrested Jesus is looking at this knowing what is ahead</a:t>
            </a:r>
            <a:endParaRPr lang="en-US" dirty="0" smtClean="0"/>
          </a:p>
          <a:p>
            <a:r>
              <a:rPr lang="en-US" dirty="0" smtClean="0"/>
              <a:t>– </a:t>
            </a:r>
            <a:r>
              <a:rPr lang="en-US" dirty="0" err="1" smtClean="0"/>
              <a:t>jesus</a:t>
            </a:r>
            <a:r>
              <a:rPr lang="en-US" dirty="0" smtClean="0"/>
              <a:t> can turn west</a:t>
            </a:r>
            <a:r>
              <a:rPr lang="en-US" baseline="0" dirty="0" smtClean="0"/>
              <a:t> and never be found.</a:t>
            </a:r>
          </a:p>
          <a:p>
            <a:r>
              <a:rPr lang="en-US" baseline="0" dirty="0" smtClean="0"/>
              <a:t>It’s the day the fourth day of this recreation of the world</a:t>
            </a:r>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5</a:t>
            </a:fld>
            <a:endParaRPr lang="en-US"/>
          </a:p>
        </p:txBody>
      </p:sp>
    </p:spTree>
    <p:extLst>
      <p:ext uri="{BB962C8B-B14F-4D97-AF65-F5344CB8AC3E}">
        <p14:creationId xmlns:p14="http://schemas.microsoft.com/office/powerpoint/2010/main" val="385521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never returns to Bethany – even to sleep – he stays outside the gates</a:t>
            </a:r>
            <a:r>
              <a:rPr lang="en-US" baseline="0" dirty="0" smtClean="0"/>
              <a:t> –allowing for His arrest</a:t>
            </a:r>
          </a:p>
          <a:p>
            <a:endParaRPr lang="en-US" baseline="0" dirty="0" smtClean="0"/>
          </a:p>
          <a:p>
            <a:r>
              <a:rPr lang="en-US" sz="1200" b="1" kern="1200" dirty="0" smtClean="0">
                <a:solidFill>
                  <a:schemeClr val="tx1"/>
                </a:solidFill>
                <a:effectLst/>
                <a:latin typeface="+mn-lt"/>
                <a:ea typeface="+mn-ea"/>
                <a:cs typeface="+mn-cs"/>
              </a:rPr>
              <a:t>Maundy Thursday</a:t>
            </a:r>
            <a:r>
              <a:rPr lang="en-US" sz="1200" kern="1200" dirty="0" smtClean="0">
                <a:solidFill>
                  <a:schemeClr val="tx1"/>
                </a:solidFill>
                <a:effectLst/>
                <a:latin typeface="+mn-lt"/>
                <a:ea typeface="+mn-ea"/>
                <a:cs typeface="+mn-cs"/>
              </a:rPr>
              <a:t> – This one comes from the Latin Vulgate version of John 13:34 “A new commandment I give unto you: That you love one another, as I have loved you, that you also love one another.” In Latin, the verse begins with </a:t>
            </a:r>
            <a:r>
              <a:rPr lang="en-US" sz="1200" i="1" kern="1200" dirty="0" smtClean="0">
                <a:solidFill>
                  <a:schemeClr val="tx1"/>
                </a:solidFill>
                <a:effectLst/>
                <a:latin typeface="+mn-lt"/>
                <a:ea typeface="+mn-ea"/>
                <a:cs typeface="+mn-cs"/>
              </a:rPr>
              <a:t>Mandatum </a:t>
            </a:r>
            <a:r>
              <a:rPr lang="en-US" sz="1200" i="1" kern="1200" dirty="0" err="1" smtClean="0">
                <a:solidFill>
                  <a:schemeClr val="tx1"/>
                </a:solidFill>
                <a:effectLst/>
                <a:latin typeface="+mn-lt"/>
                <a:ea typeface="+mn-ea"/>
                <a:cs typeface="+mn-cs"/>
              </a:rPr>
              <a:t>novum</a:t>
            </a:r>
            <a:r>
              <a:rPr lang="en-US" sz="1200" i="1" kern="1200" dirty="0" smtClean="0">
                <a:solidFill>
                  <a:schemeClr val="tx1"/>
                </a:solidFill>
                <a:effectLst/>
                <a:latin typeface="+mn-lt"/>
                <a:ea typeface="+mn-ea"/>
                <a:cs typeface="+mn-cs"/>
              </a:rPr>
              <a:t> do </a:t>
            </a:r>
            <a:r>
              <a:rPr lang="en-US" sz="1200" i="1" kern="1200" dirty="0" err="1" smtClean="0">
                <a:solidFill>
                  <a:schemeClr val="tx1"/>
                </a:solidFill>
                <a:effectLst/>
                <a:latin typeface="+mn-lt"/>
                <a:ea typeface="+mn-ea"/>
                <a:cs typeface="+mn-cs"/>
              </a:rPr>
              <a:t>vobis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word “</a:t>
            </a:r>
            <a:r>
              <a:rPr lang="en-US" sz="1200" kern="1200" dirty="0" err="1" smtClean="0">
                <a:solidFill>
                  <a:schemeClr val="tx1"/>
                </a:solidFill>
                <a:effectLst/>
                <a:latin typeface="+mn-lt"/>
                <a:ea typeface="+mn-ea"/>
                <a:cs typeface="+mn-cs"/>
              </a:rPr>
              <a:t>maundy</a:t>
            </a:r>
            <a:r>
              <a:rPr lang="en-US" sz="1200" kern="1200" dirty="0" smtClean="0">
                <a:solidFill>
                  <a:schemeClr val="tx1"/>
                </a:solidFill>
                <a:effectLst/>
                <a:latin typeface="+mn-lt"/>
                <a:ea typeface="+mn-ea"/>
                <a:cs typeface="+mn-cs"/>
              </a:rPr>
              <a:t>” is a corruption of “</a:t>
            </a:r>
            <a:r>
              <a:rPr lang="en-US" sz="1200" kern="1200" dirty="0" err="1" smtClean="0">
                <a:solidFill>
                  <a:schemeClr val="tx1"/>
                </a:solidFill>
                <a:effectLst/>
                <a:latin typeface="+mn-lt"/>
                <a:ea typeface="+mn-ea"/>
                <a:cs typeface="+mn-cs"/>
              </a:rPr>
              <a:t>mandatum</a:t>
            </a:r>
            <a:r>
              <a:rPr lang="en-US" sz="1200" kern="1200" dirty="0" smtClean="0">
                <a:solidFill>
                  <a:schemeClr val="tx1"/>
                </a:solidFill>
                <a:effectLst/>
                <a:latin typeface="+mn-lt"/>
                <a:ea typeface="+mn-ea"/>
                <a:cs typeface="+mn-cs"/>
              </a:rPr>
              <a:t>” meaning commandment.</a:t>
            </a:r>
            <a:br>
              <a:rPr lang="en-US" sz="1200" kern="1200" dirty="0" smtClean="0">
                <a:solidFill>
                  <a:schemeClr val="tx1"/>
                </a:solidFill>
                <a:effectLst/>
                <a:latin typeface="+mn-lt"/>
                <a:ea typeface="+mn-ea"/>
                <a:cs typeface="+mn-cs"/>
              </a:rPr>
            </a:br>
            <a:endParaRPr lang="en-US" baseline="0" dirty="0" smtClean="0"/>
          </a:p>
        </p:txBody>
      </p:sp>
      <p:sp>
        <p:nvSpPr>
          <p:cNvPr id="4" name="Slide Number Placeholder 3"/>
          <p:cNvSpPr>
            <a:spLocks noGrp="1"/>
          </p:cNvSpPr>
          <p:nvPr>
            <p:ph type="sldNum" sz="quarter" idx="10"/>
          </p:nvPr>
        </p:nvSpPr>
        <p:spPr/>
        <p:txBody>
          <a:bodyPr/>
          <a:lstStyle/>
          <a:p>
            <a:fld id="{30423883-C501-4E65-94CE-F67B3B3F27D5}" type="slidenum">
              <a:rPr lang="en-US" smtClean="0"/>
              <a:t>6</a:t>
            </a:fld>
            <a:endParaRPr lang="en-US"/>
          </a:p>
        </p:txBody>
      </p:sp>
    </p:spTree>
    <p:extLst>
      <p:ext uri="{BB962C8B-B14F-4D97-AF65-F5344CB8AC3E}">
        <p14:creationId xmlns:p14="http://schemas.microsoft.com/office/powerpoint/2010/main" val="60245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SIX TRIALS</a:t>
            </a:r>
            <a:endParaRPr lang="en-US" dirty="0"/>
          </a:p>
          <a:p>
            <a:r>
              <a:rPr lang="en-US" b="1" u="sng" dirty="0" err="1"/>
              <a:t>Annas</a:t>
            </a:r>
            <a:r>
              <a:rPr lang="en-US" b="1" u="sng" dirty="0"/>
              <a:t> (night)</a:t>
            </a:r>
            <a:r>
              <a:rPr lang="en-US" dirty="0"/>
              <a:t> – looking for accusation and biding time till the Sanhedrin gathers at the High Priestly Villa</a:t>
            </a:r>
          </a:p>
          <a:p>
            <a:r>
              <a:rPr lang="en-US" i="1" dirty="0"/>
              <a:t>Then the detachment of soldiers with its commander and the Jewish officials arrested Jesus. They bound him﻿ and brought him first to </a:t>
            </a:r>
            <a:r>
              <a:rPr lang="en-US" i="1" dirty="0" err="1"/>
              <a:t>Annas</a:t>
            </a:r>
            <a:r>
              <a:rPr lang="en-US" i="1" dirty="0"/>
              <a:t>, who was </a:t>
            </a:r>
            <a:r>
              <a:rPr lang="en-US" i="1" u="sng" dirty="0"/>
              <a:t>the father-in-law </a:t>
            </a:r>
            <a:r>
              <a:rPr lang="en-US" i="1" dirty="0"/>
              <a:t>of Caiaphas, the high priest that year.  </a:t>
            </a:r>
            <a:r>
              <a:rPr lang="en-US" i="1" dirty="0" err="1"/>
              <a:t>Jn</a:t>
            </a:r>
            <a:r>
              <a:rPr lang="en-US" i="1" dirty="0"/>
              <a:t> 18:12-13</a:t>
            </a:r>
          </a:p>
          <a:p>
            <a:endParaRPr lang="en-US" dirty="0"/>
          </a:p>
          <a:p>
            <a:r>
              <a:rPr lang="en-US" b="1" u="sng" dirty="0"/>
              <a:t>Sanhedrin Trial (night)</a:t>
            </a:r>
            <a:r>
              <a:rPr lang="en-US" dirty="0"/>
              <a:t> – main trial	</a:t>
            </a:r>
          </a:p>
          <a:p>
            <a:r>
              <a:rPr lang="en-US" i="1" dirty="0"/>
              <a:t>The high priest said to Jesus, “I charge you under oath by the living God: Tell us if you are the Christ,﻿ the Son of God.” “Yes, it is as you say,” Jesus replied. . . “He is worthy of death,” they [the Sanhedrin] answered. Mt 26:63,64,66</a:t>
            </a:r>
          </a:p>
          <a:p>
            <a:endParaRPr lang="en-US" dirty="0"/>
          </a:p>
          <a:p>
            <a:r>
              <a:rPr lang="en-US" b="1" u="sng" dirty="0"/>
              <a:t>Dawn trial</a:t>
            </a:r>
            <a:r>
              <a:rPr lang="en-US" dirty="0"/>
              <a:t> – darkness rules even in day</a:t>
            </a:r>
          </a:p>
          <a:p>
            <a:r>
              <a:rPr lang="en-US" i="1" dirty="0"/>
              <a:t>Early in the morning, all the chief priests and the elders of the people came to the decision to put Jesus to death.  ﻿2﻿ They bound him, led him away and handed him over to Pilate, the governor. Mt 27:1-2</a:t>
            </a:r>
            <a:endParaRPr lang="en-US" dirty="0"/>
          </a:p>
          <a:p>
            <a:r>
              <a:rPr lang="en-US" b="1" u="sng" dirty="0"/>
              <a:t>Pilate</a:t>
            </a:r>
            <a:r>
              <a:rPr lang="en-US" dirty="0"/>
              <a:t> – man’s power	</a:t>
            </a:r>
          </a:p>
          <a:p>
            <a:r>
              <a:rPr lang="en-US" i="1" dirty="0"/>
              <a:t>So Pilate asked Jesus, “Are you the king of the Jews?” “Yes, it is as you say,” Jesus replied. Then Pilate announced to the chief priests and the crowd, “I find no basis for a charge against this man.” </a:t>
            </a:r>
            <a:r>
              <a:rPr lang="en-US" i="1" dirty="0" err="1"/>
              <a:t>Lk</a:t>
            </a:r>
            <a:r>
              <a:rPr lang="en-US" i="1" dirty="0"/>
              <a:t> 23:3-4</a:t>
            </a:r>
            <a:endParaRPr lang="en-US" dirty="0"/>
          </a:p>
          <a:p>
            <a:r>
              <a:rPr lang="en-US" b="1" u="sng" dirty="0"/>
              <a:t>Herod</a:t>
            </a:r>
            <a:r>
              <a:rPr lang="en-US" dirty="0"/>
              <a:t> – </a:t>
            </a:r>
            <a:r>
              <a:rPr lang="en-US" dirty="0" smtClean="0"/>
              <a:t>the official ruler of galilee</a:t>
            </a:r>
            <a:r>
              <a:rPr lang="en-US" baseline="0" dirty="0" smtClean="0"/>
              <a:t> where Jesus is from</a:t>
            </a:r>
            <a:endParaRPr lang="en-US" dirty="0"/>
          </a:p>
          <a:p>
            <a:r>
              <a:rPr lang="en-US" i="1" dirty="0"/>
              <a:t>Pilate sent him to Herod . . . when Herod saw Jesus, he was greatly pleased, because for a long time he had been wanting to see him . . . he hoped to see him perform some miracle. (</a:t>
            </a:r>
            <a:r>
              <a:rPr lang="en-US" i="1" dirty="0" err="1"/>
              <a:t>Lk</a:t>
            </a:r>
            <a:r>
              <a:rPr lang="en-US" i="1" dirty="0"/>
              <a:t> 23:7-8)</a:t>
            </a:r>
            <a:endParaRPr lang="en-US" dirty="0"/>
          </a:p>
          <a:p>
            <a:r>
              <a:rPr lang="en-US" b="1" u="sng" dirty="0"/>
              <a:t>People (Pilate)</a:t>
            </a:r>
            <a:r>
              <a:rPr lang="en-US" dirty="0"/>
              <a:t> – rules the world – takes the judgement of</a:t>
            </a:r>
          </a:p>
          <a:p>
            <a:r>
              <a:rPr lang="en-US" dirty="0" smtClean="0">
                <a:effectLst/>
              </a:rPr>
              <a:t>With this he went out again to the Jews and said, “I find no basis for a charge against him. </a:t>
            </a:r>
            <a:r>
              <a:rPr lang="en-US" baseline="30000" dirty="0" smtClean="0">
                <a:effectLst/>
              </a:rPr>
              <a:t>﻿39﻿ </a:t>
            </a:r>
            <a:r>
              <a:rPr lang="en-US" dirty="0" smtClean="0">
                <a:effectLst/>
              </a:rPr>
              <a:t>But it is your custom for me to release to you one prisoner at the time of the Passover. Do you want me to release ‘the king of the Jews’?” </a:t>
            </a:r>
          </a:p>
          <a:p>
            <a:r>
              <a:rPr lang="en-US" baseline="30000" dirty="0" smtClean="0">
                <a:effectLst/>
              </a:rPr>
              <a:t>﻿40﻿ </a:t>
            </a:r>
            <a:r>
              <a:rPr lang="en-US" dirty="0" smtClean="0">
                <a:effectLst/>
              </a:rPr>
              <a:t>They shouted back, “No, not him! Give us Barabbas!” Now Barabbas had taken part in a rebellion. </a:t>
            </a:r>
            <a:r>
              <a:rPr lang="en-US" dirty="0" err="1" smtClean="0">
                <a:effectLst/>
              </a:rPr>
              <a:t>Jn</a:t>
            </a:r>
            <a:r>
              <a:rPr lang="en-US" dirty="0" smtClean="0">
                <a:effectLst/>
              </a:rPr>
              <a:t> 18:38-40</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7</a:t>
            </a:fld>
            <a:endParaRPr lang="en-US"/>
          </a:p>
        </p:txBody>
      </p:sp>
    </p:spTree>
    <p:extLst>
      <p:ext uri="{BB962C8B-B14F-4D97-AF65-F5344CB8AC3E}">
        <p14:creationId xmlns:p14="http://schemas.microsoft.com/office/powerpoint/2010/main" val="199009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[Is 53:5-12]</a:t>
            </a:r>
          </a:p>
          <a:p>
            <a:endParaRPr lang="en-US" dirty="0" smtClean="0"/>
          </a:p>
        </p:txBody>
      </p:sp>
      <p:sp>
        <p:nvSpPr>
          <p:cNvPr id="4" name="Slide Number Placeholder 3"/>
          <p:cNvSpPr>
            <a:spLocks noGrp="1"/>
          </p:cNvSpPr>
          <p:nvPr>
            <p:ph type="sldNum" sz="quarter" idx="10"/>
          </p:nvPr>
        </p:nvSpPr>
        <p:spPr/>
        <p:txBody>
          <a:bodyPr/>
          <a:lstStyle/>
          <a:p>
            <a:fld id="{30423883-C501-4E65-94CE-F67B3B3F27D5}" type="slidenum">
              <a:rPr lang="en-US" smtClean="0"/>
              <a:t>8</a:t>
            </a:fld>
            <a:endParaRPr lang="en-US"/>
          </a:p>
        </p:txBody>
      </p:sp>
    </p:spTree>
    <p:extLst>
      <p:ext uri="{BB962C8B-B14F-4D97-AF65-F5344CB8AC3E}">
        <p14:creationId xmlns:p14="http://schemas.microsoft.com/office/powerpoint/2010/main" val="366800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fta sans"/>
                <a:cs typeface="Afta sans"/>
              </a:rPr>
              <a:t>Holy Week</a:t>
            </a:r>
            <a:br>
              <a:rPr lang="en-US" dirty="0">
                <a:latin typeface="Afta sans"/>
                <a:cs typeface="Afta sans"/>
              </a:rPr>
            </a:br>
            <a:r>
              <a:rPr lang="en-US" dirty="0">
                <a:latin typeface="Afta sans"/>
                <a:cs typeface="Afta sans"/>
              </a:rPr>
              <a:t>isn’t about religious traditions</a:t>
            </a:r>
            <a:br>
              <a:rPr lang="en-US" dirty="0">
                <a:latin typeface="Afta sans"/>
                <a:cs typeface="Afta sans"/>
              </a:rPr>
            </a:br>
            <a:r>
              <a:rPr lang="en-US" dirty="0">
                <a:latin typeface="Afta sans"/>
                <a:cs typeface="Afta sans"/>
              </a:rPr>
              <a:t>and past people.</a:t>
            </a:r>
            <a:br>
              <a:rPr lang="en-US" dirty="0">
                <a:latin typeface="Afta sans"/>
                <a:cs typeface="Afta sans"/>
              </a:rPr>
            </a:br>
            <a:r>
              <a:rPr lang="en-US" dirty="0">
                <a:latin typeface="Afta sans"/>
                <a:cs typeface="Afta sans"/>
              </a:rPr>
              <a:t/>
            </a:r>
            <a:br>
              <a:rPr lang="en-US" dirty="0">
                <a:latin typeface="Afta sans"/>
                <a:cs typeface="Afta sans"/>
              </a:rPr>
            </a:br>
            <a:endParaRPr lang="en-US" dirty="0"/>
          </a:p>
        </p:txBody>
      </p:sp>
      <p:sp>
        <p:nvSpPr>
          <p:cNvPr id="4" name="Slide Number Placeholder 3"/>
          <p:cNvSpPr>
            <a:spLocks noGrp="1"/>
          </p:cNvSpPr>
          <p:nvPr>
            <p:ph type="sldNum" sz="quarter" idx="10"/>
          </p:nvPr>
        </p:nvSpPr>
        <p:spPr/>
        <p:txBody>
          <a:bodyPr/>
          <a:lstStyle/>
          <a:p>
            <a:fld id="{30423883-C501-4E65-94CE-F67B3B3F27D5}" type="slidenum">
              <a:rPr lang="en-US" smtClean="0"/>
              <a:t>9</a:t>
            </a:fld>
            <a:endParaRPr lang="en-US"/>
          </a:p>
        </p:txBody>
      </p:sp>
    </p:spTree>
    <p:extLst>
      <p:ext uri="{BB962C8B-B14F-4D97-AF65-F5344CB8AC3E}">
        <p14:creationId xmlns:p14="http://schemas.microsoft.com/office/powerpoint/2010/main" val="131748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AE8455-5316-F94A-AE67-79D8FD76226F}"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138088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E8455-5316-F94A-AE67-79D8FD76226F}"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1185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E8455-5316-F94A-AE67-79D8FD76226F}"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413587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E8455-5316-F94A-AE67-79D8FD76226F}"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397335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E8455-5316-F94A-AE67-79D8FD76226F}"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426379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AE8455-5316-F94A-AE67-79D8FD76226F}" type="datetimeFigureOut">
              <a:rPr lang="en-US" smtClean="0"/>
              <a:t>3/28/2015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185150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AE8455-5316-F94A-AE67-79D8FD76226F}" type="datetimeFigureOut">
              <a:rPr lang="en-US" smtClean="0"/>
              <a:t>3/28/2015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44657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E8455-5316-F94A-AE67-79D8FD76226F}" type="datetimeFigureOut">
              <a:rPr lang="en-US" smtClean="0"/>
              <a:t>3/28/2015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247086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E8455-5316-F94A-AE67-79D8FD76226F}" type="datetimeFigureOut">
              <a:rPr lang="en-US" smtClean="0"/>
              <a:t>3/28/2015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4191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E8455-5316-F94A-AE67-79D8FD76226F}" type="datetimeFigureOut">
              <a:rPr lang="en-US" smtClean="0"/>
              <a:t>3/28/2015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109057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E8455-5316-F94A-AE67-79D8FD76226F}" type="datetimeFigureOut">
              <a:rPr lang="en-US" smtClean="0"/>
              <a:t>3/28/2015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FF706-F306-FC4C-AE68-C7C00C9729CD}" type="slidenum">
              <a:rPr lang="en-US" smtClean="0"/>
              <a:t>‹#›</a:t>
            </a:fld>
            <a:endParaRPr lang="en-US"/>
          </a:p>
        </p:txBody>
      </p:sp>
    </p:spTree>
    <p:extLst>
      <p:ext uri="{BB962C8B-B14F-4D97-AF65-F5344CB8AC3E}">
        <p14:creationId xmlns:p14="http://schemas.microsoft.com/office/powerpoint/2010/main" val="40440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E8455-5316-F94A-AE67-79D8FD76226F}" type="datetimeFigureOut">
              <a:rPr lang="en-US" smtClean="0"/>
              <a:t>3/28/2015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FF706-F306-FC4C-AE68-C7C00C9729CD}" type="slidenum">
              <a:rPr lang="en-US" smtClean="0"/>
              <a:t>‹#›</a:t>
            </a:fld>
            <a:endParaRPr lang="en-US"/>
          </a:p>
        </p:txBody>
      </p:sp>
    </p:spTree>
    <p:extLst>
      <p:ext uri="{BB962C8B-B14F-4D97-AF65-F5344CB8AC3E}">
        <p14:creationId xmlns:p14="http://schemas.microsoft.com/office/powerpoint/2010/main" val="279727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youtu.be/RwX_EpNR4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LY WEEK PPT Sli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3" name="Rectangle 2"/>
          <p:cNvSpPr/>
          <p:nvPr/>
        </p:nvSpPr>
        <p:spPr>
          <a:xfrm>
            <a:off x="823880" y="3653637"/>
            <a:ext cx="7494809" cy="861774"/>
          </a:xfrm>
          <a:prstGeom prst="rect">
            <a:avLst/>
          </a:prstGeom>
        </p:spPr>
        <p:txBody>
          <a:bodyPr wrap="none">
            <a:spAutoFit/>
          </a:bodyPr>
          <a:lstStyle/>
          <a:p>
            <a:r>
              <a:rPr lang="en-US" sz="5000" dirty="0">
                <a:solidFill>
                  <a:schemeClr val="tx2">
                    <a:lumMod val="50000"/>
                  </a:schemeClr>
                </a:solidFill>
                <a:latin typeface="Placard Condensed" panose="020B0606030402050204" pitchFamily="34" charset="0"/>
                <a:ea typeface="Calibri" panose="020F0502020204030204" pitchFamily="34" charset="0"/>
                <a:cs typeface="Times New Roman" panose="02020603050405020304" pitchFamily="18" charset="0"/>
              </a:rPr>
              <a:t>The Story &amp; Heart Of The Returning King</a:t>
            </a:r>
            <a:endParaRPr lang="en-US" sz="5000" dirty="0">
              <a:solidFill>
                <a:schemeClr val="tx2">
                  <a:lumMod val="50000"/>
                </a:schemeClr>
              </a:solidFill>
            </a:endParaRPr>
          </a:p>
        </p:txBody>
      </p:sp>
    </p:spTree>
    <p:extLst>
      <p:ext uri="{BB962C8B-B14F-4D97-AF65-F5344CB8AC3E}">
        <p14:creationId xmlns:p14="http://schemas.microsoft.com/office/powerpoint/2010/main" val="24393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64160" y="534038"/>
            <a:ext cx="8595359" cy="1143000"/>
          </a:xfrm>
        </p:spPr>
        <p:txBody>
          <a:bodyPr>
            <a:normAutofit fontScale="90000"/>
          </a:bodyPr>
          <a:lstStyle/>
          <a:p>
            <a:r>
              <a:rPr lang="en-US" dirty="0">
                <a:solidFill>
                  <a:schemeClr val="tx2">
                    <a:lumMod val="50000"/>
                  </a:schemeClr>
                </a:solidFill>
              </a:rPr>
              <a:t>Holy Week [Combining All The Gospels]</a:t>
            </a:r>
          </a:p>
        </p:txBody>
      </p:sp>
      <p:graphicFrame>
        <p:nvGraphicFramePr>
          <p:cNvPr id="5" name="Table 4"/>
          <p:cNvGraphicFramePr>
            <a:graphicFrameLocks noGrp="1"/>
          </p:cNvGraphicFramePr>
          <p:nvPr>
            <p:extLst>
              <p:ext uri="{D42A27DB-BD31-4B8C-83A1-F6EECF244321}">
                <p14:modId xmlns:p14="http://schemas.microsoft.com/office/powerpoint/2010/main" val="2913683932"/>
              </p:ext>
            </p:extLst>
          </p:nvPr>
        </p:nvGraphicFramePr>
        <p:xfrm>
          <a:off x="264161" y="1661480"/>
          <a:ext cx="8595359" cy="4838711"/>
        </p:xfrm>
        <a:graphic>
          <a:graphicData uri="http://schemas.openxmlformats.org/drawingml/2006/table">
            <a:tbl>
              <a:tblPr firstRow="1" firstCol="1" bandRow="1">
                <a:tableStyleId>{BDBED569-4797-4DF1-A0F4-6AAB3CD982D8}</a:tableStyleId>
              </a:tblPr>
              <a:tblGrid>
                <a:gridCol w="2864655"/>
                <a:gridCol w="2864655"/>
                <a:gridCol w="2866049"/>
              </a:tblGrid>
              <a:tr h="645254">
                <a:tc>
                  <a:txBody>
                    <a:bodyPr/>
                    <a:lstStyle/>
                    <a:p>
                      <a:pPr marL="0" marR="0" algn="ctr">
                        <a:lnSpc>
                          <a:spcPct val="107000"/>
                        </a:lnSpc>
                        <a:spcBef>
                          <a:spcPts val="0"/>
                        </a:spcBef>
                        <a:spcAft>
                          <a:spcPts val="0"/>
                        </a:spcAft>
                      </a:pPr>
                      <a:r>
                        <a:rPr lang="en-US" sz="3800" b="1" dirty="0" smtClean="0">
                          <a:solidFill>
                            <a:schemeClr val="tx2">
                              <a:lumMod val="50000"/>
                            </a:schemeClr>
                          </a:solidFill>
                          <a:effectLst/>
                        </a:rPr>
                        <a:t>Palm Sunday</a:t>
                      </a:r>
                      <a:endParaRPr lang="en-US" sz="38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b="0" dirty="0">
                          <a:solidFill>
                            <a:schemeClr val="tx2">
                              <a:lumMod val="50000"/>
                            </a:schemeClr>
                          </a:solidFill>
                          <a:effectLst/>
                        </a:rPr>
                        <a:t>Monday</a:t>
                      </a:r>
                      <a:endParaRPr lang="en-US" sz="3800" b="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b="0" dirty="0">
                          <a:solidFill>
                            <a:schemeClr val="tx2">
                              <a:lumMod val="50000"/>
                            </a:schemeClr>
                          </a:solidFill>
                          <a:effectLst/>
                        </a:rPr>
                        <a:t>Tuesday</a:t>
                      </a:r>
                      <a:endParaRPr lang="en-US" sz="3800" b="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457">
                <a:tc>
                  <a:txBody>
                    <a:bodyPr/>
                    <a:lstStyle/>
                    <a:p>
                      <a:pPr marL="0" marR="0" algn="ctr">
                        <a:lnSpc>
                          <a:spcPct val="107000"/>
                        </a:lnSpc>
                        <a:spcBef>
                          <a:spcPts val="0"/>
                        </a:spcBef>
                        <a:spcAft>
                          <a:spcPts val="0"/>
                        </a:spcAft>
                      </a:pPr>
                      <a:r>
                        <a:rPr lang="en-US" sz="3400" b="1" i="1"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a:t>
                      </a:r>
                      <a:r>
                        <a:rPr lang="en-US" sz="3400" b="1" i="1" baseline="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rightful King </a:t>
                      </a:r>
                      <a:r>
                        <a:rPr lang="en-US" sz="3400" b="1" i="1" baseline="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comes </a:t>
                      </a:r>
                      <a:r>
                        <a:rPr lang="en-US" sz="3400" b="1" i="1" baseline="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 peace to rule </a:t>
                      </a:r>
                    </a:p>
                    <a:p>
                      <a:pPr marL="0" marR="0" algn="ctr">
                        <a:lnSpc>
                          <a:spcPct val="107000"/>
                        </a:lnSpc>
                        <a:spcBef>
                          <a:spcPts val="0"/>
                        </a:spcBef>
                        <a:spcAft>
                          <a:spcPts val="0"/>
                        </a:spcAft>
                      </a:pPr>
                      <a:r>
                        <a:rPr lang="en-US" sz="3400" b="1" i="1" baseline="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is His</a:t>
                      </a:r>
                      <a:endParaRPr lang="en-US" sz="34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b="0" i="1" dirty="0" smtClean="0">
                          <a:solidFill>
                            <a:schemeClr val="tx2">
                              <a:lumMod val="50000"/>
                            </a:schemeClr>
                          </a:solidFill>
                          <a:effectLst/>
                        </a:rPr>
                        <a:t>The </a:t>
                      </a:r>
                      <a:r>
                        <a:rPr lang="en-US" sz="3600" b="0" i="1" dirty="0" smtClean="0">
                          <a:solidFill>
                            <a:schemeClr val="tx2">
                              <a:lumMod val="50000"/>
                            </a:schemeClr>
                          </a:solidFill>
                          <a:effectLst/>
                        </a:rPr>
                        <a:t>King </a:t>
                      </a:r>
                      <a:r>
                        <a:rPr lang="en-US" sz="3600" b="0" i="1" baseline="0" dirty="0" smtClean="0">
                          <a:solidFill>
                            <a:schemeClr val="tx2">
                              <a:lumMod val="50000"/>
                            </a:schemeClr>
                          </a:solidFill>
                          <a:effectLst/>
                        </a:rPr>
                        <a:t>judges </a:t>
                      </a:r>
                      <a:r>
                        <a:rPr lang="en-US" sz="3600" b="0" i="1" baseline="0" dirty="0" smtClean="0">
                          <a:solidFill>
                            <a:schemeClr val="tx2">
                              <a:lumMod val="50000"/>
                            </a:schemeClr>
                          </a:solidFill>
                          <a:effectLst/>
                        </a:rPr>
                        <a:t>&amp; restores what is His</a:t>
                      </a:r>
                      <a:endParaRPr lang="en-US" sz="3600" b="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b="0" i="1" dirty="0" smtClean="0">
                          <a:solidFill>
                            <a:schemeClr val="tx2">
                              <a:lumMod val="50000"/>
                            </a:schemeClr>
                          </a:solidFill>
                          <a:effectLst/>
                        </a:rPr>
                        <a:t>The </a:t>
                      </a:r>
                      <a:r>
                        <a:rPr lang="en-US" sz="3600" b="0" i="1" dirty="0" smtClean="0">
                          <a:solidFill>
                            <a:schemeClr val="tx2">
                              <a:lumMod val="50000"/>
                            </a:schemeClr>
                          </a:solidFill>
                          <a:effectLst/>
                        </a:rPr>
                        <a:t>King</a:t>
                      </a:r>
                      <a:r>
                        <a:rPr lang="en-US" sz="3600" b="0" i="1" baseline="0" dirty="0" smtClean="0">
                          <a:solidFill>
                            <a:schemeClr val="tx2">
                              <a:lumMod val="50000"/>
                            </a:schemeClr>
                          </a:solidFill>
                          <a:effectLst/>
                        </a:rPr>
                        <a:t> </a:t>
                      </a:r>
                      <a:r>
                        <a:rPr lang="en-US" sz="3600" b="0" i="1" baseline="0" dirty="0" smtClean="0">
                          <a:solidFill>
                            <a:schemeClr val="tx2">
                              <a:lumMod val="50000"/>
                            </a:schemeClr>
                          </a:solidFill>
                          <a:effectLst/>
                        </a:rPr>
                        <a:t>rules what is His and judges His enemies</a:t>
                      </a:r>
                      <a:endParaRPr lang="en-US" sz="3600" b="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4297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ster PPT 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7628" y="4692547"/>
            <a:ext cx="8763947" cy="1163650"/>
          </a:xfrm>
        </p:spPr>
        <p:txBody>
          <a:bodyPr>
            <a:noAutofit/>
          </a:bodyPr>
          <a:lstStyle/>
          <a:p>
            <a:r>
              <a:rPr lang="en-US" sz="3600" i="1" dirty="0" smtClean="0">
                <a:solidFill>
                  <a:schemeClr val="tx2">
                    <a:lumMod val="50000"/>
                  </a:schemeClr>
                </a:solidFill>
                <a:effectLst>
                  <a:outerShdw blurRad="38100" dist="38100" dir="2700000" algn="tl">
                    <a:srgbClr val="000000">
                      <a:alpha val="43137"/>
                    </a:srgbClr>
                  </a:outerShdw>
                </a:effectLst>
              </a:rPr>
              <a:t>The rightful king chooses to sacrifice Himself</a:t>
            </a:r>
            <a:br>
              <a:rPr lang="en-US" sz="3600" i="1" dirty="0" smtClean="0">
                <a:solidFill>
                  <a:schemeClr val="tx2">
                    <a:lumMod val="50000"/>
                  </a:schemeClr>
                </a:solidFill>
                <a:effectLst>
                  <a:outerShdw blurRad="38100" dist="38100" dir="2700000" algn="tl">
                    <a:srgbClr val="000000">
                      <a:alpha val="43137"/>
                    </a:srgbClr>
                  </a:outerShdw>
                </a:effectLst>
              </a:rPr>
            </a:br>
            <a:r>
              <a:rPr lang="en-US" sz="3600" i="1" dirty="0" smtClean="0">
                <a:solidFill>
                  <a:schemeClr val="tx2">
                    <a:lumMod val="50000"/>
                  </a:schemeClr>
                </a:solidFill>
                <a:effectLst>
                  <a:outerShdw blurRad="38100" dist="38100" dir="2700000" algn="tl">
                    <a:srgbClr val="000000">
                      <a:alpha val="43137"/>
                    </a:srgbClr>
                  </a:outerShdw>
                </a:effectLst>
              </a:rPr>
              <a:t>at the hands of His enemies to allow what is rightfully His to be saved</a:t>
            </a:r>
            <a:endParaRPr lang="en-US" sz="3600" dirty="0">
              <a:solidFill>
                <a:schemeClr val="tx2">
                  <a:lumMod val="50000"/>
                </a:schemeClr>
              </a:solidFill>
              <a:effectLst>
                <a:outerShdw blurRad="38100" dist="38100" dir="2700000" algn="tl">
                  <a:srgbClr val="000000">
                    <a:alpha val="43137"/>
                  </a:srgbClr>
                </a:outerShdw>
              </a:effectLst>
            </a:endParaRPr>
          </a:p>
        </p:txBody>
      </p:sp>
      <p:sp>
        <p:nvSpPr>
          <p:cNvPr id="4" name="Title 1"/>
          <p:cNvSpPr txBox="1">
            <a:spLocks/>
          </p:cNvSpPr>
          <p:nvPr/>
        </p:nvSpPr>
        <p:spPr>
          <a:xfrm>
            <a:off x="2353373" y="3558777"/>
            <a:ext cx="4272456"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lumMod val="50000"/>
                  </a:schemeClr>
                </a:solidFill>
                <a:effectLst>
                  <a:outerShdw blurRad="38100" dist="38100" dir="2700000" algn="tl">
                    <a:srgbClr val="000000">
                      <a:alpha val="43137"/>
                    </a:srgbClr>
                  </a:outerShdw>
                </a:effectLst>
                <a:latin typeface="Afta sans"/>
                <a:cs typeface="Afta sans"/>
              </a:rPr>
              <a:t>Wednesday</a:t>
            </a:r>
            <a:endParaRPr lang="en-US" dirty="0">
              <a:solidFill>
                <a:schemeClr val="tx2">
                  <a:lumMod val="50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985" t="19580" r="18840" b="4107"/>
          <a:stretch/>
        </p:blipFill>
        <p:spPr>
          <a:xfrm>
            <a:off x="-55102" y="-53942"/>
            <a:ext cx="9254204" cy="3820886"/>
          </a:xfrm>
          <a:prstGeom prst="rect">
            <a:avLst/>
          </a:prstGeom>
          <a:effectLst>
            <a:softEdge rad="254000"/>
          </a:effectLst>
        </p:spPr>
      </p:pic>
    </p:spTree>
    <p:extLst>
      <p:ext uri="{BB962C8B-B14F-4D97-AF65-F5344CB8AC3E}">
        <p14:creationId xmlns:p14="http://schemas.microsoft.com/office/powerpoint/2010/main" val="300363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64160" y="534038"/>
            <a:ext cx="8595359" cy="1143000"/>
          </a:xfrm>
        </p:spPr>
        <p:txBody>
          <a:bodyPr>
            <a:normAutofit fontScale="90000"/>
          </a:bodyPr>
          <a:lstStyle/>
          <a:p>
            <a:r>
              <a:rPr lang="en-US" dirty="0">
                <a:solidFill>
                  <a:schemeClr val="tx2">
                    <a:lumMod val="50000"/>
                  </a:schemeClr>
                </a:solidFill>
              </a:rPr>
              <a:t>Holy Week [Combining All The Gospels]</a:t>
            </a:r>
          </a:p>
        </p:txBody>
      </p:sp>
      <p:graphicFrame>
        <p:nvGraphicFramePr>
          <p:cNvPr id="5" name="Table 4"/>
          <p:cNvGraphicFramePr>
            <a:graphicFrameLocks noGrp="1"/>
          </p:cNvGraphicFramePr>
          <p:nvPr>
            <p:extLst>
              <p:ext uri="{D42A27DB-BD31-4B8C-83A1-F6EECF244321}">
                <p14:modId xmlns:p14="http://schemas.microsoft.com/office/powerpoint/2010/main" val="3189533577"/>
              </p:ext>
            </p:extLst>
          </p:nvPr>
        </p:nvGraphicFramePr>
        <p:xfrm>
          <a:off x="264161" y="1661480"/>
          <a:ext cx="8595359" cy="4838711"/>
        </p:xfrm>
        <a:graphic>
          <a:graphicData uri="http://schemas.openxmlformats.org/drawingml/2006/table">
            <a:tbl>
              <a:tblPr firstRow="1" firstCol="1" bandRow="1">
                <a:tableStyleId>{BDBED569-4797-4DF1-A0F4-6AAB3CD982D8}</a:tableStyleId>
              </a:tblPr>
              <a:tblGrid>
                <a:gridCol w="2864655"/>
                <a:gridCol w="2864655"/>
                <a:gridCol w="2866049"/>
              </a:tblGrid>
              <a:tr h="645254">
                <a:tc>
                  <a:txBody>
                    <a:bodyPr/>
                    <a:lstStyle/>
                    <a:p>
                      <a:pPr marL="0" marR="0" algn="ctr">
                        <a:lnSpc>
                          <a:spcPct val="107000"/>
                        </a:lnSpc>
                        <a:spcBef>
                          <a:spcPts val="0"/>
                        </a:spcBef>
                        <a:spcAft>
                          <a:spcPts val="0"/>
                        </a:spcAft>
                      </a:pPr>
                      <a:r>
                        <a:rPr lang="en-US" sz="3800" dirty="0" smtClean="0">
                          <a:solidFill>
                            <a:schemeClr val="tx2">
                              <a:lumMod val="50000"/>
                            </a:schemeClr>
                          </a:solidFill>
                          <a:effectLst/>
                        </a:rPr>
                        <a:t>Thursday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dirty="0" smtClean="0">
                          <a:solidFill>
                            <a:schemeClr val="tx2">
                              <a:lumMod val="50000"/>
                            </a:schemeClr>
                          </a:solidFill>
                          <a:effectLst/>
                        </a:rPr>
                        <a:t>Good</a:t>
                      </a:r>
                      <a:r>
                        <a:rPr lang="en-US" sz="3800" baseline="0" dirty="0" smtClean="0">
                          <a:solidFill>
                            <a:schemeClr val="tx2">
                              <a:lumMod val="50000"/>
                            </a:schemeClr>
                          </a:solidFill>
                          <a:effectLst/>
                        </a:rPr>
                        <a:t> </a:t>
                      </a:r>
                      <a:r>
                        <a:rPr lang="en-US" sz="3800" dirty="0" smtClean="0">
                          <a:solidFill>
                            <a:schemeClr val="tx2">
                              <a:lumMod val="50000"/>
                            </a:schemeClr>
                          </a:solidFill>
                          <a:effectLst/>
                        </a:rPr>
                        <a:t>Friday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dirty="0" smtClean="0">
                          <a:solidFill>
                            <a:schemeClr val="tx2">
                              <a:lumMod val="50000"/>
                            </a:schemeClr>
                          </a:solidFill>
                          <a:effectLst/>
                        </a:rPr>
                        <a:t>Saturday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457">
                <a:tc>
                  <a:txBody>
                    <a:bodyPr/>
                    <a:lstStyle/>
                    <a:p>
                      <a:pPr marL="0" marR="0" algn="ctr">
                        <a:lnSpc>
                          <a:spcPct val="107000"/>
                        </a:lnSpc>
                        <a:spcBef>
                          <a:spcPts val="0"/>
                        </a:spcBef>
                        <a:spcAft>
                          <a:spcPts val="0"/>
                        </a:spcAft>
                      </a:pPr>
                      <a:r>
                        <a:rPr lang="en-US" sz="3400" b="0" i="1" dirty="0" smtClean="0">
                          <a:solidFill>
                            <a:schemeClr val="tx2">
                              <a:lumMod val="50000"/>
                            </a:schemeClr>
                          </a:solidFill>
                          <a:effectLst/>
                        </a:rPr>
                        <a:t>The rightful King is </a:t>
                      </a:r>
                      <a:r>
                        <a:rPr lang="en-US" sz="3400" b="0" i="1" dirty="0" smtClean="0">
                          <a:solidFill>
                            <a:schemeClr val="tx2">
                              <a:lumMod val="50000"/>
                            </a:schemeClr>
                          </a:solidFill>
                          <a:effectLst/>
                        </a:rPr>
                        <a:t>betrayed </a:t>
                      </a:r>
                      <a:r>
                        <a:rPr lang="en-US" sz="3400" b="0" i="1" dirty="0" smtClean="0">
                          <a:solidFill>
                            <a:schemeClr val="tx2">
                              <a:lumMod val="50000"/>
                            </a:schemeClr>
                          </a:solidFill>
                          <a:effectLst/>
                        </a:rPr>
                        <a:t>by</a:t>
                      </a:r>
                      <a:r>
                        <a:rPr lang="en-US" sz="3400" b="0" i="1" baseline="0" dirty="0" smtClean="0">
                          <a:solidFill>
                            <a:schemeClr val="tx2">
                              <a:lumMod val="50000"/>
                            </a:schemeClr>
                          </a:solidFill>
                          <a:effectLst/>
                        </a:rPr>
                        <a:t> what is His</a:t>
                      </a:r>
                      <a:endParaRPr lang="en-US" sz="3400" b="0" i="1" dirty="0" smtClean="0">
                        <a:solidFill>
                          <a:schemeClr val="tx2">
                            <a:lumMod val="50000"/>
                          </a:schemeClr>
                        </a:solidFill>
                        <a:effectLst/>
                      </a:endParaRPr>
                    </a:p>
                    <a:p>
                      <a:pPr marL="0" marR="0" algn="ctr">
                        <a:lnSpc>
                          <a:spcPct val="107000"/>
                        </a:lnSpc>
                        <a:spcBef>
                          <a:spcPts val="0"/>
                        </a:spcBef>
                        <a:spcAft>
                          <a:spcPts val="0"/>
                        </a:spcAft>
                      </a:pPr>
                      <a:r>
                        <a:rPr lang="en-US" sz="3400" b="0" i="1" dirty="0" smtClean="0">
                          <a:solidFill>
                            <a:schemeClr val="tx2">
                              <a:lumMod val="50000"/>
                            </a:schemeClr>
                          </a:solidFill>
                          <a:effectLst/>
                        </a:rPr>
                        <a:t>  </a:t>
                      </a:r>
                      <a:endParaRPr lang="en-US" sz="3400" b="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400" i="1" dirty="0" smtClean="0">
                          <a:solidFill>
                            <a:schemeClr val="tx2">
                              <a:lumMod val="50000"/>
                            </a:schemeClr>
                          </a:solidFill>
                          <a:effectLst/>
                        </a:rPr>
                        <a:t>The</a:t>
                      </a:r>
                      <a:r>
                        <a:rPr lang="en-US" sz="3400" i="1" baseline="0" dirty="0" smtClean="0">
                          <a:solidFill>
                            <a:schemeClr val="tx2">
                              <a:lumMod val="50000"/>
                            </a:schemeClr>
                          </a:solidFill>
                          <a:effectLst/>
                        </a:rPr>
                        <a:t> </a:t>
                      </a:r>
                      <a:r>
                        <a:rPr lang="en-US" sz="3400" i="1" baseline="0" dirty="0" smtClean="0">
                          <a:solidFill>
                            <a:schemeClr val="tx2">
                              <a:lumMod val="50000"/>
                            </a:schemeClr>
                          </a:solidFill>
                          <a:effectLst/>
                        </a:rPr>
                        <a:t>King </a:t>
                      </a:r>
                      <a:r>
                        <a:rPr lang="en-US" sz="3400" i="1" baseline="0" dirty="0" smtClean="0">
                          <a:solidFill>
                            <a:schemeClr val="tx2">
                              <a:lumMod val="50000"/>
                            </a:schemeClr>
                          </a:solidFill>
                          <a:effectLst/>
                        </a:rPr>
                        <a:t>is </a:t>
                      </a:r>
                      <a:endParaRPr lang="en-US" sz="3400" i="1" baseline="0" dirty="0" smtClean="0">
                        <a:solidFill>
                          <a:schemeClr val="tx2">
                            <a:lumMod val="50000"/>
                          </a:schemeClr>
                        </a:solidFill>
                        <a:effectLst/>
                      </a:endParaRPr>
                    </a:p>
                    <a:p>
                      <a:pPr marL="0" marR="0" algn="ctr">
                        <a:lnSpc>
                          <a:spcPct val="107000"/>
                        </a:lnSpc>
                        <a:spcBef>
                          <a:spcPts val="0"/>
                        </a:spcBef>
                        <a:spcAft>
                          <a:spcPts val="0"/>
                        </a:spcAft>
                      </a:pPr>
                      <a:r>
                        <a:rPr lang="en-US" sz="3400" i="1" baseline="0" dirty="0" smtClean="0">
                          <a:solidFill>
                            <a:schemeClr val="tx2">
                              <a:lumMod val="50000"/>
                            </a:schemeClr>
                          </a:solidFill>
                          <a:effectLst/>
                        </a:rPr>
                        <a:t>judged &amp; condemned by </a:t>
                      </a:r>
                      <a:r>
                        <a:rPr lang="en-US" sz="3400" i="1" baseline="0" dirty="0" smtClean="0">
                          <a:solidFill>
                            <a:schemeClr val="tx2">
                              <a:lumMod val="50000"/>
                            </a:schemeClr>
                          </a:solidFill>
                          <a:effectLst/>
                        </a:rPr>
                        <a:t>His enemies</a:t>
                      </a:r>
                      <a:endParaRPr lang="en-US" sz="3400" i="1" dirty="0" smtClean="0">
                        <a:solidFill>
                          <a:schemeClr val="tx2">
                            <a:lumMod val="50000"/>
                          </a:schemeClr>
                        </a:solidFill>
                        <a:effectLst/>
                      </a:endParaRPr>
                    </a:p>
                  </a:txBody>
                  <a:tcPr marL="68580" marR="68580" marT="0" marB="0"/>
                </a:tc>
                <a:tc>
                  <a:txBody>
                    <a:bodyPr/>
                    <a:lstStyle/>
                    <a:p>
                      <a:pPr marL="0" marR="0" algn="ctr">
                        <a:lnSpc>
                          <a:spcPct val="107000"/>
                        </a:lnSpc>
                        <a:spcBef>
                          <a:spcPts val="0"/>
                        </a:spcBef>
                        <a:spcAft>
                          <a:spcPts val="0"/>
                        </a:spcAft>
                      </a:pPr>
                      <a:r>
                        <a:rPr lang="en-US" sz="3400" i="1" dirty="0" smtClean="0">
                          <a:solidFill>
                            <a:schemeClr val="tx2">
                              <a:lumMod val="50000"/>
                            </a:schemeClr>
                          </a:solidFill>
                          <a:effectLst/>
                        </a:rPr>
                        <a:t>The enemies</a:t>
                      </a:r>
                      <a:r>
                        <a:rPr lang="en-US" sz="3400" i="1" baseline="0" dirty="0" smtClean="0">
                          <a:solidFill>
                            <a:schemeClr val="tx2">
                              <a:lumMod val="50000"/>
                            </a:schemeClr>
                          </a:solidFill>
                          <a:effectLst/>
                        </a:rPr>
                        <a:t> foolishly try to rule over the rightful King</a:t>
                      </a:r>
                      <a:endParaRPr lang="en-US" sz="34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38772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74320" y="839157"/>
            <a:ext cx="8595359" cy="1143000"/>
          </a:xfrm>
        </p:spPr>
        <p:txBody>
          <a:bodyPr>
            <a:normAutofit fontScale="90000"/>
          </a:bodyPr>
          <a:lstStyle/>
          <a:p>
            <a:r>
              <a:rPr lang="en-US" b="1" dirty="0" smtClean="0">
                <a:solidFill>
                  <a:schemeClr val="tx2">
                    <a:lumMod val="75000"/>
                  </a:schemeClr>
                </a:solidFill>
              </a:rPr>
              <a:t>The </a:t>
            </a:r>
            <a:r>
              <a:rPr lang="en-US" b="1" dirty="0" smtClean="0">
                <a:solidFill>
                  <a:schemeClr val="tx2">
                    <a:lumMod val="75000"/>
                  </a:schemeClr>
                </a:solidFill>
              </a:rPr>
              <a:t>Six Enemies </a:t>
            </a:r>
            <a:r>
              <a:rPr lang="en-US" b="1" dirty="0" smtClean="0">
                <a:solidFill>
                  <a:schemeClr val="tx2">
                    <a:lumMod val="75000"/>
                  </a:schemeClr>
                </a:solidFill>
              </a:rPr>
              <a:t>Of The </a:t>
            </a:r>
            <a:r>
              <a:rPr lang="en-US" b="1" dirty="0" smtClean="0">
                <a:solidFill>
                  <a:schemeClr val="tx2">
                    <a:lumMod val="75000"/>
                  </a:schemeClr>
                </a:solidFill>
              </a:rPr>
              <a:t>King</a:t>
            </a:r>
            <a:br>
              <a:rPr lang="en-US" b="1" dirty="0" smtClean="0">
                <a:solidFill>
                  <a:schemeClr val="tx2">
                    <a:lumMod val="75000"/>
                  </a:schemeClr>
                </a:solidFill>
              </a:rPr>
            </a:br>
            <a:r>
              <a:rPr lang="en-US" b="1" dirty="0" smtClean="0">
                <a:solidFill>
                  <a:schemeClr val="tx2">
                    <a:lumMod val="75000"/>
                  </a:schemeClr>
                </a:solidFill>
              </a:rPr>
              <a:t>In Our Own Hearts</a:t>
            </a:r>
            <a:endParaRPr lang="en-US" b="1" dirty="0">
              <a:solidFill>
                <a:schemeClr val="tx2">
                  <a:lumMod val="75000"/>
                </a:schemeClr>
              </a:solidFill>
            </a:endParaRPr>
          </a:p>
        </p:txBody>
      </p:sp>
      <p:sp>
        <p:nvSpPr>
          <p:cNvPr id="2" name="Rectangle 1"/>
          <p:cNvSpPr/>
          <p:nvPr/>
        </p:nvSpPr>
        <p:spPr>
          <a:xfrm>
            <a:off x="274320" y="1982157"/>
            <a:ext cx="8595359" cy="3865417"/>
          </a:xfrm>
          <a:prstGeom prst="rect">
            <a:avLst/>
          </a:prstGeom>
        </p:spPr>
        <p:txBody>
          <a:bodyPr wrap="square">
            <a:spAutoFit/>
          </a:bodyPr>
          <a:lstStyle/>
          <a:p>
            <a:pPr>
              <a:lnSpc>
                <a:spcPct val="107000"/>
              </a:lnSpc>
              <a:spcAft>
                <a:spcPts val="800"/>
              </a:spcAft>
            </a:pP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3300" dirty="0" err="1"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Annas</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Tradition/Past</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is not what has been</a:t>
            </a:r>
            <a:endPar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279015" algn="l"/>
              </a:tabLst>
            </a:pP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3300" dirty="0" err="1"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Snhdrn</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Religion</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He is not how we want God</a:t>
            </a:r>
            <a:endPar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(Dawn)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Darkness</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He is light that must die</a:t>
            </a:r>
          </a:p>
          <a:p>
            <a:pPr>
              <a:lnSpc>
                <a:spcPct val="107000"/>
              </a:lnSpc>
              <a:spcAft>
                <a:spcPts val="800"/>
              </a:spcAft>
              <a:tabLst>
                <a:tab pos="1583055" algn="l"/>
              </a:tabLst>
            </a:pP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(Pilate)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Man’s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Power</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He is insignificant</a:t>
            </a:r>
          </a:p>
          <a:p>
            <a:pPr>
              <a:lnSpc>
                <a:spcPct val="107000"/>
              </a:lnSpc>
              <a:spcAft>
                <a:spcPts val="800"/>
              </a:spcAft>
              <a:tabLst>
                <a:tab pos="1583055" algn="l"/>
              </a:tabLst>
            </a:pP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(Herod</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Ethnic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Pride</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He is not like us</a:t>
            </a:r>
            <a:endPar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(Pilate)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All</a:t>
            </a:r>
            <a:r>
              <a:rPr lang="en-US" sz="3300"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The rebel must live. He must die!</a:t>
            </a:r>
            <a:endParaRPr lang="en-US" sz="33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770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ster PPT 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146" b="17159"/>
          <a:stretch/>
        </p:blipFill>
        <p:spPr>
          <a:xfrm>
            <a:off x="816701" y="4292083"/>
            <a:ext cx="7244948" cy="2881002"/>
          </a:xfrm>
          <a:prstGeom prst="rect">
            <a:avLst/>
          </a:prstGeom>
          <a:effectLst>
            <a:softEdge rad="635000"/>
          </a:effectLst>
        </p:spPr>
      </p:pic>
      <p:sp>
        <p:nvSpPr>
          <p:cNvPr id="7" name="Title 1"/>
          <p:cNvSpPr txBox="1">
            <a:spLocks/>
          </p:cNvSpPr>
          <p:nvPr/>
        </p:nvSpPr>
        <p:spPr>
          <a:xfrm>
            <a:off x="274320" y="1143000"/>
            <a:ext cx="9144000" cy="3175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07000"/>
              </a:lnSpc>
            </a:pPr>
            <a:r>
              <a:rPr lang="en-US" sz="32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Tradition</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Isolate you in your pain and </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lost-ness</a:t>
            </a:r>
            <a:endPar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tabLst>
                <a:tab pos="2279015" algn="l"/>
              </a:tabLst>
            </a:pPr>
            <a:r>
              <a:rPr lang="en-US" sz="32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Religion</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leave you filled with bitterness &amp; fear</a:t>
            </a:r>
            <a:endPar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32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Darkness</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leave </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you blind and condemned</a:t>
            </a:r>
          </a:p>
          <a:p>
            <a:pPr algn="l">
              <a:lnSpc>
                <a:spcPct val="107000"/>
              </a:lnSpc>
              <a:tabLst>
                <a:tab pos="1583055" algn="l"/>
              </a:tabLst>
            </a:pPr>
            <a:r>
              <a:rPr lang="en-US" sz="32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Man’s Power</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leave </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you </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helpless &amp; </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powerless</a:t>
            </a:r>
          </a:p>
          <a:p>
            <a:pPr algn="l">
              <a:lnSpc>
                <a:spcPct val="107000"/>
              </a:lnSpc>
              <a:tabLst>
                <a:tab pos="1583055" algn="l"/>
              </a:tabLst>
            </a:pPr>
            <a:r>
              <a:rPr lang="en-US" sz="32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Ethnic Pride</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leave </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you rejected &amp;</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abandoned</a:t>
            </a:r>
          </a:p>
          <a:p>
            <a:pPr algn="l">
              <a:lnSpc>
                <a:spcPct val="107000"/>
              </a:lnSpc>
            </a:pPr>
            <a:r>
              <a:rPr lang="en-US" sz="32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All</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sacrifice </a:t>
            </a:r>
            <a:r>
              <a:rPr lang="en-US" sz="3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you for whoever will do their bidding </a:t>
            </a:r>
            <a:endParaRPr lang="en-US" sz="32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p:cNvSpPr>
            <a:spLocks noGrp="1"/>
          </p:cNvSpPr>
          <p:nvPr>
            <p:ph type="title"/>
          </p:nvPr>
        </p:nvSpPr>
        <p:spPr>
          <a:xfrm>
            <a:off x="274320" y="0"/>
            <a:ext cx="8595359" cy="1143000"/>
          </a:xfrm>
        </p:spPr>
        <p:txBody>
          <a:bodyPr>
            <a:normAutofit/>
          </a:bodyPr>
          <a:lstStyle/>
          <a:p>
            <a:r>
              <a:rPr lang="en-US" b="1" dirty="0" smtClean="0">
                <a:solidFill>
                  <a:schemeClr val="tx2">
                    <a:lumMod val="75000"/>
                  </a:schemeClr>
                </a:solidFill>
              </a:rPr>
              <a:t>Jesus Takes What Will Destroy Us</a:t>
            </a:r>
            <a:endParaRPr lang="en-US" b="1" dirty="0">
              <a:solidFill>
                <a:schemeClr val="tx2">
                  <a:lumMod val="75000"/>
                </a:schemeClr>
              </a:solidFill>
            </a:endParaRPr>
          </a:p>
        </p:txBody>
      </p:sp>
    </p:spTree>
    <p:extLst>
      <p:ext uri="{BB962C8B-B14F-4D97-AF65-F5344CB8AC3E}">
        <p14:creationId xmlns:p14="http://schemas.microsoft.com/office/powerpoint/2010/main" val="1231031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3333" y="-424542"/>
            <a:ext cx="9678295" cy="6048934"/>
          </a:xfrm>
          <a:prstGeom prst="rect">
            <a:avLst/>
          </a:prstGeom>
          <a:effectLst>
            <a:softEdge rad="381000"/>
          </a:effectLst>
        </p:spPr>
      </p:pic>
      <p:sp>
        <p:nvSpPr>
          <p:cNvPr id="6" name="TextBox 5"/>
          <p:cNvSpPr txBox="1"/>
          <p:nvPr/>
        </p:nvSpPr>
        <p:spPr>
          <a:xfrm>
            <a:off x="150189" y="5304964"/>
            <a:ext cx="6115520" cy="1046440"/>
          </a:xfrm>
          <a:prstGeom prst="rect">
            <a:avLst/>
          </a:prstGeom>
          <a:noFill/>
        </p:spPr>
        <p:txBody>
          <a:bodyPr wrap="none" rtlCol="0">
            <a:spAutoFit/>
          </a:bodyPr>
          <a:lstStyle/>
          <a:p>
            <a:r>
              <a:rPr lang="en-US" sz="3400" dirty="0" smtClean="0">
                <a:solidFill>
                  <a:schemeClr val="tx2">
                    <a:lumMod val="50000"/>
                  </a:schemeClr>
                </a:solidFill>
              </a:rPr>
              <a:t>Barabbas =           “bar” + “</a:t>
            </a:r>
            <a:r>
              <a:rPr lang="en-US" sz="3400" dirty="0" err="1" smtClean="0">
                <a:solidFill>
                  <a:schemeClr val="tx2">
                    <a:lumMod val="50000"/>
                  </a:schemeClr>
                </a:solidFill>
              </a:rPr>
              <a:t>abbas</a:t>
            </a:r>
            <a:r>
              <a:rPr lang="en-US" sz="3400" dirty="0" smtClean="0">
                <a:solidFill>
                  <a:schemeClr val="tx2">
                    <a:lumMod val="50000"/>
                  </a:schemeClr>
                </a:solidFill>
              </a:rPr>
              <a:t>”</a:t>
            </a:r>
          </a:p>
          <a:p>
            <a:r>
              <a:rPr lang="en-US" sz="2800" dirty="0" smtClean="0">
                <a:solidFill>
                  <a:schemeClr val="tx2">
                    <a:lumMod val="50000"/>
                  </a:schemeClr>
                </a:solidFill>
              </a:rPr>
              <a:t>Condemned rebel =  (son of) + (fathers) </a:t>
            </a:r>
            <a:endParaRPr lang="en-US" sz="2800" dirty="0">
              <a:solidFill>
                <a:schemeClr val="tx2">
                  <a:lumMod val="50000"/>
                </a:schemeClr>
              </a:solidFill>
            </a:endParaRPr>
          </a:p>
        </p:txBody>
      </p:sp>
    </p:spTree>
    <p:extLst>
      <p:ext uri="{BB962C8B-B14F-4D97-AF65-F5344CB8AC3E}">
        <p14:creationId xmlns:p14="http://schemas.microsoft.com/office/powerpoint/2010/main" val="324024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040447"/>
            <a:ext cx="8229600" cy="1143000"/>
          </a:xfrm>
        </p:spPr>
        <p:txBody>
          <a:bodyPr>
            <a:normAutofit fontScale="90000"/>
          </a:bodyPr>
          <a:lstStyle/>
          <a:p>
            <a:r>
              <a:rPr lang="en-US" dirty="0">
                <a:solidFill>
                  <a:schemeClr val="accent5">
                    <a:lumMod val="50000"/>
                  </a:schemeClr>
                </a:solidFill>
                <a:latin typeface="Afta sans"/>
                <a:cs typeface="Afta sans"/>
                <a:hlinkClick r:id="rId4"/>
              </a:rPr>
              <a:t>https://youtu.be/RwX_EpNR4CA</a:t>
            </a:r>
            <a:endParaRPr lang="en-US" dirty="0">
              <a:hlinkClick r:id="rId4"/>
            </a:endParaRPr>
          </a:p>
        </p:txBody>
      </p:sp>
      <p:sp>
        <p:nvSpPr>
          <p:cNvPr id="3" name="TextBox 2"/>
          <p:cNvSpPr txBox="1"/>
          <p:nvPr/>
        </p:nvSpPr>
        <p:spPr>
          <a:xfrm>
            <a:off x="3257858" y="3505200"/>
            <a:ext cx="2064411" cy="553998"/>
          </a:xfrm>
          <a:prstGeom prst="rect">
            <a:avLst/>
          </a:prstGeom>
          <a:noFill/>
        </p:spPr>
        <p:txBody>
          <a:bodyPr wrap="none" rtlCol="0">
            <a:spAutoFit/>
          </a:bodyPr>
          <a:lstStyle/>
          <a:p>
            <a:r>
              <a:rPr lang="en-US" sz="3000" dirty="0" smtClean="0"/>
              <a:t>1:50 to 5:55</a:t>
            </a:r>
            <a:endParaRPr lang="en-US" sz="3000" dirty="0"/>
          </a:p>
        </p:txBody>
      </p:sp>
    </p:spTree>
    <p:extLst>
      <p:ext uri="{BB962C8B-B14F-4D97-AF65-F5344CB8AC3E}">
        <p14:creationId xmlns:p14="http://schemas.microsoft.com/office/powerpoint/2010/main" val="812626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3333" y="-424542"/>
            <a:ext cx="9678295" cy="6048934"/>
          </a:xfrm>
          <a:prstGeom prst="rect">
            <a:avLst/>
          </a:prstGeom>
          <a:effectLst>
            <a:softEdge rad="381000"/>
          </a:effectLst>
        </p:spPr>
      </p:pic>
      <p:sp>
        <p:nvSpPr>
          <p:cNvPr id="6" name="TextBox 5"/>
          <p:cNvSpPr txBox="1"/>
          <p:nvPr/>
        </p:nvSpPr>
        <p:spPr>
          <a:xfrm>
            <a:off x="150189" y="5304964"/>
            <a:ext cx="6115520" cy="1046440"/>
          </a:xfrm>
          <a:prstGeom prst="rect">
            <a:avLst/>
          </a:prstGeom>
          <a:noFill/>
        </p:spPr>
        <p:txBody>
          <a:bodyPr wrap="none" rtlCol="0">
            <a:spAutoFit/>
          </a:bodyPr>
          <a:lstStyle/>
          <a:p>
            <a:r>
              <a:rPr lang="en-US" sz="3400" dirty="0" smtClean="0">
                <a:solidFill>
                  <a:schemeClr val="tx2">
                    <a:lumMod val="50000"/>
                  </a:schemeClr>
                </a:solidFill>
              </a:rPr>
              <a:t>Barabbas =           “bar” + “</a:t>
            </a:r>
            <a:r>
              <a:rPr lang="en-US" sz="3400" dirty="0" err="1" smtClean="0">
                <a:solidFill>
                  <a:schemeClr val="tx2">
                    <a:lumMod val="50000"/>
                  </a:schemeClr>
                </a:solidFill>
              </a:rPr>
              <a:t>abbas</a:t>
            </a:r>
            <a:r>
              <a:rPr lang="en-US" sz="3400" dirty="0" smtClean="0">
                <a:solidFill>
                  <a:schemeClr val="tx2">
                    <a:lumMod val="50000"/>
                  </a:schemeClr>
                </a:solidFill>
              </a:rPr>
              <a:t>”</a:t>
            </a:r>
          </a:p>
          <a:p>
            <a:r>
              <a:rPr lang="en-US" sz="2800" dirty="0" smtClean="0">
                <a:solidFill>
                  <a:schemeClr val="tx2">
                    <a:lumMod val="50000"/>
                  </a:schemeClr>
                </a:solidFill>
              </a:rPr>
              <a:t>Condemned rebel =  (son of) + (fathers) </a:t>
            </a:r>
            <a:endParaRPr lang="en-US" sz="2800" dirty="0">
              <a:solidFill>
                <a:schemeClr val="tx2">
                  <a:lumMod val="50000"/>
                </a:schemeClr>
              </a:solidFill>
            </a:endParaRPr>
          </a:p>
        </p:txBody>
      </p:sp>
    </p:spTree>
    <p:extLst>
      <p:ext uri="{BB962C8B-B14F-4D97-AF65-F5344CB8AC3E}">
        <p14:creationId xmlns:p14="http://schemas.microsoft.com/office/powerpoint/2010/main" val="3604756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ster PPT 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79" y="-650531"/>
            <a:ext cx="6857106" cy="5005687"/>
          </a:xfrm>
          <a:prstGeom prst="rect">
            <a:avLst/>
          </a:prstGeom>
          <a:effectLst>
            <a:softEdge rad="1016000"/>
          </a:effectLst>
        </p:spPr>
      </p:pic>
      <p:sp>
        <p:nvSpPr>
          <p:cNvPr id="2" name="Rectangle 1"/>
          <p:cNvSpPr/>
          <p:nvPr/>
        </p:nvSpPr>
        <p:spPr>
          <a:xfrm>
            <a:off x="254726" y="4172276"/>
            <a:ext cx="9104811" cy="2308324"/>
          </a:xfrm>
          <a:prstGeom prst="rect">
            <a:avLst/>
          </a:prstGeom>
        </p:spPr>
        <p:txBody>
          <a:bodyPr wrap="square">
            <a:spAutoFit/>
          </a:bodyPr>
          <a:lstStyle/>
          <a:p>
            <a:r>
              <a:rPr lang="en-US" sz="3600" b="1" i="1" dirty="0" smtClean="0">
                <a:solidFill>
                  <a:schemeClr val="tx2">
                    <a:lumMod val="50000"/>
                  </a:schemeClr>
                </a:solidFill>
              </a:rPr>
              <a:t>Easter Sunday</a:t>
            </a:r>
          </a:p>
          <a:p>
            <a:r>
              <a:rPr lang="en-US" sz="3600" dirty="0" smtClean="0">
                <a:solidFill>
                  <a:schemeClr val="tx2">
                    <a:lumMod val="50000"/>
                  </a:schemeClr>
                </a:solidFill>
              </a:rPr>
              <a:t>The </a:t>
            </a:r>
            <a:r>
              <a:rPr lang="en-US" sz="3600" dirty="0">
                <a:solidFill>
                  <a:schemeClr val="tx2">
                    <a:lumMod val="50000"/>
                  </a:schemeClr>
                </a:solidFill>
              </a:rPr>
              <a:t>rightful </a:t>
            </a:r>
            <a:r>
              <a:rPr lang="en-US" sz="3600" dirty="0" smtClean="0">
                <a:solidFill>
                  <a:schemeClr val="tx2">
                    <a:lumMod val="50000"/>
                  </a:schemeClr>
                </a:solidFill>
              </a:rPr>
              <a:t>King </a:t>
            </a:r>
            <a:r>
              <a:rPr lang="en-US" sz="3600" dirty="0">
                <a:solidFill>
                  <a:schemeClr val="tx2">
                    <a:lumMod val="50000"/>
                  </a:schemeClr>
                </a:solidFill>
              </a:rPr>
              <a:t>overpowers and eternally defeats His enemies without destroying His </a:t>
            </a:r>
            <a:r>
              <a:rPr lang="en-US" sz="3600" dirty="0" smtClean="0">
                <a:solidFill>
                  <a:schemeClr val="tx2">
                    <a:lumMod val="50000"/>
                  </a:schemeClr>
                </a:solidFill>
              </a:rPr>
              <a:t>people but walks with them in new life.</a:t>
            </a:r>
            <a:endParaRPr lang="en-US" sz="3600" dirty="0">
              <a:solidFill>
                <a:schemeClr val="tx2">
                  <a:lumMod val="50000"/>
                </a:schemeClr>
              </a:solidFill>
            </a:endParaRPr>
          </a:p>
        </p:txBody>
      </p:sp>
    </p:spTree>
    <p:extLst>
      <p:ext uri="{BB962C8B-B14F-4D97-AF65-F5344CB8AC3E}">
        <p14:creationId xmlns:p14="http://schemas.microsoft.com/office/powerpoint/2010/main" val="2547588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ster PPT 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9594" y="3506678"/>
            <a:ext cx="9104811" cy="2308324"/>
          </a:xfrm>
          <a:prstGeom prst="rect">
            <a:avLst/>
          </a:prstGeom>
        </p:spPr>
        <p:txBody>
          <a:bodyPr wrap="square">
            <a:spAutoFit/>
          </a:bodyPr>
          <a:lstStyle/>
          <a:p>
            <a:pPr algn="ctr"/>
            <a:r>
              <a:rPr lang="en-US" sz="3600" b="1" i="1" dirty="0" smtClean="0">
                <a:solidFill>
                  <a:schemeClr val="tx2">
                    <a:lumMod val="50000"/>
                  </a:schemeClr>
                </a:solidFill>
              </a:rPr>
              <a:t>Give The Rightful King Your Chains</a:t>
            </a:r>
          </a:p>
          <a:p>
            <a:pPr algn="ctr"/>
            <a:r>
              <a:rPr lang="en-US" sz="3600" dirty="0" smtClean="0">
                <a:solidFill>
                  <a:schemeClr val="tx2">
                    <a:lumMod val="50000"/>
                  </a:schemeClr>
                </a:solidFill>
              </a:rPr>
              <a:t>“Take </a:t>
            </a:r>
            <a:r>
              <a:rPr lang="en-US" sz="3600" dirty="0" smtClean="0">
                <a:solidFill>
                  <a:schemeClr val="tx2">
                    <a:lumMod val="50000"/>
                  </a:schemeClr>
                </a:solidFill>
              </a:rPr>
              <a:t>my sin and be my </a:t>
            </a:r>
            <a:r>
              <a:rPr lang="en-US" sz="3600" dirty="0" smtClean="0">
                <a:solidFill>
                  <a:schemeClr val="tx2">
                    <a:lumMod val="50000"/>
                  </a:schemeClr>
                </a:solidFill>
              </a:rPr>
              <a:t>Savior”</a:t>
            </a:r>
            <a:endParaRPr lang="en-US" sz="3600" dirty="0" smtClean="0">
              <a:solidFill>
                <a:schemeClr val="tx2">
                  <a:lumMod val="50000"/>
                </a:schemeClr>
              </a:solidFill>
            </a:endParaRPr>
          </a:p>
          <a:p>
            <a:pPr algn="ctr"/>
            <a:r>
              <a:rPr lang="en-US" sz="3600" dirty="0" smtClean="0">
                <a:solidFill>
                  <a:schemeClr val="tx2">
                    <a:lumMod val="50000"/>
                  </a:schemeClr>
                </a:solidFill>
              </a:rPr>
              <a:t>“Take </a:t>
            </a:r>
            <a:r>
              <a:rPr lang="en-US" sz="3600" dirty="0" smtClean="0">
                <a:solidFill>
                  <a:schemeClr val="tx2">
                    <a:lumMod val="50000"/>
                  </a:schemeClr>
                </a:solidFill>
              </a:rPr>
              <a:t>your rightful place as my King </a:t>
            </a:r>
            <a:r>
              <a:rPr lang="en-US" sz="3600" dirty="0" smtClean="0">
                <a:solidFill>
                  <a:schemeClr val="tx2">
                    <a:lumMod val="50000"/>
                  </a:schemeClr>
                </a:solidFill>
              </a:rPr>
              <a:t>again”</a:t>
            </a:r>
            <a:endParaRPr lang="en-US" sz="3600" dirty="0" smtClean="0">
              <a:solidFill>
                <a:schemeClr val="tx2">
                  <a:lumMod val="50000"/>
                </a:schemeClr>
              </a:solidFill>
            </a:endParaRPr>
          </a:p>
          <a:p>
            <a:pPr algn="ctr"/>
            <a:r>
              <a:rPr lang="en-US" sz="3600" dirty="0" smtClean="0">
                <a:solidFill>
                  <a:schemeClr val="tx2">
                    <a:lumMod val="50000"/>
                  </a:schemeClr>
                </a:solidFill>
              </a:rPr>
              <a:t>“Take </a:t>
            </a:r>
            <a:r>
              <a:rPr lang="en-US" sz="3600" dirty="0" smtClean="0">
                <a:solidFill>
                  <a:schemeClr val="tx2">
                    <a:lumMod val="50000"/>
                  </a:schemeClr>
                </a:solidFill>
              </a:rPr>
              <a:t>my life in new ways to glorify Your </a:t>
            </a:r>
            <a:r>
              <a:rPr lang="en-US" sz="3600" dirty="0" smtClean="0">
                <a:solidFill>
                  <a:schemeClr val="tx2">
                    <a:lumMod val="50000"/>
                  </a:schemeClr>
                </a:solidFill>
              </a:rPr>
              <a:t>Name”</a:t>
            </a:r>
            <a:endParaRPr lang="en-US" sz="3600" dirty="0">
              <a:solidFill>
                <a:schemeClr val="tx2">
                  <a:lumMod val="5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71322" y="0"/>
            <a:ext cx="5601356" cy="3500847"/>
          </a:xfrm>
          <a:prstGeom prst="rect">
            <a:avLst/>
          </a:prstGeom>
          <a:effectLst>
            <a:softEdge rad="381000"/>
          </a:effectLst>
        </p:spPr>
      </p:pic>
    </p:spTree>
    <p:extLst>
      <p:ext uri="{BB962C8B-B14F-4D97-AF65-F5344CB8AC3E}">
        <p14:creationId xmlns:p14="http://schemas.microsoft.com/office/powerpoint/2010/main" val="193451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LY WEEK PPT Slide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61"/>
            <a:ext cx="9144000" cy="6858000"/>
          </a:xfrm>
          <a:prstGeom prst="rect">
            <a:avLst/>
          </a:prstGeom>
        </p:spPr>
      </p:pic>
      <p:sp>
        <p:nvSpPr>
          <p:cNvPr id="2" name="Title 1"/>
          <p:cNvSpPr>
            <a:spLocks noGrp="1"/>
          </p:cNvSpPr>
          <p:nvPr>
            <p:ph type="title"/>
          </p:nvPr>
        </p:nvSpPr>
        <p:spPr>
          <a:xfrm>
            <a:off x="457200" y="2286000"/>
            <a:ext cx="8229600" cy="1143000"/>
          </a:xfrm>
        </p:spPr>
        <p:txBody>
          <a:bodyPr>
            <a:normAutofit fontScale="90000"/>
          </a:bodyPr>
          <a:lstStyle/>
          <a:p>
            <a:r>
              <a:rPr lang="en-US" b="1" dirty="0" smtClean="0">
                <a:solidFill>
                  <a:schemeClr val="tx2">
                    <a:lumMod val="50000"/>
                  </a:schemeClr>
                </a:solidFill>
                <a:latin typeface="Afta sans"/>
                <a:cs typeface="Afta sans"/>
              </a:rPr>
              <a:t>The True Story Is Easy To Miss</a:t>
            </a:r>
            <a:r>
              <a:rPr lang="en-US" b="1" dirty="0" smtClean="0">
                <a:solidFill>
                  <a:schemeClr val="tx2">
                    <a:lumMod val="50000"/>
                  </a:schemeClr>
                </a:solidFill>
                <a:effectLst>
                  <a:outerShdw blurRad="38100" dist="38100" dir="2700000" algn="tl">
                    <a:srgbClr val="000000">
                      <a:alpha val="43137"/>
                    </a:srgbClr>
                  </a:outerShdw>
                </a:effectLst>
                <a:latin typeface="Afta sans"/>
                <a:cs typeface="Afta sans"/>
              </a:rPr>
              <a:t/>
            </a:r>
            <a:br>
              <a:rPr lang="en-US" b="1" dirty="0" smtClean="0">
                <a:solidFill>
                  <a:schemeClr val="tx2">
                    <a:lumMod val="50000"/>
                  </a:schemeClr>
                </a:solidFill>
                <a:effectLst>
                  <a:outerShdw blurRad="38100" dist="38100" dir="2700000" algn="tl">
                    <a:srgbClr val="000000">
                      <a:alpha val="43137"/>
                    </a:srgbClr>
                  </a:outerShdw>
                </a:effectLst>
                <a:latin typeface="Afta sans"/>
                <a:cs typeface="Afta sans"/>
              </a:rPr>
            </a:br>
            <a:r>
              <a:rPr lang="en-US" dirty="0" smtClean="0">
                <a:solidFill>
                  <a:schemeClr val="tx2">
                    <a:lumMod val="50000"/>
                  </a:schemeClr>
                </a:solidFill>
                <a:latin typeface="Afta sans"/>
                <a:cs typeface="Afta sans"/>
              </a:rPr>
              <a:t>(even the disciples miss it)</a:t>
            </a:r>
            <a:endParaRPr lang="en-US" dirty="0">
              <a:solidFill>
                <a:schemeClr val="tx2">
                  <a:lumMod val="50000"/>
                </a:schemeClr>
              </a:solidFill>
            </a:endParaRPr>
          </a:p>
        </p:txBody>
      </p:sp>
      <p:sp>
        <p:nvSpPr>
          <p:cNvPr id="3" name="Rectangle 2"/>
          <p:cNvSpPr/>
          <p:nvPr/>
        </p:nvSpPr>
        <p:spPr>
          <a:xfrm>
            <a:off x="812800" y="3900455"/>
            <a:ext cx="7518400" cy="1323439"/>
          </a:xfrm>
          <a:prstGeom prst="rect">
            <a:avLst/>
          </a:prstGeom>
        </p:spPr>
        <p:txBody>
          <a:bodyPr wrap="square">
            <a:spAutoFit/>
          </a:bodyPr>
          <a:lstStyle/>
          <a:p>
            <a:pPr algn="ctr"/>
            <a:r>
              <a:rPr lang="en-US" sz="4000" dirty="0" smtClean="0">
                <a:solidFill>
                  <a:schemeClr val="tx2">
                    <a:lumMod val="50000"/>
                  </a:schemeClr>
                </a:solidFill>
                <a:effectLst>
                  <a:outerShdw blurRad="38100" dist="38100" dir="2700000" algn="tl">
                    <a:srgbClr val="000000">
                      <a:alpha val="43137"/>
                    </a:srgbClr>
                  </a:outerShdw>
                </a:effectLst>
                <a:latin typeface="Afta sans"/>
                <a:cs typeface="Afta sans"/>
              </a:rPr>
              <a:t>Luke 18:31-34</a:t>
            </a:r>
          </a:p>
          <a:p>
            <a:pPr algn="ctr"/>
            <a:r>
              <a:rPr lang="en-US" sz="4000" dirty="0" smtClean="0">
                <a:solidFill>
                  <a:schemeClr val="tx2">
                    <a:lumMod val="50000"/>
                  </a:schemeClr>
                </a:solidFill>
                <a:effectLst>
                  <a:outerShdw blurRad="38100" dist="38100" dir="2700000" algn="tl">
                    <a:srgbClr val="000000">
                      <a:alpha val="43137"/>
                    </a:srgbClr>
                  </a:outerShdw>
                </a:effectLst>
                <a:latin typeface="Afta sans"/>
                <a:cs typeface="Afta sans"/>
              </a:rPr>
              <a:t>Luke 19:11-14</a:t>
            </a:r>
          </a:p>
        </p:txBody>
      </p:sp>
    </p:spTree>
    <p:extLst>
      <p:ext uri="{BB962C8B-B14F-4D97-AF65-F5344CB8AC3E}">
        <p14:creationId xmlns:p14="http://schemas.microsoft.com/office/powerpoint/2010/main" val="2251167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LY WEEK PPT Slide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22"/>
            <a:ext cx="9144000" cy="6858000"/>
          </a:xfrm>
          <a:prstGeom prst="rect">
            <a:avLst/>
          </a:prstGeom>
        </p:spPr>
      </p:pic>
      <p:sp>
        <p:nvSpPr>
          <p:cNvPr id="2" name="Title 1"/>
          <p:cNvSpPr>
            <a:spLocks noGrp="1"/>
          </p:cNvSpPr>
          <p:nvPr>
            <p:ph type="title"/>
          </p:nvPr>
        </p:nvSpPr>
        <p:spPr>
          <a:xfrm>
            <a:off x="457200" y="1815325"/>
            <a:ext cx="8229600" cy="2368934"/>
          </a:xfrm>
        </p:spPr>
        <p:txBody>
          <a:bodyPr>
            <a:noAutofit/>
          </a:bodyPr>
          <a:lstStyle/>
          <a:p>
            <a:r>
              <a:rPr lang="en-US" sz="4000" b="1" dirty="0" smtClean="0">
                <a:solidFill>
                  <a:schemeClr val="tx2">
                    <a:lumMod val="50000"/>
                  </a:schemeClr>
                </a:solidFill>
                <a:latin typeface="Afta sans"/>
                <a:cs typeface="Afta sans"/>
              </a:rPr>
              <a:t>Holy Week is about Jesus the rightful king returning to rule</a:t>
            </a:r>
            <a:br>
              <a:rPr lang="en-US" sz="4000" b="1" dirty="0" smtClean="0">
                <a:solidFill>
                  <a:schemeClr val="tx2">
                    <a:lumMod val="50000"/>
                  </a:schemeClr>
                </a:solidFill>
                <a:latin typeface="Afta sans"/>
                <a:cs typeface="Afta sans"/>
              </a:rPr>
            </a:br>
            <a:r>
              <a:rPr lang="en-US" sz="4000" b="1" dirty="0" smtClean="0">
                <a:solidFill>
                  <a:schemeClr val="tx2">
                    <a:lumMod val="50000"/>
                  </a:schemeClr>
                </a:solidFill>
                <a:latin typeface="Afta sans"/>
                <a:cs typeface="Afta sans"/>
              </a:rPr>
              <a:t>what belongs to Him</a:t>
            </a:r>
            <a:endParaRPr lang="en-US" sz="4000" b="1" dirty="0">
              <a:solidFill>
                <a:schemeClr val="tx2">
                  <a:lumMod val="50000"/>
                </a:schemeClr>
              </a:solidFill>
            </a:endParaRPr>
          </a:p>
        </p:txBody>
      </p:sp>
      <p:sp>
        <p:nvSpPr>
          <p:cNvPr id="3" name="Rectangle 2"/>
          <p:cNvSpPr/>
          <p:nvPr/>
        </p:nvSpPr>
        <p:spPr>
          <a:xfrm>
            <a:off x="457200" y="4225144"/>
            <a:ext cx="8229600" cy="2062103"/>
          </a:xfrm>
          <a:prstGeom prst="rect">
            <a:avLst/>
          </a:prstGeom>
        </p:spPr>
        <p:txBody>
          <a:bodyPr wrap="square">
            <a:spAutoFit/>
          </a:bodyPr>
          <a:lstStyle/>
          <a:p>
            <a:pPr algn="ctr"/>
            <a:r>
              <a:rPr lang="en-US" sz="3200" i="1" dirty="0" smtClean="0"/>
              <a:t>“But </a:t>
            </a:r>
            <a:r>
              <a:rPr lang="en-US" sz="3200" i="1" dirty="0"/>
              <a:t>I tell you, Do not swear at </a:t>
            </a:r>
            <a:r>
              <a:rPr lang="en-US" sz="3200" i="1" dirty="0" smtClean="0"/>
              <a:t>all . . .</a:t>
            </a:r>
          </a:p>
          <a:p>
            <a:pPr algn="ctr"/>
            <a:r>
              <a:rPr lang="en-US" sz="3200" i="1" dirty="0" smtClean="0"/>
              <a:t>by </a:t>
            </a:r>
            <a:r>
              <a:rPr lang="en-US" sz="3200" i="1" dirty="0"/>
              <a:t>Jerusalem, for it is the </a:t>
            </a:r>
            <a:endParaRPr lang="en-US" sz="3200" i="1" dirty="0" smtClean="0"/>
          </a:p>
          <a:p>
            <a:pPr algn="ctr"/>
            <a:r>
              <a:rPr lang="en-US" sz="3200" i="1" dirty="0" smtClean="0"/>
              <a:t>city </a:t>
            </a:r>
            <a:r>
              <a:rPr lang="en-US" sz="3200" i="1" dirty="0"/>
              <a:t>of the Great </a:t>
            </a:r>
            <a:r>
              <a:rPr lang="en-US" sz="3200" i="1" dirty="0" smtClean="0"/>
              <a:t>King [God’s Messiah]”</a:t>
            </a:r>
          </a:p>
          <a:p>
            <a:pPr algn="ctr"/>
            <a:r>
              <a:rPr lang="en-US" sz="3200" i="1" dirty="0" smtClean="0"/>
              <a:t>Mt </a:t>
            </a:r>
            <a:r>
              <a:rPr lang="en-US" sz="3200" i="1" dirty="0"/>
              <a:t>5:34-35</a:t>
            </a:r>
            <a:endParaRPr lang="en-US" sz="3200" i="1" dirty="0">
              <a:effectLst/>
            </a:endParaRPr>
          </a:p>
        </p:txBody>
      </p:sp>
    </p:spTree>
    <p:extLst>
      <p:ext uri="{BB962C8B-B14F-4D97-AF65-F5344CB8AC3E}">
        <p14:creationId xmlns:p14="http://schemas.microsoft.com/office/powerpoint/2010/main" val="1409688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64160" y="534038"/>
            <a:ext cx="8595359" cy="1143000"/>
          </a:xfrm>
        </p:spPr>
        <p:txBody>
          <a:bodyPr>
            <a:normAutofit fontScale="90000"/>
          </a:bodyPr>
          <a:lstStyle/>
          <a:p>
            <a:r>
              <a:rPr lang="en-US" dirty="0" smtClean="0">
                <a:solidFill>
                  <a:schemeClr val="tx2">
                    <a:lumMod val="50000"/>
                  </a:schemeClr>
                </a:solidFill>
              </a:rPr>
              <a:t>Holy Week [Combining All The Gospels]</a:t>
            </a:r>
            <a:endParaRPr lang="en-US" dirty="0">
              <a:solidFill>
                <a:schemeClr val="tx2">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67381704"/>
              </p:ext>
            </p:extLst>
          </p:nvPr>
        </p:nvGraphicFramePr>
        <p:xfrm>
          <a:off x="264161" y="1661480"/>
          <a:ext cx="8595359" cy="4838711"/>
        </p:xfrm>
        <a:graphic>
          <a:graphicData uri="http://schemas.openxmlformats.org/drawingml/2006/table">
            <a:tbl>
              <a:tblPr firstRow="1" firstCol="1" bandRow="1">
                <a:tableStyleId>{BDBED569-4797-4DF1-A0F4-6AAB3CD982D8}</a:tableStyleId>
              </a:tblPr>
              <a:tblGrid>
                <a:gridCol w="2864655"/>
                <a:gridCol w="2864655"/>
                <a:gridCol w="2866049"/>
              </a:tblGrid>
              <a:tr h="645254">
                <a:tc>
                  <a:txBody>
                    <a:bodyPr/>
                    <a:lstStyle/>
                    <a:p>
                      <a:pPr marL="0" marR="0" algn="ctr">
                        <a:lnSpc>
                          <a:spcPct val="107000"/>
                        </a:lnSpc>
                        <a:spcBef>
                          <a:spcPts val="0"/>
                        </a:spcBef>
                        <a:spcAft>
                          <a:spcPts val="0"/>
                        </a:spcAft>
                      </a:pPr>
                      <a:r>
                        <a:rPr lang="en-US" sz="3800" dirty="0" smtClean="0">
                          <a:solidFill>
                            <a:schemeClr val="tx2">
                              <a:lumMod val="50000"/>
                            </a:schemeClr>
                          </a:solidFill>
                          <a:effectLst/>
                        </a:rPr>
                        <a:t>Palm Sunday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dirty="0">
                          <a:solidFill>
                            <a:schemeClr val="tx2">
                              <a:lumMod val="50000"/>
                            </a:schemeClr>
                          </a:solidFill>
                          <a:effectLst/>
                        </a:rPr>
                        <a:t>Monday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dirty="0">
                          <a:solidFill>
                            <a:schemeClr val="tx2">
                              <a:lumMod val="50000"/>
                            </a:schemeClr>
                          </a:solidFill>
                          <a:effectLst/>
                        </a:rPr>
                        <a:t>Tuesday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457">
                <a:tc>
                  <a:txBody>
                    <a:bodyPr/>
                    <a:lstStyle/>
                    <a:p>
                      <a:pPr marL="0" marR="0" algn="ctr">
                        <a:lnSpc>
                          <a:spcPct val="107000"/>
                        </a:lnSpc>
                        <a:spcBef>
                          <a:spcPts val="0"/>
                        </a:spcBef>
                        <a:spcAft>
                          <a:spcPts val="0"/>
                        </a:spcAft>
                      </a:pPr>
                      <a:r>
                        <a:rPr lang="en-US" sz="3600" i="1" dirty="0" smtClean="0">
                          <a:solidFill>
                            <a:schemeClr val="tx2">
                              <a:lumMod val="50000"/>
                            </a:schemeClr>
                          </a:solidFill>
                          <a:effectLst/>
                        </a:rPr>
                        <a:t>Triumphant </a:t>
                      </a:r>
                      <a:r>
                        <a:rPr lang="en-US" sz="3600" i="1" dirty="0">
                          <a:solidFill>
                            <a:schemeClr val="tx2">
                              <a:lumMod val="50000"/>
                            </a:schemeClr>
                          </a:solidFill>
                          <a:effectLst/>
                        </a:rPr>
                        <a:t>entry into Jerusalem  </a:t>
                      </a:r>
                      <a:endParaRPr lang="en-US" sz="36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i="1" dirty="0" smtClean="0">
                          <a:solidFill>
                            <a:schemeClr val="tx2">
                              <a:lumMod val="50000"/>
                            </a:schemeClr>
                          </a:solidFill>
                          <a:effectLst/>
                        </a:rPr>
                        <a:t>Weeps </a:t>
                      </a:r>
                      <a:r>
                        <a:rPr lang="en-US" sz="3600" i="1" dirty="0">
                          <a:solidFill>
                            <a:schemeClr val="tx2">
                              <a:lumMod val="50000"/>
                            </a:schemeClr>
                          </a:solidFill>
                          <a:effectLst/>
                        </a:rPr>
                        <a:t>over </a:t>
                      </a:r>
                      <a:r>
                        <a:rPr lang="en-US" sz="3600" i="1" dirty="0" smtClean="0">
                          <a:solidFill>
                            <a:schemeClr val="tx2">
                              <a:lumMod val="50000"/>
                            </a:schemeClr>
                          </a:solidFill>
                          <a:effectLst/>
                        </a:rPr>
                        <a:t>Jerusalem, goes to the temple,</a:t>
                      </a:r>
                      <a:r>
                        <a:rPr lang="en-US" sz="3600" i="1" baseline="0" dirty="0" smtClean="0">
                          <a:solidFill>
                            <a:schemeClr val="tx2">
                              <a:lumMod val="50000"/>
                            </a:schemeClr>
                          </a:solidFill>
                          <a:effectLst/>
                        </a:rPr>
                        <a:t> c</a:t>
                      </a:r>
                      <a:r>
                        <a:rPr lang="en-US" sz="3600" i="1" dirty="0" smtClean="0">
                          <a:solidFill>
                            <a:schemeClr val="tx2">
                              <a:lumMod val="50000"/>
                            </a:schemeClr>
                          </a:solidFill>
                          <a:effectLst/>
                        </a:rPr>
                        <a:t>leanses it</a:t>
                      </a:r>
                    </a:p>
                    <a:p>
                      <a:pPr marL="0" marR="0" algn="ctr">
                        <a:lnSpc>
                          <a:spcPct val="107000"/>
                        </a:lnSpc>
                        <a:spcBef>
                          <a:spcPts val="0"/>
                        </a:spcBef>
                        <a:spcAft>
                          <a:spcPts val="0"/>
                        </a:spcAft>
                      </a:pPr>
                      <a:r>
                        <a:rPr lang="en-US" sz="3600" i="1" dirty="0" smtClean="0">
                          <a:solidFill>
                            <a:schemeClr val="tx2">
                              <a:lumMod val="50000"/>
                            </a:schemeClr>
                          </a:solidFill>
                          <a:effectLst/>
                        </a:rPr>
                        <a:t>&amp; </a:t>
                      </a:r>
                      <a:r>
                        <a:rPr lang="en-US" sz="3600" i="1" dirty="0">
                          <a:solidFill>
                            <a:schemeClr val="tx2">
                              <a:lumMod val="50000"/>
                            </a:schemeClr>
                          </a:solidFill>
                          <a:effectLst/>
                        </a:rPr>
                        <a:t>heals</a:t>
                      </a:r>
                      <a:endParaRPr lang="en-US" sz="36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i="1" dirty="0" smtClean="0">
                          <a:solidFill>
                            <a:schemeClr val="tx2">
                              <a:lumMod val="50000"/>
                            </a:schemeClr>
                          </a:solidFill>
                          <a:effectLst/>
                        </a:rPr>
                        <a:t>Becomes</a:t>
                      </a:r>
                      <a:r>
                        <a:rPr lang="en-US" sz="3600" i="1" baseline="0" dirty="0" smtClean="0">
                          <a:solidFill>
                            <a:schemeClr val="tx2">
                              <a:lumMod val="50000"/>
                            </a:schemeClr>
                          </a:solidFill>
                          <a:effectLst/>
                        </a:rPr>
                        <a:t> the authority in the temple &amp; </a:t>
                      </a:r>
                      <a:r>
                        <a:rPr lang="en-US" sz="3600" i="1" dirty="0" smtClean="0">
                          <a:solidFill>
                            <a:schemeClr val="tx2">
                              <a:lumMod val="50000"/>
                            </a:schemeClr>
                          </a:solidFill>
                          <a:effectLst/>
                        </a:rPr>
                        <a:t>pronounces </a:t>
                      </a:r>
                      <a:r>
                        <a:rPr lang="en-US" sz="3600" i="1" dirty="0">
                          <a:solidFill>
                            <a:schemeClr val="tx2">
                              <a:lumMod val="50000"/>
                            </a:schemeClr>
                          </a:solidFill>
                          <a:effectLst/>
                        </a:rPr>
                        <a:t>woes </a:t>
                      </a:r>
                      <a:r>
                        <a:rPr lang="en-US" sz="3600" i="1" dirty="0" smtClean="0">
                          <a:solidFill>
                            <a:schemeClr val="tx2">
                              <a:lumMod val="50000"/>
                            </a:schemeClr>
                          </a:solidFill>
                          <a:effectLst/>
                        </a:rPr>
                        <a:t>upon</a:t>
                      </a:r>
                    </a:p>
                    <a:p>
                      <a:pPr marL="0" marR="0" algn="ctr">
                        <a:lnSpc>
                          <a:spcPct val="107000"/>
                        </a:lnSpc>
                        <a:spcBef>
                          <a:spcPts val="0"/>
                        </a:spcBef>
                        <a:spcAft>
                          <a:spcPts val="0"/>
                        </a:spcAft>
                      </a:pPr>
                      <a:r>
                        <a:rPr lang="en-US" sz="3600" i="1" dirty="0" smtClean="0">
                          <a:solidFill>
                            <a:schemeClr val="tx2">
                              <a:lumMod val="50000"/>
                            </a:schemeClr>
                          </a:solidFill>
                          <a:effectLst/>
                        </a:rPr>
                        <a:t>His enemies</a:t>
                      </a:r>
                      <a:endParaRPr lang="en-US" sz="36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0346" r="12904"/>
          <a:stretch/>
        </p:blipFill>
        <p:spPr>
          <a:xfrm>
            <a:off x="550793" y="3581400"/>
            <a:ext cx="2435773" cy="3429000"/>
          </a:xfrm>
          <a:prstGeom prst="rect">
            <a:avLst/>
          </a:prstGeom>
          <a:effectLst>
            <a:softEdge rad="596900"/>
          </a:effectLst>
        </p:spPr>
      </p:pic>
    </p:spTree>
    <p:extLst>
      <p:ext uri="{BB962C8B-B14F-4D97-AF65-F5344CB8AC3E}">
        <p14:creationId xmlns:p14="http://schemas.microsoft.com/office/powerpoint/2010/main" val="19475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ster PPT 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4354235"/>
            <a:ext cx="3207224" cy="1163650"/>
          </a:xfrm>
        </p:spPr>
        <p:txBody>
          <a:bodyPr>
            <a:noAutofit/>
          </a:bodyPr>
          <a:lstStyle/>
          <a:p>
            <a:r>
              <a:rPr lang="en-US" sz="3200" b="1" i="1" dirty="0" smtClean="0">
                <a:solidFill>
                  <a:schemeClr val="tx2">
                    <a:lumMod val="50000"/>
                  </a:schemeClr>
                </a:solidFill>
              </a:rPr>
              <a:t>No record in the Gospels</a:t>
            </a:r>
            <a:endParaRPr lang="en-US" sz="3200" b="1" dirty="0">
              <a:solidFill>
                <a:schemeClr val="tx2">
                  <a:lumMod val="50000"/>
                </a:schemeClr>
              </a:solidFill>
            </a:endParaRPr>
          </a:p>
        </p:txBody>
      </p:sp>
      <p:sp>
        <p:nvSpPr>
          <p:cNvPr id="4" name="Title 1"/>
          <p:cNvSpPr txBox="1">
            <a:spLocks/>
          </p:cNvSpPr>
          <p:nvPr/>
        </p:nvSpPr>
        <p:spPr>
          <a:xfrm>
            <a:off x="-486808" y="3622440"/>
            <a:ext cx="4272456"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lumMod val="50000"/>
                  </a:schemeClr>
                </a:solidFill>
                <a:effectLst>
                  <a:outerShdw blurRad="38100" dist="38100" dir="2700000" algn="tl">
                    <a:srgbClr val="000000">
                      <a:alpha val="43137"/>
                    </a:srgbClr>
                  </a:outerShdw>
                </a:effectLst>
                <a:latin typeface="Afta sans"/>
                <a:cs typeface="Afta sans"/>
              </a:rPr>
              <a:t>Wednesday</a:t>
            </a:r>
            <a:endParaRPr lang="en-US" dirty="0">
              <a:solidFill>
                <a:schemeClr val="tx2">
                  <a:lumMod val="50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985" t="19580" r="18840" b="4107"/>
          <a:stretch/>
        </p:blipFill>
        <p:spPr>
          <a:xfrm>
            <a:off x="-137500" y="-156253"/>
            <a:ext cx="9254204" cy="3820886"/>
          </a:xfrm>
          <a:prstGeom prst="rect">
            <a:avLst/>
          </a:prstGeom>
          <a:effectLst>
            <a:softEdge rad="254000"/>
          </a:effectLst>
        </p:spPr>
      </p:pic>
      <p:sp>
        <p:nvSpPr>
          <p:cNvPr id="8" name="Rectangle 7"/>
          <p:cNvSpPr/>
          <p:nvPr/>
        </p:nvSpPr>
        <p:spPr>
          <a:xfrm>
            <a:off x="2257527" y="1271496"/>
            <a:ext cx="4162097" cy="497692"/>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9" name="Rectangle 8"/>
          <p:cNvSpPr/>
          <p:nvPr/>
        </p:nvSpPr>
        <p:spPr>
          <a:xfrm>
            <a:off x="7855170" y="2584515"/>
            <a:ext cx="943500" cy="376142"/>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0" name="Rectangle 9"/>
          <p:cNvSpPr/>
          <p:nvPr/>
        </p:nvSpPr>
        <p:spPr>
          <a:xfrm>
            <a:off x="3470182" y="888097"/>
            <a:ext cx="324723" cy="312095"/>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1" name="Rectangle 10"/>
          <p:cNvSpPr/>
          <p:nvPr/>
        </p:nvSpPr>
        <p:spPr>
          <a:xfrm>
            <a:off x="2756791" y="581894"/>
            <a:ext cx="382138" cy="391996"/>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2" name="Rectangle 11"/>
          <p:cNvSpPr/>
          <p:nvPr/>
        </p:nvSpPr>
        <p:spPr>
          <a:xfrm>
            <a:off x="1604235" y="994876"/>
            <a:ext cx="324723" cy="312095"/>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TextBox 2"/>
          <p:cNvSpPr txBox="1"/>
          <p:nvPr/>
        </p:nvSpPr>
        <p:spPr>
          <a:xfrm>
            <a:off x="5860065" y="1208767"/>
            <a:ext cx="382138" cy="553998"/>
          </a:xfrm>
          <a:prstGeom prst="rect">
            <a:avLst/>
          </a:prstGeom>
          <a:noFill/>
        </p:spPr>
        <p:txBody>
          <a:bodyPr wrap="square" rtlCol="0">
            <a:spAutoFit/>
          </a:bodyPr>
          <a:lstStyle/>
          <a:p>
            <a:r>
              <a:rPr lang="en-US" sz="3000" b="1" dirty="0" smtClean="0">
                <a:solidFill>
                  <a:schemeClr val="tx2">
                    <a:lumMod val="50000"/>
                  </a:schemeClr>
                </a:solidFill>
              </a:rPr>
              <a:t>1</a:t>
            </a:r>
            <a:endParaRPr lang="en-US" sz="3000" b="1" dirty="0">
              <a:solidFill>
                <a:schemeClr val="tx2">
                  <a:lumMod val="50000"/>
                </a:schemeClr>
              </a:solidFill>
            </a:endParaRPr>
          </a:p>
        </p:txBody>
      </p:sp>
      <p:sp>
        <p:nvSpPr>
          <p:cNvPr id="13" name="TextBox 12"/>
          <p:cNvSpPr txBox="1"/>
          <p:nvPr/>
        </p:nvSpPr>
        <p:spPr>
          <a:xfrm>
            <a:off x="1588786" y="873924"/>
            <a:ext cx="382138" cy="553998"/>
          </a:xfrm>
          <a:prstGeom prst="rect">
            <a:avLst/>
          </a:prstGeom>
          <a:noFill/>
        </p:spPr>
        <p:txBody>
          <a:bodyPr wrap="square" rtlCol="0">
            <a:spAutoFit/>
          </a:bodyPr>
          <a:lstStyle/>
          <a:p>
            <a:r>
              <a:rPr lang="en-US" sz="3000" b="1" dirty="0">
                <a:solidFill>
                  <a:schemeClr val="tx2">
                    <a:lumMod val="50000"/>
                  </a:schemeClr>
                </a:solidFill>
              </a:rPr>
              <a:t>2</a:t>
            </a:r>
          </a:p>
        </p:txBody>
      </p:sp>
      <p:sp>
        <p:nvSpPr>
          <p:cNvPr id="14" name="TextBox 13"/>
          <p:cNvSpPr txBox="1"/>
          <p:nvPr/>
        </p:nvSpPr>
        <p:spPr>
          <a:xfrm>
            <a:off x="8161366" y="2495587"/>
            <a:ext cx="382138" cy="553998"/>
          </a:xfrm>
          <a:prstGeom prst="rect">
            <a:avLst/>
          </a:prstGeom>
          <a:noFill/>
        </p:spPr>
        <p:txBody>
          <a:bodyPr wrap="square" rtlCol="0">
            <a:spAutoFit/>
          </a:bodyPr>
          <a:lstStyle/>
          <a:p>
            <a:r>
              <a:rPr lang="en-US" sz="3000" b="1" dirty="0">
                <a:solidFill>
                  <a:schemeClr val="tx2">
                    <a:lumMod val="50000"/>
                  </a:schemeClr>
                </a:solidFill>
              </a:rPr>
              <a:t>3</a:t>
            </a:r>
          </a:p>
        </p:txBody>
      </p:sp>
      <p:sp>
        <p:nvSpPr>
          <p:cNvPr id="15" name="TextBox 14"/>
          <p:cNvSpPr txBox="1"/>
          <p:nvPr/>
        </p:nvSpPr>
        <p:spPr>
          <a:xfrm>
            <a:off x="3475958" y="767145"/>
            <a:ext cx="382138" cy="553998"/>
          </a:xfrm>
          <a:prstGeom prst="rect">
            <a:avLst/>
          </a:prstGeom>
          <a:noFill/>
        </p:spPr>
        <p:txBody>
          <a:bodyPr wrap="square" rtlCol="0">
            <a:spAutoFit/>
          </a:bodyPr>
          <a:lstStyle/>
          <a:p>
            <a:r>
              <a:rPr lang="en-US" sz="3000" b="1" dirty="0">
                <a:solidFill>
                  <a:schemeClr val="tx2">
                    <a:lumMod val="50000"/>
                  </a:schemeClr>
                </a:solidFill>
              </a:rPr>
              <a:t>4</a:t>
            </a:r>
          </a:p>
        </p:txBody>
      </p:sp>
      <p:sp>
        <p:nvSpPr>
          <p:cNvPr id="16" name="TextBox 15"/>
          <p:cNvSpPr txBox="1"/>
          <p:nvPr/>
        </p:nvSpPr>
        <p:spPr>
          <a:xfrm>
            <a:off x="2756791" y="469015"/>
            <a:ext cx="382138" cy="553998"/>
          </a:xfrm>
          <a:prstGeom prst="rect">
            <a:avLst/>
          </a:prstGeom>
          <a:noFill/>
        </p:spPr>
        <p:txBody>
          <a:bodyPr wrap="square" rtlCol="0">
            <a:spAutoFit/>
          </a:bodyPr>
          <a:lstStyle/>
          <a:p>
            <a:r>
              <a:rPr lang="en-US" sz="3000" b="1" dirty="0" smtClean="0">
                <a:solidFill>
                  <a:schemeClr val="tx2">
                    <a:lumMod val="50000"/>
                  </a:schemeClr>
                </a:solidFill>
              </a:rPr>
              <a:t>5</a:t>
            </a:r>
            <a:endParaRPr lang="en-US" sz="3000" b="1" dirty="0">
              <a:solidFill>
                <a:schemeClr val="tx2">
                  <a:lumMod val="50000"/>
                </a:schemeClr>
              </a:solidFill>
            </a:endParaRPr>
          </a:p>
        </p:txBody>
      </p:sp>
      <p:sp>
        <p:nvSpPr>
          <p:cNvPr id="17" name="TextBox 16"/>
          <p:cNvSpPr txBox="1"/>
          <p:nvPr/>
        </p:nvSpPr>
        <p:spPr>
          <a:xfrm>
            <a:off x="4798678" y="419891"/>
            <a:ext cx="382138" cy="553998"/>
          </a:xfrm>
          <a:prstGeom prst="rect">
            <a:avLst/>
          </a:prstGeom>
          <a:noFill/>
        </p:spPr>
        <p:txBody>
          <a:bodyPr wrap="square" rtlCol="0">
            <a:spAutoFit/>
          </a:bodyPr>
          <a:lstStyle/>
          <a:p>
            <a:r>
              <a:rPr lang="en-US" sz="3000" b="1" dirty="0">
                <a:solidFill>
                  <a:schemeClr val="tx2">
                    <a:lumMod val="50000"/>
                  </a:schemeClr>
                </a:solidFill>
              </a:rPr>
              <a:t>6</a:t>
            </a:r>
          </a:p>
        </p:txBody>
      </p:sp>
      <p:sp>
        <p:nvSpPr>
          <p:cNvPr id="23" name="Rectangle 22"/>
          <p:cNvSpPr/>
          <p:nvPr/>
        </p:nvSpPr>
        <p:spPr>
          <a:xfrm>
            <a:off x="4840174" y="540843"/>
            <a:ext cx="324723" cy="312095"/>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4" name="TextBox 23"/>
          <p:cNvSpPr txBox="1"/>
          <p:nvPr/>
        </p:nvSpPr>
        <p:spPr>
          <a:xfrm>
            <a:off x="3674198" y="3659263"/>
            <a:ext cx="4955335" cy="3108543"/>
          </a:xfrm>
          <a:prstGeom prst="rect">
            <a:avLst/>
          </a:prstGeom>
          <a:noFill/>
        </p:spPr>
        <p:txBody>
          <a:bodyPr wrap="square" rtlCol="0">
            <a:spAutoFit/>
          </a:bodyPr>
          <a:lstStyle/>
          <a:p>
            <a:r>
              <a:rPr lang="en-US" sz="2800" u="sng" dirty="0" smtClean="0">
                <a:solidFill>
                  <a:schemeClr val="tx2">
                    <a:lumMod val="50000"/>
                  </a:schemeClr>
                </a:solidFill>
              </a:rPr>
              <a:t>Places Jesus will be 24-48 hours</a:t>
            </a:r>
            <a:r>
              <a:rPr lang="en-US" sz="2800" dirty="0" smtClean="0">
                <a:solidFill>
                  <a:schemeClr val="tx2">
                    <a:lumMod val="50000"/>
                  </a:schemeClr>
                </a:solidFill>
              </a:rPr>
              <a:t>:</a:t>
            </a:r>
          </a:p>
          <a:p>
            <a:pPr marL="514350" indent="-514350">
              <a:buAutoNum type="arabicPeriod"/>
            </a:pPr>
            <a:r>
              <a:rPr lang="en-US" sz="2800" dirty="0" smtClean="0">
                <a:solidFill>
                  <a:schemeClr val="tx2">
                    <a:lumMod val="50000"/>
                  </a:schemeClr>
                </a:solidFill>
              </a:rPr>
              <a:t>Passing the temple</a:t>
            </a:r>
          </a:p>
          <a:p>
            <a:pPr marL="514350" indent="-514350">
              <a:buAutoNum type="arabicPeriod"/>
            </a:pPr>
            <a:r>
              <a:rPr lang="en-US" sz="2800" dirty="0" smtClean="0">
                <a:solidFill>
                  <a:schemeClr val="tx2">
                    <a:lumMod val="50000"/>
                  </a:schemeClr>
                </a:solidFill>
              </a:rPr>
              <a:t>Upper Room in the city</a:t>
            </a:r>
          </a:p>
          <a:p>
            <a:pPr marL="514350" indent="-514350">
              <a:buAutoNum type="arabicPeriod"/>
            </a:pPr>
            <a:r>
              <a:rPr lang="en-US" sz="2800" dirty="0" smtClean="0">
                <a:solidFill>
                  <a:schemeClr val="tx2">
                    <a:lumMod val="50000"/>
                  </a:schemeClr>
                </a:solidFill>
              </a:rPr>
              <a:t>Gethsemane </a:t>
            </a:r>
          </a:p>
          <a:p>
            <a:pPr marL="514350" indent="-514350">
              <a:buAutoNum type="arabicPeriod"/>
            </a:pPr>
            <a:r>
              <a:rPr lang="en-US" sz="2800" dirty="0" smtClean="0">
                <a:solidFill>
                  <a:schemeClr val="tx2">
                    <a:lumMod val="50000"/>
                  </a:schemeClr>
                </a:solidFill>
              </a:rPr>
              <a:t>Caiaphas House</a:t>
            </a:r>
          </a:p>
          <a:p>
            <a:pPr marL="514350" indent="-514350">
              <a:buAutoNum type="arabicPeriod"/>
            </a:pPr>
            <a:r>
              <a:rPr lang="en-US" sz="2800" dirty="0" smtClean="0">
                <a:solidFill>
                  <a:schemeClr val="tx2">
                    <a:lumMod val="50000"/>
                  </a:schemeClr>
                </a:solidFill>
              </a:rPr>
              <a:t>Pilate’s </a:t>
            </a:r>
            <a:r>
              <a:rPr lang="en-US" sz="2800" dirty="0" err="1" smtClean="0">
                <a:solidFill>
                  <a:schemeClr val="tx2">
                    <a:lumMod val="50000"/>
                  </a:schemeClr>
                </a:solidFill>
              </a:rPr>
              <a:t>Prateorium</a:t>
            </a:r>
            <a:endParaRPr lang="en-US" sz="2800" dirty="0" smtClean="0">
              <a:solidFill>
                <a:schemeClr val="tx2">
                  <a:lumMod val="50000"/>
                </a:schemeClr>
              </a:solidFill>
            </a:endParaRPr>
          </a:p>
          <a:p>
            <a:pPr marL="514350" indent="-514350">
              <a:buAutoNum type="arabicPeriod"/>
            </a:pPr>
            <a:r>
              <a:rPr lang="en-US" sz="2800" dirty="0" smtClean="0">
                <a:solidFill>
                  <a:schemeClr val="tx2">
                    <a:lumMod val="50000"/>
                  </a:schemeClr>
                </a:solidFill>
              </a:rPr>
              <a:t>Calvary</a:t>
            </a:r>
            <a:endParaRPr lang="en-US" sz="2800" dirty="0">
              <a:solidFill>
                <a:schemeClr val="tx2">
                  <a:lumMod val="50000"/>
                </a:schemeClr>
              </a:solidFill>
            </a:endParaRPr>
          </a:p>
        </p:txBody>
      </p:sp>
    </p:spTree>
    <p:extLst>
      <p:ext uri="{BB962C8B-B14F-4D97-AF65-F5344CB8AC3E}">
        <p14:creationId xmlns:p14="http://schemas.microsoft.com/office/powerpoint/2010/main" val="4168961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64160" y="534038"/>
            <a:ext cx="8595359" cy="1143000"/>
          </a:xfrm>
        </p:spPr>
        <p:txBody>
          <a:bodyPr>
            <a:normAutofit fontScale="90000"/>
          </a:bodyPr>
          <a:lstStyle/>
          <a:p>
            <a:r>
              <a:rPr lang="en-US" dirty="0">
                <a:solidFill>
                  <a:schemeClr val="tx2">
                    <a:lumMod val="50000"/>
                  </a:schemeClr>
                </a:solidFill>
              </a:rPr>
              <a:t>Holy Week [Combining All The Gospels]</a:t>
            </a:r>
          </a:p>
        </p:txBody>
      </p:sp>
      <p:graphicFrame>
        <p:nvGraphicFramePr>
          <p:cNvPr id="5" name="Table 4"/>
          <p:cNvGraphicFramePr>
            <a:graphicFrameLocks noGrp="1"/>
          </p:cNvGraphicFramePr>
          <p:nvPr>
            <p:extLst>
              <p:ext uri="{D42A27DB-BD31-4B8C-83A1-F6EECF244321}">
                <p14:modId xmlns:p14="http://schemas.microsoft.com/office/powerpoint/2010/main" val="2157515159"/>
              </p:ext>
            </p:extLst>
          </p:nvPr>
        </p:nvGraphicFramePr>
        <p:xfrm>
          <a:off x="264161" y="1661480"/>
          <a:ext cx="8595359" cy="4838711"/>
        </p:xfrm>
        <a:graphic>
          <a:graphicData uri="http://schemas.openxmlformats.org/drawingml/2006/table">
            <a:tbl>
              <a:tblPr firstRow="1" firstCol="1" bandRow="1">
                <a:tableStyleId>{BDBED569-4797-4DF1-A0F4-6AAB3CD982D8}</a:tableStyleId>
              </a:tblPr>
              <a:tblGrid>
                <a:gridCol w="2864655"/>
                <a:gridCol w="2864655"/>
                <a:gridCol w="2866049"/>
              </a:tblGrid>
              <a:tr h="645254">
                <a:tc>
                  <a:txBody>
                    <a:bodyPr/>
                    <a:lstStyle/>
                    <a:p>
                      <a:pPr marL="0" marR="0" algn="ctr">
                        <a:lnSpc>
                          <a:spcPct val="107000"/>
                        </a:lnSpc>
                        <a:spcBef>
                          <a:spcPts val="0"/>
                        </a:spcBef>
                        <a:spcAft>
                          <a:spcPts val="0"/>
                        </a:spcAft>
                      </a:pPr>
                      <a:r>
                        <a:rPr lang="en-US" sz="3800" dirty="0" smtClean="0">
                          <a:solidFill>
                            <a:schemeClr val="tx2">
                              <a:lumMod val="50000"/>
                            </a:schemeClr>
                          </a:solidFill>
                          <a:effectLst/>
                        </a:rPr>
                        <a:t>Thursday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dirty="0" smtClean="0">
                          <a:solidFill>
                            <a:schemeClr val="tx2">
                              <a:lumMod val="50000"/>
                            </a:schemeClr>
                          </a:solidFill>
                          <a:effectLst/>
                        </a:rPr>
                        <a:t>Good Friday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800" dirty="0" smtClean="0">
                          <a:solidFill>
                            <a:schemeClr val="tx2">
                              <a:lumMod val="50000"/>
                            </a:schemeClr>
                          </a:solidFill>
                          <a:effectLst/>
                        </a:rPr>
                        <a:t>Saturday</a:t>
                      </a:r>
                      <a:endParaRPr lang="en-US" sz="3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457">
                <a:tc>
                  <a:txBody>
                    <a:bodyPr/>
                    <a:lstStyle/>
                    <a:p>
                      <a:pPr marL="0" marR="0" algn="l">
                        <a:lnSpc>
                          <a:spcPct val="107000"/>
                        </a:lnSpc>
                        <a:spcBef>
                          <a:spcPts val="0"/>
                        </a:spcBef>
                        <a:spcAft>
                          <a:spcPts val="0"/>
                        </a:spcAft>
                      </a:pPr>
                      <a:r>
                        <a:rPr lang="en-US" sz="3400" b="0" i="1" dirty="0" smtClean="0">
                          <a:solidFill>
                            <a:schemeClr val="tx2">
                              <a:lumMod val="50000"/>
                            </a:schemeClr>
                          </a:solidFill>
                          <a:effectLst/>
                        </a:rPr>
                        <a:t>• Lord’s </a:t>
                      </a:r>
                      <a:r>
                        <a:rPr lang="en-US" sz="3400" b="0" i="1" dirty="0" smtClean="0">
                          <a:solidFill>
                            <a:schemeClr val="tx2">
                              <a:lumMod val="50000"/>
                            </a:schemeClr>
                          </a:solidFill>
                          <a:effectLst/>
                        </a:rPr>
                        <a:t>Supper</a:t>
                      </a:r>
                    </a:p>
                    <a:p>
                      <a:pPr marL="0" marR="0" indent="0" algn="l">
                        <a:lnSpc>
                          <a:spcPct val="107000"/>
                        </a:lnSpc>
                        <a:spcBef>
                          <a:spcPts val="0"/>
                        </a:spcBef>
                        <a:spcAft>
                          <a:spcPts val="0"/>
                        </a:spcAft>
                        <a:buFont typeface="Arial" panose="020B0604020202020204" pitchFamily="34" charset="0"/>
                        <a:buNone/>
                      </a:pPr>
                      <a:r>
                        <a:rPr lang="en-US" sz="3400" b="0" i="1" dirty="0" smtClean="0">
                          <a:solidFill>
                            <a:schemeClr val="tx2">
                              <a:lumMod val="50000"/>
                            </a:schemeClr>
                          </a:solidFill>
                          <a:effectLst/>
                        </a:rPr>
                        <a:t>• “Love</a:t>
                      </a:r>
                      <a:r>
                        <a:rPr lang="en-US" sz="3400" b="0" i="1" baseline="0" dirty="0" smtClean="0">
                          <a:solidFill>
                            <a:schemeClr val="tx2">
                              <a:lumMod val="50000"/>
                            </a:schemeClr>
                          </a:solidFill>
                          <a:effectLst/>
                        </a:rPr>
                        <a:t> One</a:t>
                      </a:r>
                    </a:p>
                    <a:p>
                      <a:pPr marL="0" marR="0" indent="0" algn="l">
                        <a:lnSpc>
                          <a:spcPct val="107000"/>
                        </a:lnSpc>
                        <a:spcBef>
                          <a:spcPts val="0"/>
                        </a:spcBef>
                        <a:spcAft>
                          <a:spcPts val="0"/>
                        </a:spcAft>
                        <a:buFont typeface="Arial" panose="020B0604020202020204" pitchFamily="34" charset="0"/>
                        <a:buNone/>
                      </a:pPr>
                      <a:r>
                        <a:rPr lang="en-US" sz="3400" b="0" i="1" baseline="0" dirty="0" smtClean="0">
                          <a:solidFill>
                            <a:schemeClr val="tx2">
                              <a:lumMod val="50000"/>
                            </a:schemeClr>
                          </a:solidFill>
                          <a:effectLst/>
                        </a:rPr>
                        <a:t>     Another”</a:t>
                      </a:r>
                      <a:endParaRPr lang="en-US" sz="3400" b="0" i="1" dirty="0" smtClean="0">
                        <a:solidFill>
                          <a:schemeClr val="tx2">
                            <a:lumMod val="50000"/>
                          </a:schemeClr>
                        </a:solidFill>
                        <a:effectLst/>
                      </a:endParaRPr>
                    </a:p>
                    <a:p>
                      <a:pPr marL="0" marR="0" algn="l">
                        <a:lnSpc>
                          <a:spcPct val="107000"/>
                        </a:lnSpc>
                        <a:spcBef>
                          <a:spcPts val="0"/>
                        </a:spcBef>
                        <a:spcAft>
                          <a:spcPts val="0"/>
                        </a:spcAft>
                      </a:pPr>
                      <a:r>
                        <a:rPr lang="en-US" sz="3400" b="0" i="1" dirty="0" smtClean="0">
                          <a:solidFill>
                            <a:schemeClr val="tx2">
                              <a:lumMod val="50000"/>
                            </a:schemeClr>
                          </a:solidFill>
                          <a:effectLst/>
                        </a:rPr>
                        <a:t>• Gethsemane</a:t>
                      </a:r>
                    </a:p>
                    <a:p>
                      <a:pPr marL="0" marR="0" algn="l">
                        <a:lnSpc>
                          <a:spcPct val="107000"/>
                        </a:lnSpc>
                        <a:spcBef>
                          <a:spcPts val="0"/>
                        </a:spcBef>
                        <a:spcAft>
                          <a:spcPts val="0"/>
                        </a:spcAft>
                      </a:pPr>
                      <a:r>
                        <a:rPr lang="en-US" sz="3400" b="0" i="1" dirty="0" smtClean="0">
                          <a:solidFill>
                            <a:schemeClr val="tx2">
                              <a:lumMod val="50000"/>
                            </a:schemeClr>
                          </a:solidFill>
                          <a:effectLst/>
                        </a:rPr>
                        <a:t>• Betrayal</a:t>
                      </a:r>
                    </a:p>
                    <a:p>
                      <a:pPr marL="0" marR="0" algn="l">
                        <a:lnSpc>
                          <a:spcPct val="107000"/>
                        </a:lnSpc>
                        <a:spcBef>
                          <a:spcPts val="0"/>
                        </a:spcBef>
                        <a:spcAft>
                          <a:spcPts val="0"/>
                        </a:spcAft>
                      </a:pPr>
                      <a:r>
                        <a:rPr lang="en-US" sz="3400" b="0" i="1" dirty="0" smtClean="0">
                          <a:solidFill>
                            <a:schemeClr val="tx2">
                              <a:lumMod val="50000"/>
                            </a:schemeClr>
                          </a:solidFill>
                          <a:effectLst/>
                        </a:rPr>
                        <a:t>• Trials begin</a:t>
                      </a:r>
                    </a:p>
                    <a:p>
                      <a:pPr marL="0" marR="0" algn="ctr">
                        <a:lnSpc>
                          <a:spcPct val="107000"/>
                        </a:lnSpc>
                        <a:spcBef>
                          <a:spcPts val="0"/>
                        </a:spcBef>
                        <a:spcAft>
                          <a:spcPts val="0"/>
                        </a:spcAft>
                      </a:pPr>
                      <a:r>
                        <a:rPr lang="en-US" sz="3400" b="0" i="1" dirty="0" smtClean="0">
                          <a:solidFill>
                            <a:schemeClr val="tx2">
                              <a:lumMod val="50000"/>
                            </a:schemeClr>
                          </a:solidFill>
                          <a:effectLst/>
                        </a:rPr>
                        <a:t>  </a:t>
                      </a:r>
                      <a:endParaRPr lang="en-US" sz="3400" b="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3400" i="1" dirty="0" smtClean="0">
                          <a:solidFill>
                            <a:schemeClr val="tx2">
                              <a:lumMod val="50000"/>
                            </a:schemeClr>
                          </a:solidFill>
                          <a:effectLst/>
                        </a:rPr>
                        <a:t>• 6 trials </a:t>
                      </a:r>
                    </a:p>
                    <a:p>
                      <a:pPr marL="0" marR="0" algn="l">
                        <a:lnSpc>
                          <a:spcPct val="107000"/>
                        </a:lnSpc>
                        <a:spcBef>
                          <a:spcPts val="0"/>
                        </a:spcBef>
                        <a:spcAft>
                          <a:spcPts val="0"/>
                        </a:spcAft>
                      </a:pPr>
                      <a:r>
                        <a:rPr lang="en-US" sz="3400" i="1" dirty="0" smtClean="0">
                          <a:solidFill>
                            <a:schemeClr val="tx2">
                              <a:lumMod val="50000"/>
                            </a:schemeClr>
                          </a:solidFill>
                          <a:effectLst/>
                        </a:rPr>
                        <a:t>• Suffering  </a:t>
                      </a:r>
                    </a:p>
                    <a:p>
                      <a:pPr marL="0" marR="0" algn="l">
                        <a:lnSpc>
                          <a:spcPct val="107000"/>
                        </a:lnSpc>
                        <a:spcBef>
                          <a:spcPts val="0"/>
                        </a:spcBef>
                        <a:spcAft>
                          <a:spcPts val="0"/>
                        </a:spcAft>
                      </a:pPr>
                      <a:r>
                        <a:rPr lang="en-US" sz="3400" i="1" dirty="0" smtClean="0">
                          <a:solidFill>
                            <a:schemeClr val="tx2">
                              <a:lumMod val="50000"/>
                            </a:schemeClr>
                          </a:solidFill>
                          <a:effectLst/>
                        </a:rPr>
                        <a:t>• Cross</a:t>
                      </a:r>
                    </a:p>
                    <a:p>
                      <a:pPr marL="0" marR="0" algn="l">
                        <a:lnSpc>
                          <a:spcPct val="107000"/>
                        </a:lnSpc>
                        <a:spcBef>
                          <a:spcPts val="0"/>
                        </a:spcBef>
                        <a:spcAft>
                          <a:spcPts val="0"/>
                        </a:spcAft>
                      </a:pPr>
                      <a:r>
                        <a:rPr lang="en-US" sz="3400" i="1" dirty="0" smtClean="0">
                          <a:solidFill>
                            <a:schemeClr val="tx2">
                              <a:lumMod val="50000"/>
                            </a:schemeClr>
                          </a:solidFill>
                          <a:effectLst/>
                        </a:rPr>
                        <a:t>• 7 sayings</a:t>
                      </a:r>
                    </a:p>
                    <a:p>
                      <a:pPr marL="0" marR="0" algn="l">
                        <a:lnSpc>
                          <a:spcPct val="107000"/>
                        </a:lnSpc>
                        <a:spcBef>
                          <a:spcPts val="0"/>
                        </a:spcBef>
                        <a:spcAft>
                          <a:spcPts val="0"/>
                        </a:spcAft>
                      </a:pPr>
                      <a:r>
                        <a:rPr lang="en-US" sz="3400" i="1" dirty="0" smtClean="0">
                          <a:solidFill>
                            <a:schemeClr val="tx2">
                              <a:lumMod val="50000"/>
                            </a:schemeClr>
                          </a:solidFill>
                          <a:effectLst/>
                        </a:rPr>
                        <a:t>• Darkness </a:t>
                      </a:r>
                    </a:p>
                    <a:p>
                      <a:pPr marL="0" marR="0" algn="l">
                        <a:lnSpc>
                          <a:spcPct val="107000"/>
                        </a:lnSpc>
                        <a:spcBef>
                          <a:spcPts val="0"/>
                        </a:spcBef>
                        <a:spcAft>
                          <a:spcPts val="0"/>
                        </a:spcAft>
                      </a:pPr>
                      <a:r>
                        <a:rPr lang="en-US" sz="3400" i="1" dirty="0" smtClean="0">
                          <a:solidFill>
                            <a:schemeClr val="tx2">
                              <a:lumMod val="50000"/>
                            </a:schemeClr>
                          </a:solidFill>
                          <a:effectLst/>
                        </a:rPr>
                        <a:t>• </a:t>
                      </a:r>
                      <a:r>
                        <a:rPr lang="en-US" sz="3400" i="1" dirty="0" smtClean="0">
                          <a:solidFill>
                            <a:schemeClr val="tx2">
                              <a:lumMod val="50000"/>
                            </a:schemeClr>
                          </a:solidFill>
                          <a:effectLst/>
                        </a:rPr>
                        <a:t>Death </a:t>
                      </a:r>
                      <a:r>
                        <a:rPr lang="en-US" sz="3400" i="1" dirty="0" smtClean="0">
                          <a:solidFill>
                            <a:schemeClr val="tx2">
                              <a:lumMod val="50000"/>
                            </a:schemeClr>
                          </a:solidFill>
                          <a:effectLst/>
                        </a:rPr>
                        <a:t>- 3pm</a:t>
                      </a:r>
                    </a:p>
                  </a:txBody>
                  <a:tcPr marL="68580" marR="68580" marT="0" marB="0"/>
                </a:tc>
                <a:tc>
                  <a:txBody>
                    <a:bodyPr/>
                    <a:lstStyle/>
                    <a:p>
                      <a:pPr marL="0" marR="0" algn="l">
                        <a:lnSpc>
                          <a:spcPct val="107000"/>
                        </a:lnSpc>
                        <a:spcBef>
                          <a:spcPts val="0"/>
                        </a:spcBef>
                        <a:spcAft>
                          <a:spcPts val="0"/>
                        </a:spcAft>
                      </a:pPr>
                      <a:r>
                        <a:rPr lang="en-US" sz="3400" i="1" dirty="0" smtClean="0">
                          <a:solidFill>
                            <a:schemeClr val="tx2">
                              <a:lumMod val="50000"/>
                            </a:schemeClr>
                          </a:solidFill>
                          <a:effectLst/>
                        </a:rPr>
                        <a:t>Jewish leaders request Roman guards to watch the tomb</a:t>
                      </a:r>
                      <a:endParaRPr lang="en-US" sz="34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07462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PPT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17757" y="1195504"/>
            <a:ext cx="4727986" cy="1143000"/>
          </a:xfrm>
        </p:spPr>
        <p:txBody>
          <a:bodyPr>
            <a:normAutofit fontScale="90000"/>
          </a:bodyPr>
          <a:lstStyle/>
          <a:p>
            <a:r>
              <a:rPr lang="en-US" b="1" dirty="0" smtClean="0">
                <a:solidFill>
                  <a:schemeClr val="tx2">
                    <a:lumMod val="50000"/>
                  </a:schemeClr>
                </a:solidFill>
              </a:rPr>
              <a:t>The Six Trials </a:t>
            </a:r>
            <a:br>
              <a:rPr lang="en-US" b="1" dirty="0" smtClean="0">
                <a:solidFill>
                  <a:schemeClr val="tx2">
                    <a:lumMod val="50000"/>
                  </a:schemeClr>
                </a:solidFill>
              </a:rPr>
            </a:br>
            <a:r>
              <a:rPr lang="en-US" b="1" dirty="0" smtClean="0">
                <a:solidFill>
                  <a:schemeClr val="tx2">
                    <a:lumMod val="50000"/>
                  </a:schemeClr>
                </a:solidFill>
              </a:rPr>
              <a:t>Of The Rightful King</a:t>
            </a:r>
            <a:endParaRPr lang="en-US" b="1" dirty="0">
              <a:solidFill>
                <a:schemeClr val="tx2">
                  <a:lumMod val="50000"/>
                </a:schemeClr>
              </a:solidFill>
            </a:endParaRPr>
          </a:p>
        </p:txBody>
      </p:sp>
      <p:sp>
        <p:nvSpPr>
          <p:cNvPr id="2" name="Rectangle 1"/>
          <p:cNvSpPr/>
          <p:nvPr/>
        </p:nvSpPr>
        <p:spPr>
          <a:xfrm>
            <a:off x="274320" y="2677598"/>
            <a:ext cx="8595359" cy="3841308"/>
          </a:xfrm>
          <a:prstGeom prst="rect">
            <a:avLst/>
          </a:prstGeom>
        </p:spPr>
        <p:txBody>
          <a:bodyPr wrap="square">
            <a:spAutoFit/>
          </a:bodyPr>
          <a:lstStyle/>
          <a:p>
            <a:pPr>
              <a:lnSpc>
                <a:spcPct val="107000"/>
              </a:lnSpc>
              <a:spcAft>
                <a:spcPts val="800"/>
              </a:spcAft>
            </a:pPr>
            <a:r>
              <a:rPr lang="en-US" sz="3300" b="1" u="sng" dirty="0" err="1"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Annas</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3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(night)</a:t>
            </a:r>
            <a:r>
              <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Sanhedrin preparation / </a:t>
            </a:r>
            <a:r>
              <a:rPr lang="en-US" sz="3300" i="1" dirty="0" err="1"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Jn</a:t>
            </a:r>
            <a:r>
              <a:rPr lang="en-US" sz="33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18:12</a:t>
            </a:r>
            <a:endPar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279015" algn="l"/>
              </a:tabLst>
            </a:pPr>
            <a:r>
              <a:rPr lang="en-US" sz="33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Sanhedrin </a:t>
            </a: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33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night)</a:t>
            </a:r>
            <a:r>
              <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 main </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trial /</a:t>
            </a:r>
            <a:r>
              <a:rPr lang="en-US" sz="33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3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Mt </a:t>
            </a:r>
            <a:r>
              <a:rPr lang="en-US" sz="33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26:63</a:t>
            </a:r>
            <a:endPar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3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Dawn </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official death sentence / </a:t>
            </a:r>
            <a:r>
              <a:rPr lang="en-US" sz="33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Mt 27:1</a:t>
            </a:r>
            <a:endPar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583055" algn="l"/>
              </a:tabLst>
            </a:pP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Pilate</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 finds no fault in Him / </a:t>
            </a:r>
            <a:r>
              <a:rPr lang="en-US" sz="3300" i="1" dirty="0" err="1"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Lk</a:t>
            </a:r>
            <a:r>
              <a:rPr lang="en-US" sz="33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23:3</a:t>
            </a:r>
            <a:endPar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30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Herod</a:t>
            </a:r>
            <a:r>
              <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 </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local leader, desires a miracle / </a:t>
            </a:r>
            <a:r>
              <a:rPr lang="en-US" sz="3300" i="1" dirty="0" err="1"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Lk</a:t>
            </a:r>
            <a:r>
              <a:rPr lang="en-US" sz="33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23:7</a:t>
            </a:r>
            <a:endPar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30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Pilate</a:t>
            </a:r>
            <a:r>
              <a:rPr lang="en-US" sz="33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 Barabbas freed, final sentence / </a:t>
            </a:r>
            <a:r>
              <a:rPr lang="en-US" sz="3300" i="1" dirty="0" err="1"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Jn</a:t>
            </a:r>
            <a:r>
              <a:rPr lang="en-US" sz="33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18:39</a:t>
            </a:r>
            <a:endParaRPr lang="en-US" sz="33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306" y="-283592"/>
            <a:ext cx="4756548" cy="3404592"/>
          </a:xfrm>
          <a:prstGeom prst="rect">
            <a:avLst/>
          </a:prstGeom>
          <a:effectLst>
            <a:softEdge rad="800100"/>
          </a:effectLst>
        </p:spPr>
      </p:pic>
    </p:spTree>
    <p:extLst>
      <p:ext uri="{BB962C8B-B14F-4D97-AF65-F5344CB8AC3E}">
        <p14:creationId xmlns:p14="http://schemas.microsoft.com/office/powerpoint/2010/main" val="73679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ster PPT 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146" b="17159"/>
          <a:stretch/>
        </p:blipFill>
        <p:spPr>
          <a:xfrm>
            <a:off x="133350" y="-345794"/>
            <a:ext cx="8266922" cy="3287397"/>
          </a:xfrm>
          <a:prstGeom prst="rect">
            <a:avLst/>
          </a:prstGeom>
          <a:effectLst>
            <a:softEdge rad="635000"/>
          </a:effectLst>
        </p:spPr>
      </p:pic>
      <p:sp>
        <p:nvSpPr>
          <p:cNvPr id="2" name="Rectangle 1"/>
          <p:cNvSpPr/>
          <p:nvPr/>
        </p:nvSpPr>
        <p:spPr>
          <a:xfrm>
            <a:off x="133350" y="2766276"/>
            <a:ext cx="9010650" cy="4022255"/>
          </a:xfrm>
          <a:prstGeom prst="rect">
            <a:avLst/>
          </a:prstGeom>
        </p:spPr>
        <p:txBody>
          <a:bodyPr wrap="square">
            <a:spAutoFit/>
          </a:bodyPr>
          <a:lstStyle/>
          <a:p>
            <a:pPr>
              <a:lnSpc>
                <a:spcPct val="107000"/>
              </a:lnSpc>
            </a:pP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“But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was pierced for our transgressions,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was crushed for our iniquities;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the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punishment that brought us peace was upon him,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and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by his wounds we are healed.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 .it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was the Lord’s will to crush him and cause him to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suffer . . .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poured out his life unto death,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and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was numbered with the transgressors.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For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he bore the sin of many,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and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made </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intercession</a:t>
            </a:r>
          </a:p>
          <a:p>
            <a:pPr>
              <a:lnSpc>
                <a:spcPct val="107000"/>
              </a:lnSpc>
            </a:pP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for </a:t>
            </a:r>
            <a:r>
              <a:rPr lang="en-US" sz="30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the transgressors</a:t>
            </a:r>
            <a:r>
              <a:rPr lang="en-US" sz="3000" i="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Isaiah 53:5-12</a:t>
            </a:r>
            <a:endParaRPr lang="en-US" sz="30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59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LY WEEK PPT Slide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628712"/>
            <a:ext cx="8229600" cy="2368934"/>
          </a:xfrm>
        </p:spPr>
        <p:txBody>
          <a:bodyPr>
            <a:noAutofit/>
          </a:bodyPr>
          <a:lstStyle/>
          <a:p>
            <a:r>
              <a:rPr lang="en-US" sz="4000" b="1" dirty="0" smtClean="0">
                <a:solidFill>
                  <a:schemeClr val="tx2">
                    <a:lumMod val="50000"/>
                  </a:schemeClr>
                </a:solidFill>
                <a:latin typeface="Afta sans"/>
                <a:cs typeface="Afta sans"/>
              </a:rPr>
              <a:t>Holy Week is about Jesus the rightful king returning to rule</a:t>
            </a:r>
            <a:br>
              <a:rPr lang="en-US" sz="4000" b="1" dirty="0" smtClean="0">
                <a:solidFill>
                  <a:schemeClr val="tx2">
                    <a:lumMod val="50000"/>
                  </a:schemeClr>
                </a:solidFill>
                <a:latin typeface="Afta sans"/>
                <a:cs typeface="Afta sans"/>
              </a:rPr>
            </a:br>
            <a:r>
              <a:rPr lang="en-US" sz="4000" b="1" dirty="0" smtClean="0">
                <a:solidFill>
                  <a:schemeClr val="tx2">
                    <a:lumMod val="50000"/>
                  </a:schemeClr>
                </a:solidFill>
                <a:latin typeface="Afta sans"/>
                <a:cs typeface="Afta sans"/>
              </a:rPr>
              <a:t>what belongs to Him</a:t>
            </a:r>
            <a:endParaRPr lang="en-US" sz="4000" b="1" dirty="0">
              <a:solidFill>
                <a:schemeClr val="tx2">
                  <a:lumMod val="50000"/>
                </a:schemeClr>
              </a:solidFill>
            </a:endParaRPr>
          </a:p>
        </p:txBody>
      </p:sp>
      <p:sp>
        <p:nvSpPr>
          <p:cNvPr id="3" name="Rectangle 2"/>
          <p:cNvSpPr/>
          <p:nvPr/>
        </p:nvSpPr>
        <p:spPr>
          <a:xfrm>
            <a:off x="317241" y="3997646"/>
            <a:ext cx="8509517" cy="2400657"/>
          </a:xfrm>
          <a:prstGeom prst="rect">
            <a:avLst/>
          </a:prstGeom>
        </p:spPr>
        <p:txBody>
          <a:bodyPr wrap="square">
            <a:spAutoFit/>
          </a:bodyPr>
          <a:lstStyle/>
          <a:p>
            <a:pPr algn="ctr"/>
            <a:r>
              <a:rPr lang="en-US" sz="3000" i="1" dirty="0" smtClean="0"/>
              <a:t>“Jesus </a:t>
            </a:r>
            <a:r>
              <a:rPr lang="en-US" sz="3000" i="1" dirty="0"/>
              <a:t>said, </a:t>
            </a:r>
            <a:r>
              <a:rPr lang="en-US" sz="3000" i="1" dirty="0" smtClean="0"/>
              <a:t>‘My </a:t>
            </a:r>
            <a:r>
              <a:rPr lang="en-US" sz="3000" i="1" dirty="0"/>
              <a:t>kingdom is not of this </a:t>
            </a:r>
            <a:r>
              <a:rPr lang="en-US" sz="3000" i="1" dirty="0" smtClean="0"/>
              <a:t>world . . .  </a:t>
            </a:r>
            <a:r>
              <a:rPr lang="en-US" sz="3000" i="1" baseline="30000" dirty="0" smtClean="0"/>
              <a:t> </a:t>
            </a:r>
            <a:r>
              <a:rPr lang="en-US" sz="3000" i="1" dirty="0" smtClean="0"/>
              <a:t>‘You </a:t>
            </a:r>
            <a:r>
              <a:rPr lang="en-US" sz="3000" i="1" dirty="0"/>
              <a:t>are a king, then</a:t>
            </a:r>
            <a:r>
              <a:rPr lang="en-US" sz="3000" i="1" dirty="0" smtClean="0"/>
              <a:t>!’ </a:t>
            </a:r>
            <a:r>
              <a:rPr lang="en-US" sz="3000" i="1" dirty="0"/>
              <a:t>said Pilate. </a:t>
            </a:r>
            <a:r>
              <a:rPr lang="en-US" sz="3000" i="1" dirty="0" smtClean="0"/>
              <a:t>Jesus </a:t>
            </a:r>
            <a:r>
              <a:rPr lang="en-US" sz="3000" i="1" dirty="0"/>
              <a:t>answered, </a:t>
            </a:r>
            <a:r>
              <a:rPr lang="en-US" sz="3000" i="1" dirty="0" smtClean="0"/>
              <a:t>‘You </a:t>
            </a:r>
            <a:r>
              <a:rPr lang="en-US" sz="3000" i="1" dirty="0"/>
              <a:t>are right in saying I am a king. In fact, for this reason I was born, and for this I came into the </a:t>
            </a:r>
            <a:r>
              <a:rPr lang="en-US" sz="3000" i="1" dirty="0" smtClean="0"/>
              <a:t>world” </a:t>
            </a:r>
          </a:p>
          <a:p>
            <a:pPr algn="ctr"/>
            <a:r>
              <a:rPr lang="en-US" sz="3000" i="1" dirty="0" smtClean="0"/>
              <a:t>John </a:t>
            </a:r>
            <a:r>
              <a:rPr lang="en-US" sz="3000" i="1" dirty="0"/>
              <a:t>18:36-38</a:t>
            </a:r>
            <a:endParaRPr lang="en-US" sz="3000" i="1" dirty="0">
              <a:effectLst/>
            </a:endParaRPr>
          </a:p>
        </p:txBody>
      </p:sp>
    </p:spTree>
    <p:extLst>
      <p:ext uri="{BB962C8B-B14F-4D97-AF65-F5344CB8AC3E}">
        <p14:creationId xmlns:p14="http://schemas.microsoft.com/office/powerpoint/2010/main" val="1694343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2792</Words>
  <Application>Microsoft Office PowerPoint</Application>
  <PresentationFormat>On-screen Show (4:3)</PresentationFormat>
  <Paragraphs>385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Afta sans</vt:lpstr>
      <vt:lpstr>Arial</vt:lpstr>
      <vt:lpstr>Calibri</vt:lpstr>
      <vt:lpstr>Placard Condensed</vt:lpstr>
      <vt:lpstr>Times New Roman</vt:lpstr>
      <vt:lpstr>Office Theme</vt:lpstr>
      <vt:lpstr>PowerPoint Presentation</vt:lpstr>
      <vt:lpstr>The True Story Is Easy To Miss (even the disciples miss it)</vt:lpstr>
      <vt:lpstr>Holy Week is about Jesus the rightful king returning to rule what belongs to Him</vt:lpstr>
      <vt:lpstr>Holy Week [Combining All The Gospels]</vt:lpstr>
      <vt:lpstr>No record in the Gospels</vt:lpstr>
      <vt:lpstr>Holy Week [Combining All The Gospels]</vt:lpstr>
      <vt:lpstr>The Six Trials  Of The Rightful King</vt:lpstr>
      <vt:lpstr>PowerPoint Presentation</vt:lpstr>
      <vt:lpstr>Holy Week is about Jesus the rightful king returning to rule what belongs to Him</vt:lpstr>
      <vt:lpstr>Holy Week [Combining All The Gospels]</vt:lpstr>
      <vt:lpstr>The rightful king chooses to sacrifice Himself at the hands of His enemies to allow what is rightfully His to be saved</vt:lpstr>
      <vt:lpstr>Holy Week [Combining All The Gospels]</vt:lpstr>
      <vt:lpstr>The Six Enemies Of The King In Our Own Hearts</vt:lpstr>
      <vt:lpstr>Jesus Takes What Will Destroy Us</vt:lpstr>
      <vt:lpstr>PowerPoint Presentation</vt:lpstr>
      <vt:lpstr>https://youtu.be/RwX_EpNR4CA</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VanSlyke</dc:creator>
  <cp:lastModifiedBy>Shawn Franco</cp:lastModifiedBy>
  <cp:revision>70</cp:revision>
  <cp:lastPrinted>2015-03-26T15:59:16Z</cp:lastPrinted>
  <dcterms:created xsi:type="dcterms:W3CDTF">2015-03-18T21:19:41Z</dcterms:created>
  <dcterms:modified xsi:type="dcterms:W3CDTF">2015-03-29T00:05:51Z</dcterms:modified>
</cp:coreProperties>
</file>